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60" r:id="rId7"/>
    <p:sldId id="265" r:id="rId8"/>
    <p:sldId id="266" r:id="rId9"/>
    <p:sldId id="267" r:id="rId10"/>
    <p:sldId id="263" r:id="rId11"/>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lina Nwulu" initials="SN"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2" autoAdjust="0"/>
    <p:restoredTop sz="67587" autoAdjust="0"/>
  </p:normalViewPr>
  <p:slideViewPr>
    <p:cSldViewPr snapToGrid="0">
      <p:cViewPr varScale="1">
        <p:scale>
          <a:sx n="49" d="100"/>
          <a:sy n="49" d="100"/>
        </p:scale>
        <p:origin x="774" y="42"/>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commentAuthors" Target="commentAuthors.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GB" altLang="en-US"/>
              <a:t>Summary of talk:</a:t>
            </a:r>
            <a:endParaRPr lang="en-GB" altLang="en-US"/>
          </a:p>
          <a:p>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Career two strands</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Policy, research campaigning roles in NGO sector  - EHRC, UN Women, RSA</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Writer and poet – write and perform nationally and internationally, had a published collection of poems, was Young Poet Laureate for London in 2016</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Though it’s not always helpful to see what I do in two distinct threads, it’s useful to understand the two different modes I operate in on a regular basis</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One of reform, incremental changes compromised wins in a sector (institutionally problematic), it favours analytical thinking (sometimes) but the context is very much grounded in what is versus what could be </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Another without such rigid boundaries, characterised by fantastical, pushing boundaries and creating new ways of thinking</a:t>
            </a:r>
            <a:endParaRPr lang="en-GB"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21B2AA4F-B828-4D7C-AFD3-893933DAFCB4}"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1B2AA4F-B828-4D7C-AFD3-893933DAFCB4}"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Interesting (and terrifying) that in times of high social control, there is less investment in the artists and the philosophers.</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Historically in a dictatorship, unless used for propaganda, artists are highly censored, their work suppressed and at times them put to jail.  </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Artists not only can critique, and question in a way that not only informs but evokes emotion. We can create a new vision, a new language, a new normality that just isn’t possible within the mindset of empirical knowledge</a:t>
            </a:r>
            <a:endParaRPr lang="en-GB"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21B2AA4F-B828-4D7C-AFD3-893933DAFCB4}"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I want to come back to </a:t>
            </a:r>
            <a:r>
              <a:rPr lang="en-GB" sz="1200" kern="1200" dirty="0" err="1">
                <a:solidFill>
                  <a:schemeClr val="tx1"/>
                </a:solidFill>
                <a:effectLst/>
                <a:latin typeface="+mn-lt"/>
                <a:ea typeface="+mn-ea"/>
                <a:cs typeface="+mn-cs"/>
              </a:rPr>
              <a:t>ths</a:t>
            </a:r>
            <a:r>
              <a:rPr lang="en-GB" sz="1200" kern="1200" dirty="0">
                <a:solidFill>
                  <a:schemeClr val="tx1"/>
                </a:solidFill>
                <a:effectLst/>
                <a:latin typeface="+mn-lt"/>
                <a:ea typeface="+mn-ea"/>
                <a:cs typeface="+mn-cs"/>
              </a:rPr>
              <a:t> idea of what could be.  And the idea of hope being, ‘an account of complexities and uncertainties, with openings.</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As it stands when we look at the world as it stands, it feels like nothing really has changed. I speak to black elders who are saying we’re having the same conversations they were 30 years ago. Commodification of black pain and destruction of the black body is on loop either as the daily news either entertainment, and while there have been some amazing shifts in black representation lately, we are still facing the same struggles systemically. </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I’m really inspired by writer </a:t>
            </a:r>
            <a:r>
              <a:rPr lang="en-GB" sz="1200" kern="1200" dirty="0" err="1">
                <a:solidFill>
                  <a:schemeClr val="tx1"/>
                </a:solidFill>
                <a:effectLst/>
                <a:latin typeface="+mn-lt"/>
                <a:ea typeface="+mn-ea"/>
                <a:cs typeface="+mn-cs"/>
              </a:rPr>
              <a:t>Walidah</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Imarisha</a:t>
            </a:r>
            <a:r>
              <a:rPr lang="en-GB" sz="1200" kern="1200" dirty="0">
                <a:solidFill>
                  <a:schemeClr val="tx1"/>
                </a:solidFill>
                <a:effectLst/>
                <a:latin typeface="+mn-lt"/>
                <a:ea typeface="+mn-ea"/>
                <a:cs typeface="+mn-cs"/>
              </a:rPr>
              <a:t> and the case she makes for justice movements need for creativity, hope and her genre of choice, sci-fi, which she asserts is filter through which we can explore new worlds that we can begin to build on</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“When we talk about a world without prisons; a world without police violence; a world where everyone has food, clothing, shelter, quality education; a world free of white supremacy, patriarchy, capitalism, </a:t>
            </a:r>
            <a:r>
              <a:rPr lang="en-GB" sz="1200" kern="1200" dirty="0" err="1">
                <a:solidFill>
                  <a:schemeClr val="tx1"/>
                </a:solidFill>
                <a:effectLst/>
                <a:latin typeface="+mn-lt"/>
                <a:ea typeface="+mn-ea"/>
                <a:cs typeface="+mn-cs"/>
              </a:rPr>
              <a:t>heterosexism</a:t>
            </a:r>
            <a:r>
              <a:rPr lang="en-GB" sz="1200" kern="1200" dirty="0">
                <a:solidFill>
                  <a:schemeClr val="tx1"/>
                </a:solidFill>
                <a:effectLst/>
                <a:latin typeface="+mn-lt"/>
                <a:ea typeface="+mn-ea"/>
                <a:cs typeface="+mn-cs"/>
              </a:rPr>
              <a:t>; we are talking about a world that doesn’t currently exist.“</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“visionary fiction” is literature with an emphasis the future (so often we are processing, but also reproducing our own pain – conversations around the catharsis but also harm of that)</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[it] ‘encompass[es] the fantastical cross-genre creations that help us bring about those new worlds. This term reminds us to be utterly unrealistic in our organizing, because it is only through imagining the so-called impossible that we can begin to concretely build it.</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Walidah</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Imarisha</a:t>
            </a:r>
            <a:endParaRPr lang="en-GB"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21B2AA4F-B828-4D7C-AFD3-893933DAFCB4}"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I want to come back to </a:t>
            </a:r>
            <a:r>
              <a:rPr lang="en-GB" sz="1200" kern="1200" dirty="0" err="1">
                <a:solidFill>
                  <a:schemeClr val="tx1"/>
                </a:solidFill>
                <a:effectLst/>
                <a:latin typeface="+mn-lt"/>
                <a:ea typeface="+mn-ea"/>
                <a:cs typeface="+mn-cs"/>
              </a:rPr>
              <a:t>ths</a:t>
            </a:r>
            <a:r>
              <a:rPr lang="en-GB" sz="1200" kern="1200" dirty="0">
                <a:solidFill>
                  <a:schemeClr val="tx1"/>
                </a:solidFill>
                <a:effectLst/>
                <a:latin typeface="+mn-lt"/>
                <a:ea typeface="+mn-ea"/>
                <a:cs typeface="+mn-cs"/>
              </a:rPr>
              <a:t> idea of what could be.  And the idea of hope being, ‘an account of complexities and uncertainties, with openings.</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As it stands when we look at the world as it stands, it feels like nothing really has changed. I speak to black elders who are saying we’re having the same conversations they were 30 years ago. Commodification of black pain and destruction of the black body is on loop either as the daily news either entertainment, and while there have been some amazing shifts in black representation lately, we are still facing the same struggles systemically. </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I’m really inspired by writer </a:t>
            </a:r>
            <a:r>
              <a:rPr lang="en-GB" sz="1200" kern="1200" dirty="0" err="1">
                <a:solidFill>
                  <a:schemeClr val="tx1"/>
                </a:solidFill>
                <a:effectLst/>
                <a:latin typeface="+mn-lt"/>
                <a:ea typeface="+mn-ea"/>
                <a:cs typeface="+mn-cs"/>
              </a:rPr>
              <a:t>Walidah</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Imarisha</a:t>
            </a:r>
            <a:r>
              <a:rPr lang="en-GB" sz="1200" kern="1200" dirty="0">
                <a:solidFill>
                  <a:schemeClr val="tx1"/>
                </a:solidFill>
                <a:effectLst/>
                <a:latin typeface="+mn-lt"/>
                <a:ea typeface="+mn-ea"/>
                <a:cs typeface="+mn-cs"/>
              </a:rPr>
              <a:t> and the case she makes for justice movements need for creativity, hope and her genre of choice, sci-fi, which she asserts is filter through which we can explore new worlds that we can begin to build on</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“When we talk about a world without prisons; a world without police violence; a world where everyone has food, clothing, shelter, quality education; a world free of white supremacy, patriarchy, capitalism, </a:t>
            </a:r>
            <a:r>
              <a:rPr lang="en-GB" sz="1200" kern="1200" dirty="0" err="1">
                <a:solidFill>
                  <a:schemeClr val="tx1"/>
                </a:solidFill>
                <a:effectLst/>
                <a:latin typeface="+mn-lt"/>
                <a:ea typeface="+mn-ea"/>
                <a:cs typeface="+mn-cs"/>
              </a:rPr>
              <a:t>heterosexism</a:t>
            </a:r>
            <a:r>
              <a:rPr lang="en-GB" sz="1200" kern="1200" dirty="0">
                <a:solidFill>
                  <a:schemeClr val="tx1"/>
                </a:solidFill>
                <a:effectLst/>
                <a:latin typeface="+mn-lt"/>
                <a:ea typeface="+mn-ea"/>
                <a:cs typeface="+mn-cs"/>
              </a:rPr>
              <a:t>; we are talking about a world that doesn’t currently exist.“</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“visionary fiction” is literature with an emphasis the future (so often we are processing, but also reproducing our own pain – conversations around the catharsis but also harm of that)</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[it] ‘encompass[es] the fantastical cross-genre creations that help us bring about those new worlds. This term reminds us to be utterly unrealistic in our organizing, because it is only through imagining the so-called impossible that we can begin to concretely build it.</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Walidah</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Imarisha</a:t>
            </a:r>
            <a:endParaRPr lang="en-GB"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21B2AA4F-B828-4D7C-AFD3-893933DAFCB4}"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ltLang="en-US"/>
              <a:t>And what should we hope for?</a:t>
            </a:r>
            <a:endParaRPr lang="en-GB" altLang="en-US"/>
          </a:p>
        </p:txBody>
      </p:sp>
      <p:sp>
        <p:nvSpPr>
          <p:cNvPr id="3" name="Subtitle 2"/>
          <p:cNvSpPr>
            <a:spLocks noGrp="1"/>
          </p:cNvSpPr>
          <p:nvPr>
            <p:ph type="subTitle" idx="1"/>
          </p:nvPr>
        </p:nvSpPr>
        <p:spPr/>
        <p:txBody>
          <a:bodyPr/>
          <a:lstStyle/>
          <a:p>
            <a:r>
              <a:rPr lang="en-GB" altLang="en-US" sz="3200"/>
              <a:t>The role of the artist in the resistance </a:t>
            </a:r>
            <a:endParaRPr lang="en-GB" altLang="en-US" sz="3200"/>
          </a:p>
          <a:p>
            <a:r>
              <a:rPr lang="en-GB" altLang="en-US" sz="3200"/>
              <a:t>Selina Nwulu</a:t>
            </a:r>
            <a:endParaRPr lang="en-GB" altLang="en-US" sz="3200"/>
          </a:p>
        </p:txBody>
      </p:sp>
      <p:pic>
        <p:nvPicPr>
          <p:cNvPr id="4" name="Picture 3" descr="black power pen"/>
          <p:cNvPicPr>
            <a:picLocks noChangeAspect="1"/>
          </p:cNvPicPr>
          <p:nvPr/>
        </p:nvPicPr>
        <p:blipFill>
          <a:blip r:embed="rId1"/>
          <a:stretch>
            <a:fillRect/>
          </a:stretch>
        </p:blipFill>
        <p:spPr>
          <a:xfrm>
            <a:off x="154940" y="4055745"/>
            <a:ext cx="2998470" cy="26244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GB" altLang="en-US" b="1"/>
              <a:t>About me...</a:t>
            </a:r>
            <a:endParaRPr lang="en-GB" altLang="en-US" b="1"/>
          </a:p>
        </p:txBody>
      </p:sp>
      <p:pic>
        <p:nvPicPr>
          <p:cNvPr id="4" name="Content Placeholder 3" descr="Selina Poet Ace hotel 10 02 16-2271"/>
          <p:cNvPicPr>
            <a:picLocks noGrp="1" noChangeAspect="1"/>
          </p:cNvPicPr>
          <p:nvPr>
            <p:ph sz="half" idx="2"/>
          </p:nvPr>
        </p:nvPicPr>
        <p:blipFill>
          <a:blip r:embed="rId1"/>
          <a:stretch>
            <a:fillRect/>
          </a:stretch>
        </p:blipFill>
        <p:spPr>
          <a:xfrm>
            <a:off x="1160145" y="2078355"/>
            <a:ext cx="2857500" cy="4248150"/>
          </a:xfrm>
          <a:prstGeom prst="rect">
            <a:avLst/>
          </a:prstGeom>
        </p:spPr>
      </p:pic>
      <p:sp>
        <p:nvSpPr>
          <p:cNvPr id="5" name="Text Box 4"/>
          <p:cNvSpPr txBox="1"/>
          <p:nvPr/>
        </p:nvSpPr>
        <p:spPr>
          <a:xfrm>
            <a:off x="4657725" y="2056686"/>
            <a:ext cx="6374130" cy="5631180"/>
          </a:xfrm>
          <a:prstGeom prst="rect">
            <a:avLst/>
          </a:prstGeom>
          <a:noFill/>
        </p:spPr>
        <p:txBody>
          <a:bodyPr wrap="square" rtlCol="0">
            <a:spAutoFit/>
          </a:bodyPr>
          <a:lstStyle/>
          <a:p>
            <a:r>
              <a:rPr lang="en-GB" altLang="en-US" dirty="0"/>
              <a:t>Career in two strands:</a:t>
            </a:r>
            <a:endParaRPr lang="en-GB" altLang="en-US" dirty="0"/>
          </a:p>
          <a:p>
            <a:pPr marL="285750" indent="-285750">
              <a:buFont typeface="Arial" panose="020B0604020202020204" pitchFamily="34" charset="0"/>
              <a:buChar char="•"/>
            </a:pPr>
            <a:endParaRPr lang="en-GB" altLang="en-US" dirty="0"/>
          </a:p>
          <a:p>
            <a:pPr marL="285750" indent="-285750">
              <a:buFont typeface="Arial" panose="020B0604020202020204" pitchFamily="34" charset="0"/>
              <a:buChar char="•"/>
            </a:pPr>
            <a:r>
              <a:rPr lang="en-GB" dirty="0"/>
              <a:t>I have worked in policy, research campaigning roles in NGO sector, e.g. The Equality and Human Rights Commission, UN Women, RSA</a:t>
            </a:r>
            <a:endParaRPr lang="en-GB" dirty="0"/>
          </a:p>
          <a:p>
            <a:pPr marL="285750" indent="-285750">
              <a:buFont typeface="Arial" panose="020B0604020202020204" pitchFamily="34" charset="0"/>
              <a:buChar char="•"/>
            </a:pPr>
            <a:endParaRPr lang="en-GB" altLang="en-US" dirty="0"/>
          </a:p>
          <a:p>
            <a:pPr marL="285750" indent="-285750">
              <a:buFont typeface="Arial" panose="020B0604020202020204" pitchFamily="34" charset="0"/>
              <a:buChar char="•"/>
            </a:pPr>
            <a:r>
              <a:rPr lang="en-GB" altLang="en-US" dirty="0"/>
              <a:t>I’m a writer and poet- I’ve </a:t>
            </a:r>
            <a:r>
              <a:rPr lang="en-GB" dirty="0"/>
              <a:t>performed nationally and internationally, have a poetry collection, was Young Poet Laureate for London in 2016</a:t>
            </a:r>
            <a:endParaRPr lang="en-GB" dirty="0"/>
          </a:p>
          <a:p>
            <a:endParaRPr lang="en-GB" dirty="0"/>
          </a:p>
          <a:p>
            <a:pPr marL="285750" indent="-285750">
              <a:buFont typeface="Arial" panose="020B0604020202020204" pitchFamily="34" charset="0"/>
              <a:buChar char="•"/>
            </a:pPr>
            <a:r>
              <a:rPr lang="en-GB" dirty="0"/>
              <a:t>NGO sector: success based largely on incremental changes, favours analytical thinking. It's grounded in current state of affairs vs what </a:t>
            </a:r>
            <a:r>
              <a:rPr lang="en-GB" i="1" dirty="0"/>
              <a:t>could</a:t>
            </a:r>
            <a:r>
              <a:rPr lang="en-GB" dirty="0"/>
              <a:t> be</a:t>
            </a: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Writing:  characterised by the fantastical, pushing boundaries and creating new ways of thinking</a:t>
            </a:r>
            <a:endParaRPr lang="en-GB" dirty="0"/>
          </a:p>
          <a:p>
            <a:endParaRPr lang="en-GB" dirty="0"/>
          </a:p>
          <a:p>
            <a:endParaRPr lang="en-GB" dirty="0"/>
          </a:p>
          <a:p>
            <a:r>
              <a:rPr lang="en-GB" dirty="0"/>
              <a:t> </a:t>
            </a:r>
            <a:endParaRPr lang="en-GB" dirty="0"/>
          </a:p>
          <a:p>
            <a:endParaRPr lang="en-GB"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latin typeface="+mn-lt"/>
                <a:cs typeface="+mn-lt"/>
              </a:rPr>
              <a:t>Disclaimer time:  What hope is not</a:t>
            </a:r>
            <a:br>
              <a:rPr lang="en-GB" dirty="0"/>
            </a:br>
            <a:endParaRPr lang="en-GB" altLang="en-US" dirty="0"/>
          </a:p>
        </p:txBody>
      </p:sp>
      <p:sp>
        <p:nvSpPr>
          <p:cNvPr id="3" name="Content Placeholder 2"/>
          <p:cNvSpPr>
            <a:spLocks noGrp="1"/>
          </p:cNvSpPr>
          <p:nvPr>
            <p:ph idx="1"/>
          </p:nvPr>
        </p:nvSpPr>
        <p:spPr>
          <a:xfrm>
            <a:off x="800911" y="1253331"/>
            <a:ext cx="10515600" cy="5239544"/>
          </a:xfrm>
        </p:spPr>
        <p:txBody>
          <a:bodyPr>
            <a:normAutofit fontScale="70000"/>
          </a:bodyPr>
          <a:lstStyle/>
          <a:p>
            <a:pPr marL="0" indent="0">
              <a:buNone/>
            </a:pPr>
            <a:r>
              <a:rPr lang="en-GB" dirty="0"/>
              <a:t>Hope does not mean sunshine and lollypops;</a:t>
            </a:r>
            <a:endParaRPr lang="en-GB" dirty="0"/>
          </a:p>
          <a:p>
            <a:pPr marL="0" indent="0">
              <a:buNone/>
            </a:pPr>
            <a:endParaRPr lang="en-GB" sz="2400" i="1" dirty="0">
              <a:sym typeface="+mn-ea"/>
            </a:endParaRPr>
          </a:p>
          <a:p>
            <a:pPr marL="0" indent="0">
              <a:buNone/>
            </a:pPr>
            <a:r>
              <a:rPr lang="en-GB" sz="2400" i="1" dirty="0">
                <a:sym typeface="+mn-ea"/>
              </a:rPr>
              <a:t>From Rebecca Solnit...</a:t>
            </a:r>
            <a:endParaRPr lang="en-GB" sz="2400" i="1" dirty="0"/>
          </a:p>
          <a:p>
            <a:pPr marL="0" indent="0">
              <a:buNone/>
            </a:pPr>
            <a:endParaRPr lang="en-GB" dirty="0"/>
          </a:p>
          <a:p>
            <a:pPr marL="0" indent="0">
              <a:buNone/>
            </a:pPr>
            <a:r>
              <a:rPr lang="en-GB" sz="2400" i="1" dirty="0"/>
              <a:t>“[Hope] is not the belief that everything was, is or will be fine. The evidence is all around us of tremendous suffering and destruction... It is also not a sunny everything-is-getting-better narrative, though it may be a counter to the everything-is-getting-worse one. You could call it an account of complexities and uncertainties, with openings... </a:t>
            </a:r>
            <a:endParaRPr lang="en-GB" sz="2400" i="1" dirty="0"/>
          </a:p>
          <a:p>
            <a:pPr marL="0" indent="0">
              <a:buNone/>
            </a:pPr>
            <a:endParaRPr lang="en-GB" sz="2400" i="1" dirty="0"/>
          </a:p>
          <a:p>
            <a:pPr marL="0" indent="0">
              <a:buNone/>
            </a:pPr>
            <a:r>
              <a:rPr lang="en-GB" sz="2400" i="1" dirty="0"/>
              <a:t>Hope is an embrace of the unknown and the unknowable, an alternative to the certainty of both optimists and pessimists. Optimists think it will all be fine without our involvement; pessimists take the opposite position; both excuse themselves from acting.</a:t>
            </a:r>
            <a:endParaRPr lang="en-GB" sz="2400" i="1" dirty="0"/>
          </a:p>
          <a:p>
            <a:pPr marL="0" indent="0">
              <a:buNone/>
            </a:pPr>
            <a:endParaRPr lang="en-GB" sz="2400" i="1" dirty="0"/>
          </a:p>
          <a:p>
            <a:pPr marL="0" indent="0">
              <a:buNone/>
            </a:pPr>
            <a:r>
              <a:rPr lang="en-GB" sz="2400" i="1" dirty="0"/>
              <a:t> </a:t>
            </a:r>
            <a:r>
              <a:rPr lang="en-GB" sz="2400" b="1" i="1" dirty="0"/>
              <a:t>It’s the belief that what we do matters even though how and when it may matter, who and what it may impact, are not things we can know beforehand. </a:t>
            </a:r>
            <a:r>
              <a:rPr lang="en-GB" sz="2400" i="1" dirty="0"/>
              <a:t>We may not, in fact, know them afterward either, but they matter all the same, and history is full of people whose influence was most powerful after they were gone.” </a:t>
            </a:r>
            <a:endParaRPr lang="en-GB" sz="24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a:t>Hope is dangerous</a:t>
            </a:r>
            <a:endParaRPr lang="en-GB" altLang="en-US" b="1"/>
          </a:p>
        </p:txBody>
      </p:sp>
      <p:sp>
        <p:nvSpPr>
          <p:cNvPr id="3" name="Content Placeholder 2"/>
          <p:cNvSpPr>
            <a:spLocks noGrp="1"/>
          </p:cNvSpPr>
          <p:nvPr>
            <p:ph idx="1"/>
          </p:nvPr>
        </p:nvSpPr>
        <p:spPr/>
        <p:txBody>
          <a:bodyPr>
            <a:normAutofit lnSpcReduction="20000"/>
          </a:bodyPr>
          <a:lstStyle/>
          <a:p>
            <a:r>
              <a:rPr lang="en-GB" dirty="0"/>
              <a:t>In times of high social control (government cuts, state violence) there is less investment in artists and the philosophers.</a:t>
            </a:r>
            <a:endParaRPr lang="en-GB" dirty="0"/>
          </a:p>
          <a:p>
            <a:endParaRPr lang="en-GB" dirty="0"/>
          </a:p>
          <a:p>
            <a:r>
              <a:rPr lang="en-GB" dirty="0"/>
              <a:t>Historically in dictatorships, unless used for propaganda, artists are highly censored, their work suppressed and at often put to jail.  </a:t>
            </a:r>
            <a:endParaRPr lang="en-GB" dirty="0"/>
          </a:p>
          <a:p>
            <a:endParaRPr lang="en-GB" dirty="0"/>
          </a:p>
          <a:p>
            <a:r>
              <a:rPr lang="en-GB" dirty="0"/>
              <a:t>Artists can critique, and question in a way that not only informs but evokes emotion. (understanding +emotion = action)</a:t>
            </a:r>
            <a:endParaRPr lang="en-GB" dirty="0"/>
          </a:p>
          <a:p>
            <a:endParaRPr lang="en-GB" dirty="0"/>
          </a:p>
          <a:p>
            <a:r>
              <a:rPr lang="en-GB" dirty="0"/>
              <a:t>We can create a new vision, a new ways of speaking and understanding feeling</a:t>
            </a:r>
            <a:endParaRPr lang="en-GB"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GB" altLang="en-US" dirty="0"/>
              <a:t>What </a:t>
            </a:r>
            <a:r>
              <a:rPr lang="en-GB" altLang="en-US" i="1" dirty="0"/>
              <a:t>could </a:t>
            </a:r>
            <a:r>
              <a:rPr lang="en-GB" altLang="en-US" dirty="0"/>
              <a:t>be? </a:t>
            </a:r>
            <a:r>
              <a:rPr lang="en-GB" dirty="0"/>
              <a:t>Being ‘utterly unrealistic’ in our thinking</a:t>
            </a:r>
            <a:endParaRPr lang="en-GB" altLang="en-US" dirty="0"/>
          </a:p>
        </p:txBody>
      </p:sp>
      <p:sp>
        <p:nvSpPr>
          <p:cNvPr id="3" name="Content Placeholder 2"/>
          <p:cNvSpPr>
            <a:spLocks noGrp="1"/>
          </p:cNvSpPr>
          <p:nvPr>
            <p:ph idx="1"/>
          </p:nvPr>
        </p:nvSpPr>
        <p:spPr>
          <a:xfrm>
            <a:off x="838199" y="1825624"/>
            <a:ext cx="9317477" cy="4400077"/>
          </a:xfrm>
        </p:spPr>
        <p:txBody>
          <a:bodyPr>
            <a:normAutofit/>
          </a:bodyPr>
          <a:lstStyle/>
          <a:p>
            <a:r>
              <a:rPr lang="en-GB" dirty="0"/>
              <a:t>Reminder: hope is, ‘an account of complexities and uncertainties, with openings.</a:t>
            </a:r>
            <a:endParaRPr lang="en-GB" dirty="0"/>
          </a:p>
          <a:p>
            <a:r>
              <a:rPr lang="en-GB" dirty="0"/>
              <a:t>Current state of affairs feels hopeless. Our elders often say little has changed. </a:t>
            </a:r>
            <a:endParaRPr lang="en-GB" dirty="0"/>
          </a:p>
          <a:p>
            <a:r>
              <a:rPr lang="en-GB" dirty="0"/>
              <a:t>Despite some promising shifts in black representation lately, the systemic commodification of black pain and destruction of the black body continues - either as the daily news or entertainment </a:t>
            </a:r>
            <a:endParaRPr lang="en-GB" dirty="0"/>
          </a:p>
          <a:p>
            <a:endParaRPr lang="en-GB" sz="1800" dirty="0"/>
          </a:p>
          <a:p>
            <a:pPr marL="0" indent="0">
              <a:buNone/>
            </a:pPr>
            <a:endParaRPr lang="en-GB" sz="1800" dirty="0"/>
          </a:p>
          <a:p>
            <a:endParaRPr lang="en-GB" sz="1800" dirty="0"/>
          </a:p>
          <a:p>
            <a:endParaRPr lang="en-GB" sz="1800" dirty="0"/>
          </a:p>
          <a:p>
            <a:endParaRPr lang="en-GB" sz="1700" dirty="0"/>
          </a:p>
          <a:p>
            <a:endParaRPr lang="en-GB" sz="1700" dirty="0"/>
          </a:p>
          <a:p>
            <a:endParaRPr lang="en-GB" altLang="en-US" sz="17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3647" y="136187"/>
            <a:ext cx="10710153" cy="1554501"/>
          </a:xfrm>
        </p:spPr>
        <p:txBody>
          <a:bodyPr>
            <a:normAutofit/>
          </a:bodyPr>
          <a:lstStyle/>
          <a:p>
            <a:r>
              <a:rPr lang="en-GB" altLang="en-US" dirty="0"/>
              <a:t>What </a:t>
            </a:r>
            <a:r>
              <a:rPr lang="en-GB" altLang="en-US" i="1" dirty="0"/>
              <a:t>could </a:t>
            </a:r>
            <a:r>
              <a:rPr lang="en-GB" altLang="en-US" dirty="0"/>
              <a:t>be? </a:t>
            </a:r>
            <a:r>
              <a:rPr lang="en-GB" dirty="0"/>
              <a:t>Being ‘utterly unrealistic’ in our thinking </a:t>
            </a:r>
            <a:r>
              <a:rPr lang="en-GB" dirty="0" err="1"/>
              <a:t>cont</a:t>
            </a:r>
            <a:r>
              <a:rPr lang="en-GB" dirty="0"/>
              <a:t>…</a:t>
            </a:r>
            <a:endParaRPr lang="en-GB" altLang="en-US" dirty="0"/>
          </a:p>
        </p:txBody>
      </p:sp>
      <p:sp>
        <p:nvSpPr>
          <p:cNvPr id="3" name="Content Placeholder 2"/>
          <p:cNvSpPr>
            <a:spLocks noGrp="1"/>
          </p:cNvSpPr>
          <p:nvPr>
            <p:ph idx="1"/>
          </p:nvPr>
        </p:nvSpPr>
        <p:spPr>
          <a:xfrm>
            <a:off x="643647" y="1514339"/>
            <a:ext cx="6680588" cy="4983738"/>
          </a:xfrm>
        </p:spPr>
        <p:txBody>
          <a:bodyPr>
            <a:normAutofit fontScale="25000" lnSpcReduction="20000"/>
          </a:bodyPr>
          <a:lstStyle/>
          <a:p>
            <a:endParaRPr lang="en-GB" sz="8000" dirty="0"/>
          </a:p>
          <a:p>
            <a:r>
              <a:rPr lang="en-GB" sz="8000" dirty="0" err="1"/>
              <a:t>Walidah</a:t>
            </a:r>
            <a:r>
              <a:rPr lang="en-GB" sz="8000" dirty="0"/>
              <a:t> </a:t>
            </a:r>
            <a:r>
              <a:rPr lang="en-GB" sz="8000" dirty="0" err="1"/>
              <a:t>Imarisha</a:t>
            </a:r>
            <a:r>
              <a:rPr lang="en-GB" sz="8000" dirty="0"/>
              <a:t> makes the case that justice movements need creativity, hope and, her genre of choice, sci-fi, which she asserts is filter through which we can explore new worlds that we can begin to build on</a:t>
            </a:r>
            <a:endParaRPr lang="en-GB" sz="8000" dirty="0"/>
          </a:p>
          <a:p>
            <a:endParaRPr lang="en-GB" sz="8000" dirty="0"/>
          </a:p>
          <a:p>
            <a:r>
              <a:rPr lang="en-GB" sz="8000" i="1" dirty="0"/>
              <a:t>“When we talk about a world without prisons; a world without police violence; a world where everyone has food, clothing, shelter, quality education; a world free of white supremacy, patriarchy, capitalism, </a:t>
            </a:r>
            <a:r>
              <a:rPr lang="en-GB" sz="8000" i="1" dirty="0" err="1"/>
              <a:t>heterosexism</a:t>
            </a:r>
            <a:r>
              <a:rPr lang="en-GB" sz="8000" i="1" dirty="0"/>
              <a:t>; we are talking about a world that doesn’t currently exist</a:t>
            </a:r>
            <a:r>
              <a:rPr lang="en-GB" sz="8000" dirty="0"/>
              <a:t>.“</a:t>
            </a:r>
            <a:endParaRPr lang="en-GB" sz="8000" dirty="0"/>
          </a:p>
          <a:p>
            <a:endParaRPr lang="en-GB" sz="8000" dirty="0"/>
          </a:p>
          <a:p>
            <a:r>
              <a:rPr lang="en-GB" sz="8000" dirty="0"/>
              <a:t>“visionary fiction” is literature with an emphasis the future:</a:t>
            </a:r>
            <a:endParaRPr lang="en-GB" sz="8000" dirty="0"/>
          </a:p>
          <a:p>
            <a:r>
              <a:rPr lang="en-GB" sz="8000" i="1" dirty="0"/>
              <a:t> [it] ‘encompass[es] the fantastical cross-genre creations that help us bring about those new worlds. This term reminds us to be utterly unrealistic in our organizing, because it is only through imagining the so-called impossible that we can begin to concretely build it.</a:t>
            </a:r>
            <a:endParaRPr lang="en-GB" sz="8000" i="1" dirty="0"/>
          </a:p>
          <a:p>
            <a:pPr marL="0" indent="0">
              <a:buNone/>
            </a:pPr>
            <a:endParaRPr lang="en-GB" dirty="0"/>
          </a:p>
          <a:p>
            <a:pPr marL="0" indent="0">
              <a:buNone/>
            </a:pPr>
            <a:endParaRPr lang="en-GB" sz="1800" dirty="0"/>
          </a:p>
          <a:p>
            <a:endParaRPr lang="en-GB" sz="1800" dirty="0"/>
          </a:p>
          <a:p>
            <a:endParaRPr lang="en-GB" sz="1800" dirty="0"/>
          </a:p>
          <a:p>
            <a:endParaRPr lang="en-GB" sz="1700" dirty="0"/>
          </a:p>
          <a:p>
            <a:endParaRPr lang="en-GB" sz="1700" dirty="0"/>
          </a:p>
          <a:p>
            <a:endParaRPr lang="en-GB" altLang="en-US" sz="1700" dirty="0"/>
          </a:p>
        </p:txBody>
      </p:sp>
      <p:pic>
        <p:nvPicPr>
          <p:cNvPr id="10" name="Picture 9" descr="A person in a blue shirt&#10;&#10;Description generated with high confidence"/>
          <p:cNvPicPr>
            <a:picLocks noChangeAspect="1"/>
          </p:cNvPicPr>
          <p:nvPr/>
        </p:nvPicPr>
        <p:blipFill rotWithShape="1">
          <a:blip r:embed="rId1">
            <a:extLst>
              <a:ext uri="{28A0092B-C50C-407E-A947-70E740481C1C}">
                <a14:useLocalDpi xmlns:a14="http://schemas.microsoft.com/office/drawing/2010/main" val="0"/>
              </a:ext>
            </a:extLst>
          </a:blip>
          <a:srcRect r="18306" b="1"/>
          <a:stretch>
            <a:fillRect/>
          </a:stretch>
        </p:blipFill>
        <p:spPr>
          <a:xfrm>
            <a:off x="7518788" y="1904282"/>
            <a:ext cx="3835012" cy="262880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65430" y="629268"/>
            <a:ext cx="6586491" cy="1286160"/>
          </a:xfrm>
        </p:spPr>
        <p:txBody>
          <a:bodyPr anchor="b">
            <a:normAutofit/>
          </a:bodyPr>
          <a:lstStyle/>
          <a:p>
            <a:r>
              <a:rPr lang="en-GB" dirty="0"/>
              <a:t>Afrofuturism</a:t>
            </a:r>
            <a:endParaRPr lang="en-GB" dirty="0"/>
          </a:p>
        </p:txBody>
      </p:sp>
      <p:pic>
        <p:nvPicPr>
          <p:cNvPr id="6" name="Picture 5" descr="A group of people standing in front of a crowd posing for the camera&#10;&#10;Description generated with very high confidence"/>
          <p:cNvPicPr>
            <a:picLocks noChangeAspect="1"/>
          </p:cNvPicPr>
          <p:nvPr/>
        </p:nvPicPr>
        <p:blipFill rotWithShape="1">
          <a:blip r:embed="rId1">
            <a:extLst>
              <a:ext uri="{28A0092B-C50C-407E-A947-70E740481C1C}">
                <a14:useLocalDpi xmlns:a14="http://schemas.microsoft.com/office/drawing/2010/main" val="0"/>
              </a:ext>
            </a:extLst>
          </a:blip>
          <a:srcRect l="37351" r="28852"/>
          <a:stretch>
            <a:fillRect/>
          </a:stretch>
        </p:blipFill>
        <p:spPr>
          <a:xfrm>
            <a:off x="20" y="10"/>
            <a:ext cx="4635571" cy="6857990"/>
          </a:xfrm>
          <a:prstGeom prst="rect">
            <a:avLst/>
          </a:prstGeom>
          <a:effectLst/>
        </p:spPr>
      </p:pic>
      <p:cxnSp>
        <p:nvCxnSpPr>
          <p:cNvPr id="16" name="Straight Connector 13"/>
          <p:cNvCxnSpPr>
            <a:cxnSpLocks noGrp="1" noRot="1" noChangeAspect="1" noMove="1" noResize="1" noEditPoints="1" noAdjustHandles="1" noChangeArrowheads="1" noChangeShapeType="1"/>
          </p:cNvCxnSpPr>
          <p:nvPr/>
        </p:nvCxnSpPr>
        <p:spPr>
          <a:xfrm>
            <a:off x="5080934" y="2115117"/>
            <a:ext cx="6309360" cy="0"/>
          </a:xfrm>
          <a:prstGeom prst="line">
            <a:avLst/>
          </a:prstGeom>
          <a:ln>
            <a:solidFill>
              <a:srgbClr val="BA9455"/>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65431" y="2438400"/>
            <a:ext cx="6586489" cy="3785419"/>
          </a:xfrm>
        </p:spPr>
        <p:txBody>
          <a:bodyPr>
            <a:normAutofit/>
          </a:bodyPr>
          <a:lstStyle/>
          <a:p>
            <a:r>
              <a:rPr lang="en-GB" sz="1700" dirty="0"/>
              <a:t> The intersection of sci-fi and ancient African traditions and black identity</a:t>
            </a:r>
            <a:endParaRPr lang="en-GB" sz="1700" dirty="0"/>
          </a:p>
          <a:p>
            <a:r>
              <a:rPr lang="en-GB" sz="1700" dirty="0"/>
              <a:t>Afrofuturism does not conform to a single medium. Rather, Afrofuturist artists and creators seek to celebrate black culture  beyond marginalization, misogyny, transphobia, generational trauma, and other systems of oppression.</a:t>
            </a:r>
            <a:endParaRPr lang="en-GB" sz="1700" dirty="0"/>
          </a:p>
          <a:p>
            <a:endParaRPr lang="en-GB" sz="1700" dirty="0"/>
          </a:p>
          <a:p>
            <a:r>
              <a:rPr lang="en-GB" sz="1700" dirty="0"/>
              <a:t>This has to be grounded in hope and the future</a:t>
            </a:r>
            <a:endParaRPr lang="en-GB" sz="1700" dirty="0"/>
          </a:p>
          <a:p>
            <a:pPr marL="0" indent="0">
              <a:buNone/>
            </a:pPr>
            <a:endParaRPr lang="en-GB" sz="1700" dirty="0"/>
          </a:p>
          <a:p>
            <a:r>
              <a:rPr lang="en-GB" sz="1700" dirty="0">
                <a:sym typeface="+mn-ea"/>
              </a:rPr>
              <a:t>‘</a:t>
            </a:r>
            <a:r>
              <a:rPr lang="en-GB" sz="1700" i="1" dirty="0">
                <a:sym typeface="+mn-ea"/>
              </a:rPr>
              <a:t>Sci fi writing is a way in which we can decolonise our imaginations’ </a:t>
            </a:r>
            <a:r>
              <a:rPr lang="en-GB" sz="1700" dirty="0">
                <a:sym typeface="+mn-ea"/>
              </a:rPr>
              <a:t>Octavia Butler </a:t>
            </a:r>
            <a:endParaRPr lang="en-GB" sz="17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Some examples of my work</a:t>
            </a:r>
            <a:endParaRPr lang="en-GB" dirty="0"/>
          </a:p>
        </p:txBody>
      </p:sp>
      <p:sp>
        <p:nvSpPr>
          <p:cNvPr id="3" name="Content Placeholder 2"/>
          <p:cNvSpPr>
            <a:spLocks noGrp="1"/>
          </p:cNvSpPr>
          <p:nvPr>
            <p:ph idx="1"/>
          </p:nvPr>
        </p:nvSpPr>
        <p:spPr/>
        <p:txBody>
          <a:bodyPr/>
          <a:lstStyle/>
          <a:p>
            <a:endParaRPr lang="en-GB" dirty="0"/>
          </a:p>
          <a:p>
            <a:r>
              <a:rPr lang="en-GB" dirty="0"/>
              <a:t>The audacity of our skin – reimagining the hostile environment</a:t>
            </a:r>
            <a:endParaRPr lang="en-GB" dirty="0"/>
          </a:p>
          <a:p>
            <a:r>
              <a:rPr lang="en-GB" dirty="0"/>
              <a:t>Another Lens – Taking out the lens of whiteness</a:t>
            </a:r>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3989</Words>
  <Application>WPS Presentation</Application>
  <PresentationFormat>Widescreen</PresentationFormat>
  <Paragraphs>86</Paragraphs>
  <Slides>8</Slides>
  <Notes>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SimSun</vt:lpstr>
      <vt:lpstr>Wingdings</vt:lpstr>
      <vt:lpstr>Calibri Light</vt:lpstr>
      <vt:lpstr>Calibri</vt:lpstr>
      <vt:lpstr>Microsoft YaHei</vt:lpstr>
      <vt:lpstr>Arial Unicode MS</vt:lpstr>
      <vt:lpstr>Office Theme</vt:lpstr>
      <vt:lpstr>And what should we hope for?</vt:lpstr>
      <vt:lpstr>About me...</vt:lpstr>
      <vt:lpstr>Disclaimer time:  What hope is not </vt:lpstr>
      <vt:lpstr>Hope is dangerous</vt:lpstr>
      <vt:lpstr>What could be? Being ‘utterly unrealistic’ in our thinking</vt:lpstr>
      <vt:lpstr>What could be? Being ‘utterly unrealistic’ in our thinking cont…</vt:lpstr>
      <vt:lpstr>Afrofuturism</vt:lpstr>
      <vt:lpstr>Some examples of my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 what should we hope for?</dc:title>
  <dc:creator>lizwheen</dc:creator>
  <cp:lastModifiedBy>Selina</cp:lastModifiedBy>
  <cp:revision>6</cp:revision>
  <dcterms:created xsi:type="dcterms:W3CDTF">2018-08-16T17:04:00Z</dcterms:created>
  <dcterms:modified xsi:type="dcterms:W3CDTF">2018-08-17T06:58:06Z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2057-10.2.0.7456</vt:lpwstr>
  </property>
</Properties>
</file>