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66" d="100"/>
          <a:sy n="66" d="100"/>
        </p:scale>
        <p:origin x="48"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A7E2-EC2C-4B80-4384-E7E99877EA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270ED8E7-908E-9C48-3694-BCAA524CA8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D989CF08-D355-AE58-D127-06B8C6A3220B}"/>
              </a:ext>
            </a:extLst>
          </p:cNvPr>
          <p:cNvSpPr>
            <a:spLocks noGrp="1"/>
          </p:cNvSpPr>
          <p:nvPr>
            <p:ph type="dt" sz="half" idx="10"/>
          </p:nvPr>
        </p:nvSpPr>
        <p:spPr/>
        <p:txBody>
          <a:bodyPr/>
          <a:lstStyle/>
          <a:p>
            <a:fld id="{6D77D89B-4AAC-45E3-9010-C09D777E57C0}" type="datetimeFigureOut">
              <a:rPr lang="id-ID" smtClean="0"/>
              <a:t>09/12/2023</a:t>
            </a:fld>
            <a:endParaRPr lang="id-ID"/>
          </a:p>
        </p:txBody>
      </p:sp>
      <p:sp>
        <p:nvSpPr>
          <p:cNvPr id="5" name="Footer Placeholder 4">
            <a:extLst>
              <a:ext uri="{FF2B5EF4-FFF2-40B4-BE49-F238E27FC236}">
                <a16:creationId xmlns:a16="http://schemas.microsoft.com/office/drawing/2014/main" id="{10CA7E3F-B5BC-F2F9-B8CF-2C69D85EE0D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305C5C2-A734-87DC-31AB-8CF62FE1AFB8}"/>
              </a:ext>
            </a:extLst>
          </p:cNvPr>
          <p:cNvSpPr>
            <a:spLocks noGrp="1"/>
          </p:cNvSpPr>
          <p:nvPr>
            <p:ph type="sldNum" sz="quarter" idx="12"/>
          </p:nvPr>
        </p:nvSpPr>
        <p:spPr/>
        <p:txBody>
          <a:bodyPr/>
          <a:lstStyle/>
          <a:p>
            <a:fld id="{97D37389-089D-45AC-B527-5CF43E1BBB6D}" type="slidenum">
              <a:rPr lang="id-ID" smtClean="0"/>
              <a:t>‹#›</a:t>
            </a:fld>
            <a:endParaRPr lang="id-ID"/>
          </a:p>
        </p:txBody>
      </p:sp>
    </p:spTree>
    <p:extLst>
      <p:ext uri="{BB962C8B-B14F-4D97-AF65-F5344CB8AC3E}">
        <p14:creationId xmlns:p14="http://schemas.microsoft.com/office/powerpoint/2010/main" val="314753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53DD-F169-CA2B-D6C9-19DD613E0DD6}"/>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5B8F09B-860C-B61D-ED44-CE063076D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4268370-5076-FB70-F637-2AF09255CBC5}"/>
              </a:ext>
            </a:extLst>
          </p:cNvPr>
          <p:cNvSpPr>
            <a:spLocks noGrp="1"/>
          </p:cNvSpPr>
          <p:nvPr>
            <p:ph type="dt" sz="half" idx="10"/>
          </p:nvPr>
        </p:nvSpPr>
        <p:spPr/>
        <p:txBody>
          <a:bodyPr/>
          <a:lstStyle/>
          <a:p>
            <a:fld id="{6D77D89B-4AAC-45E3-9010-C09D777E57C0}" type="datetimeFigureOut">
              <a:rPr lang="id-ID" smtClean="0"/>
              <a:t>09/12/2023</a:t>
            </a:fld>
            <a:endParaRPr lang="id-ID"/>
          </a:p>
        </p:txBody>
      </p:sp>
      <p:sp>
        <p:nvSpPr>
          <p:cNvPr id="5" name="Footer Placeholder 4">
            <a:extLst>
              <a:ext uri="{FF2B5EF4-FFF2-40B4-BE49-F238E27FC236}">
                <a16:creationId xmlns:a16="http://schemas.microsoft.com/office/drawing/2014/main" id="{78BC44C6-6408-EA64-3CE4-9109D817322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C998BAB-BFC5-07D0-7A91-DECDB44E238C}"/>
              </a:ext>
            </a:extLst>
          </p:cNvPr>
          <p:cNvSpPr>
            <a:spLocks noGrp="1"/>
          </p:cNvSpPr>
          <p:nvPr>
            <p:ph type="sldNum" sz="quarter" idx="12"/>
          </p:nvPr>
        </p:nvSpPr>
        <p:spPr/>
        <p:txBody>
          <a:bodyPr/>
          <a:lstStyle/>
          <a:p>
            <a:fld id="{97D37389-089D-45AC-B527-5CF43E1BBB6D}" type="slidenum">
              <a:rPr lang="id-ID" smtClean="0"/>
              <a:t>‹#›</a:t>
            </a:fld>
            <a:endParaRPr lang="id-ID"/>
          </a:p>
        </p:txBody>
      </p:sp>
    </p:spTree>
    <p:extLst>
      <p:ext uri="{BB962C8B-B14F-4D97-AF65-F5344CB8AC3E}">
        <p14:creationId xmlns:p14="http://schemas.microsoft.com/office/powerpoint/2010/main" val="2005811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B6CC69-32EE-B7A3-A4DE-D431D20B1B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DE532B8A-0A71-DCD7-7051-9AFFB23B0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312AEF5-B3EB-A2C6-488B-B6779F6581D5}"/>
              </a:ext>
            </a:extLst>
          </p:cNvPr>
          <p:cNvSpPr>
            <a:spLocks noGrp="1"/>
          </p:cNvSpPr>
          <p:nvPr>
            <p:ph type="dt" sz="half" idx="10"/>
          </p:nvPr>
        </p:nvSpPr>
        <p:spPr/>
        <p:txBody>
          <a:bodyPr/>
          <a:lstStyle/>
          <a:p>
            <a:fld id="{6D77D89B-4AAC-45E3-9010-C09D777E57C0}" type="datetimeFigureOut">
              <a:rPr lang="id-ID" smtClean="0"/>
              <a:t>09/12/2023</a:t>
            </a:fld>
            <a:endParaRPr lang="id-ID"/>
          </a:p>
        </p:txBody>
      </p:sp>
      <p:sp>
        <p:nvSpPr>
          <p:cNvPr id="5" name="Footer Placeholder 4">
            <a:extLst>
              <a:ext uri="{FF2B5EF4-FFF2-40B4-BE49-F238E27FC236}">
                <a16:creationId xmlns:a16="http://schemas.microsoft.com/office/drawing/2014/main" id="{0EBC0BD1-C831-8E38-845B-C7BD8906311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BAAF406-B2EE-C41F-AFC2-413E1AB404E0}"/>
              </a:ext>
            </a:extLst>
          </p:cNvPr>
          <p:cNvSpPr>
            <a:spLocks noGrp="1"/>
          </p:cNvSpPr>
          <p:nvPr>
            <p:ph type="sldNum" sz="quarter" idx="12"/>
          </p:nvPr>
        </p:nvSpPr>
        <p:spPr/>
        <p:txBody>
          <a:bodyPr/>
          <a:lstStyle/>
          <a:p>
            <a:fld id="{97D37389-089D-45AC-B527-5CF43E1BBB6D}" type="slidenum">
              <a:rPr lang="id-ID" smtClean="0"/>
              <a:t>‹#›</a:t>
            </a:fld>
            <a:endParaRPr lang="id-ID"/>
          </a:p>
        </p:txBody>
      </p:sp>
    </p:spTree>
    <p:extLst>
      <p:ext uri="{BB962C8B-B14F-4D97-AF65-F5344CB8AC3E}">
        <p14:creationId xmlns:p14="http://schemas.microsoft.com/office/powerpoint/2010/main" val="378066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AD6F-89FC-B2BA-8B03-4BF6EDAE460D}"/>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D9F078B9-C748-80CA-2693-1B7C06FC85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61975F0-57BA-C42C-8BF0-DCB5C11F9ED1}"/>
              </a:ext>
            </a:extLst>
          </p:cNvPr>
          <p:cNvSpPr>
            <a:spLocks noGrp="1"/>
          </p:cNvSpPr>
          <p:nvPr>
            <p:ph type="dt" sz="half" idx="10"/>
          </p:nvPr>
        </p:nvSpPr>
        <p:spPr/>
        <p:txBody>
          <a:bodyPr/>
          <a:lstStyle/>
          <a:p>
            <a:fld id="{6D77D89B-4AAC-45E3-9010-C09D777E57C0}" type="datetimeFigureOut">
              <a:rPr lang="id-ID" smtClean="0"/>
              <a:t>09/12/2023</a:t>
            </a:fld>
            <a:endParaRPr lang="id-ID"/>
          </a:p>
        </p:txBody>
      </p:sp>
      <p:sp>
        <p:nvSpPr>
          <p:cNvPr id="5" name="Footer Placeholder 4">
            <a:extLst>
              <a:ext uri="{FF2B5EF4-FFF2-40B4-BE49-F238E27FC236}">
                <a16:creationId xmlns:a16="http://schemas.microsoft.com/office/drawing/2014/main" id="{E7E365C3-4B64-3C31-9DB7-88AF576CE4C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0587CF4-FA53-10B3-763E-63F9E89AB2C3}"/>
              </a:ext>
            </a:extLst>
          </p:cNvPr>
          <p:cNvSpPr>
            <a:spLocks noGrp="1"/>
          </p:cNvSpPr>
          <p:nvPr>
            <p:ph type="sldNum" sz="quarter" idx="12"/>
          </p:nvPr>
        </p:nvSpPr>
        <p:spPr/>
        <p:txBody>
          <a:bodyPr/>
          <a:lstStyle/>
          <a:p>
            <a:fld id="{97D37389-089D-45AC-B527-5CF43E1BBB6D}" type="slidenum">
              <a:rPr lang="id-ID" smtClean="0"/>
              <a:t>‹#›</a:t>
            </a:fld>
            <a:endParaRPr lang="id-ID"/>
          </a:p>
        </p:txBody>
      </p:sp>
    </p:spTree>
    <p:extLst>
      <p:ext uri="{BB962C8B-B14F-4D97-AF65-F5344CB8AC3E}">
        <p14:creationId xmlns:p14="http://schemas.microsoft.com/office/powerpoint/2010/main" val="343831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6EA6-3D07-3F42-A639-FA57EB46C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290C0ACD-8FD2-2069-2802-B1B2620747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2DBA3-E3AF-0AEF-D17F-6931C2DA0E26}"/>
              </a:ext>
            </a:extLst>
          </p:cNvPr>
          <p:cNvSpPr>
            <a:spLocks noGrp="1"/>
          </p:cNvSpPr>
          <p:nvPr>
            <p:ph type="dt" sz="half" idx="10"/>
          </p:nvPr>
        </p:nvSpPr>
        <p:spPr/>
        <p:txBody>
          <a:bodyPr/>
          <a:lstStyle/>
          <a:p>
            <a:fld id="{6D77D89B-4AAC-45E3-9010-C09D777E57C0}" type="datetimeFigureOut">
              <a:rPr lang="id-ID" smtClean="0"/>
              <a:t>09/12/2023</a:t>
            </a:fld>
            <a:endParaRPr lang="id-ID"/>
          </a:p>
        </p:txBody>
      </p:sp>
      <p:sp>
        <p:nvSpPr>
          <p:cNvPr id="5" name="Footer Placeholder 4">
            <a:extLst>
              <a:ext uri="{FF2B5EF4-FFF2-40B4-BE49-F238E27FC236}">
                <a16:creationId xmlns:a16="http://schemas.microsoft.com/office/drawing/2014/main" id="{9584751A-697C-F268-4F99-49F5C71E5459}"/>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0AC1157-CCD0-1ED9-28E4-6143465D2F9C}"/>
              </a:ext>
            </a:extLst>
          </p:cNvPr>
          <p:cNvSpPr>
            <a:spLocks noGrp="1"/>
          </p:cNvSpPr>
          <p:nvPr>
            <p:ph type="sldNum" sz="quarter" idx="12"/>
          </p:nvPr>
        </p:nvSpPr>
        <p:spPr/>
        <p:txBody>
          <a:bodyPr/>
          <a:lstStyle/>
          <a:p>
            <a:fld id="{97D37389-089D-45AC-B527-5CF43E1BBB6D}" type="slidenum">
              <a:rPr lang="id-ID" smtClean="0"/>
              <a:t>‹#›</a:t>
            </a:fld>
            <a:endParaRPr lang="id-ID"/>
          </a:p>
        </p:txBody>
      </p:sp>
    </p:spTree>
    <p:extLst>
      <p:ext uri="{BB962C8B-B14F-4D97-AF65-F5344CB8AC3E}">
        <p14:creationId xmlns:p14="http://schemas.microsoft.com/office/powerpoint/2010/main" val="73195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87EE-99E1-AE1E-8E20-87EF8F9B194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6BAC6EE-D93D-8517-15BC-9BAE76CD2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EDBF7EC3-A8F0-4AAE-F6EA-6886CB892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6996DFBE-C888-E50F-86CB-029B56A2EA5A}"/>
              </a:ext>
            </a:extLst>
          </p:cNvPr>
          <p:cNvSpPr>
            <a:spLocks noGrp="1"/>
          </p:cNvSpPr>
          <p:nvPr>
            <p:ph type="dt" sz="half" idx="10"/>
          </p:nvPr>
        </p:nvSpPr>
        <p:spPr/>
        <p:txBody>
          <a:bodyPr/>
          <a:lstStyle/>
          <a:p>
            <a:fld id="{6D77D89B-4AAC-45E3-9010-C09D777E57C0}" type="datetimeFigureOut">
              <a:rPr lang="id-ID" smtClean="0"/>
              <a:t>09/12/2023</a:t>
            </a:fld>
            <a:endParaRPr lang="id-ID"/>
          </a:p>
        </p:txBody>
      </p:sp>
      <p:sp>
        <p:nvSpPr>
          <p:cNvPr id="6" name="Footer Placeholder 5">
            <a:extLst>
              <a:ext uri="{FF2B5EF4-FFF2-40B4-BE49-F238E27FC236}">
                <a16:creationId xmlns:a16="http://schemas.microsoft.com/office/drawing/2014/main" id="{DDD7CA32-4273-1432-E825-672AA8ACEEF1}"/>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D32759C9-838E-36A2-220C-41EFC2781F69}"/>
              </a:ext>
            </a:extLst>
          </p:cNvPr>
          <p:cNvSpPr>
            <a:spLocks noGrp="1"/>
          </p:cNvSpPr>
          <p:nvPr>
            <p:ph type="sldNum" sz="quarter" idx="12"/>
          </p:nvPr>
        </p:nvSpPr>
        <p:spPr/>
        <p:txBody>
          <a:bodyPr/>
          <a:lstStyle/>
          <a:p>
            <a:fld id="{97D37389-089D-45AC-B527-5CF43E1BBB6D}" type="slidenum">
              <a:rPr lang="id-ID" smtClean="0"/>
              <a:t>‹#›</a:t>
            </a:fld>
            <a:endParaRPr lang="id-ID"/>
          </a:p>
        </p:txBody>
      </p:sp>
    </p:spTree>
    <p:extLst>
      <p:ext uri="{BB962C8B-B14F-4D97-AF65-F5344CB8AC3E}">
        <p14:creationId xmlns:p14="http://schemas.microsoft.com/office/powerpoint/2010/main" val="13455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B23E-0608-C881-043C-547BD39F373E}"/>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A8EEAAC-E42F-276F-8FE5-C8191B7D8A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EDCAC5-87E2-E884-27C2-0380425ED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EAB02EF8-0526-EA40-714B-CA4DDC589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CFAE87-9EC7-FB53-E591-7DFC19939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526DF6A4-251E-1B7F-FD10-01C21A9EF943}"/>
              </a:ext>
            </a:extLst>
          </p:cNvPr>
          <p:cNvSpPr>
            <a:spLocks noGrp="1"/>
          </p:cNvSpPr>
          <p:nvPr>
            <p:ph type="dt" sz="half" idx="10"/>
          </p:nvPr>
        </p:nvSpPr>
        <p:spPr/>
        <p:txBody>
          <a:bodyPr/>
          <a:lstStyle/>
          <a:p>
            <a:fld id="{6D77D89B-4AAC-45E3-9010-C09D777E57C0}" type="datetimeFigureOut">
              <a:rPr lang="id-ID" smtClean="0"/>
              <a:t>09/12/2023</a:t>
            </a:fld>
            <a:endParaRPr lang="id-ID"/>
          </a:p>
        </p:txBody>
      </p:sp>
      <p:sp>
        <p:nvSpPr>
          <p:cNvPr id="8" name="Footer Placeholder 7">
            <a:extLst>
              <a:ext uri="{FF2B5EF4-FFF2-40B4-BE49-F238E27FC236}">
                <a16:creationId xmlns:a16="http://schemas.microsoft.com/office/drawing/2014/main" id="{D29C3FF9-F794-0A20-444E-60F30ECC30F9}"/>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42BEFD50-C5AE-2262-FEEF-1CE8D363AC21}"/>
              </a:ext>
            </a:extLst>
          </p:cNvPr>
          <p:cNvSpPr>
            <a:spLocks noGrp="1"/>
          </p:cNvSpPr>
          <p:nvPr>
            <p:ph type="sldNum" sz="quarter" idx="12"/>
          </p:nvPr>
        </p:nvSpPr>
        <p:spPr/>
        <p:txBody>
          <a:bodyPr/>
          <a:lstStyle/>
          <a:p>
            <a:fld id="{97D37389-089D-45AC-B527-5CF43E1BBB6D}" type="slidenum">
              <a:rPr lang="id-ID" smtClean="0"/>
              <a:t>‹#›</a:t>
            </a:fld>
            <a:endParaRPr lang="id-ID"/>
          </a:p>
        </p:txBody>
      </p:sp>
    </p:spTree>
    <p:extLst>
      <p:ext uri="{BB962C8B-B14F-4D97-AF65-F5344CB8AC3E}">
        <p14:creationId xmlns:p14="http://schemas.microsoft.com/office/powerpoint/2010/main" val="302520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6A7C2-F1C2-DA51-0CB7-18D66083EDE7}"/>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BD9D137F-CC08-E538-D71D-7A455CD64431}"/>
              </a:ext>
            </a:extLst>
          </p:cNvPr>
          <p:cNvSpPr>
            <a:spLocks noGrp="1"/>
          </p:cNvSpPr>
          <p:nvPr>
            <p:ph type="dt" sz="half" idx="10"/>
          </p:nvPr>
        </p:nvSpPr>
        <p:spPr/>
        <p:txBody>
          <a:bodyPr/>
          <a:lstStyle/>
          <a:p>
            <a:fld id="{6D77D89B-4AAC-45E3-9010-C09D777E57C0}" type="datetimeFigureOut">
              <a:rPr lang="id-ID" smtClean="0"/>
              <a:t>09/12/2023</a:t>
            </a:fld>
            <a:endParaRPr lang="id-ID"/>
          </a:p>
        </p:txBody>
      </p:sp>
      <p:sp>
        <p:nvSpPr>
          <p:cNvPr id="4" name="Footer Placeholder 3">
            <a:extLst>
              <a:ext uri="{FF2B5EF4-FFF2-40B4-BE49-F238E27FC236}">
                <a16:creationId xmlns:a16="http://schemas.microsoft.com/office/drawing/2014/main" id="{5E86ACA3-69FA-C204-A2DA-B9238382CA28}"/>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645DF3F0-D917-B169-3A5A-069976C3C64B}"/>
              </a:ext>
            </a:extLst>
          </p:cNvPr>
          <p:cNvSpPr>
            <a:spLocks noGrp="1"/>
          </p:cNvSpPr>
          <p:nvPr>
            <p:ph type="sldNum" sz="quarter" idx="12"/>
          </p:nvPr>
        </p:nvSpPr>
        <p:spPr/>
        <p:txBody>
          <a:bodyPr/>
          <a:lstStyle/>
          <a:p>
            <a:fld id="{97D37389-089D-45AC-B527-5CF43E1BBB6D}" type="slidenum">
              <a:rPr lang="id-ID" smtClean="0"/>
              <a:t>‹#›</a:t>
            </a:fld>
            <a:endParaRPr lang="id-ID"/>
          </a:p>
        </p:txBody>
      </p:sp>
    </p:spTree>
    <p:extLst>
      <p:ext uri="{BB962C8B-B14F-4D97-AF65-F5344CB8AC3E}">
        <p14:creationId xmlns:p14="http://schemas.microsoft.com/office/powerpoint/2010/main" val="370736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053167-0B67-723B-4C8C-2E7636EDC17A}"/>
              </a:ext>
            </a:extLst>
          </p:cNvPr>
          <p:cNvSpPr>
            <a:spLocks noGrp="1"/>
          </p:cNvSpPr>
          <p:nvPr>
            <p:ph type="dt" sz="half" idx="10"/>
          </p:nvPr>
        </p:nvSpPr>
        <p:spPr/>
        <p:txBody>
          <a:bodyPr/>
          <a:lstStyle/>
          <a:p>
            <a:fld id="{6D77D89B-4AAC-45E3-9010-C09D777E57C0}" type="datetimeFigureOut">
              <a:rPr lang="id-ID" smtClean="0"/>
              <a:t>09/12/2023</a:t>
            </a:fld>
            <a:endParaRPr lang="id-ID"/>
          </a:p>
        </p:txBody>
      </p:sp>
      <p:sp>
        <p:nvSpPr>
          <p:cNvPr id="3" name="Footer Placeholder 2">
            <a:extLst>
              <a:ext uri="{FF2B5EF4-FFF2-40B4-BE49-F238E27FC236}">
                <a16:creationId xmlns:a16="http://schemas.microsoft.com/office/drawing/2014/main" id="{BDA85812-28BA-80BB-0C04-8A85EEFEC764}"/>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8FD2045D-69B6-2F20-861C-7819ADED14D3}"/>
              </a:ext>
            </a:extLst>
          </p:cNvPr>
          <p:cNvSpPr>
            <a:spLocks noGrp="1"/>
          </p:cNvSpPr>
          <p:nvPr>
            <p:ph type="sldNum" sz="quarter" idx="12"/>
          </p:nvPr>
        </p:nvSpPr>
        <p:spPr/>
        <p:txBody>
          <a:bodyPr/>
          <a:lstStyle/>
          <a:p>
            <a:fld id="{97D37389-089D-45AC-B527-5CF43E1BBB6D}" type="slidenum">
              <a:rPr lang="id-ID" smtClean="0"/>
              <a:t>‹#›</a:t>
            </a:fld>
            <a:endParaRPr lang="id-ID"/>
          </a:p>
        </p:txBody>
      </p:sp>
    </p:spTree>
    <p:extLst>
      <p:ext uri="{BB962C8B-B14F-4D97-AF65-F5344CB8AC3E}">
        <p14:creationId xmlns:p14="http://schemas.microsoft.com/office/powerpoint/2010/main" val="357636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F4B6-E5ED-F364-8DCE-31F63A8182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4D7CA20B-7090-A2BB-1B7A-028DB4018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427B3257-3565-D72B-B22D-EFDE3E657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7A9CA-F661-CBDC-0CFA-2C30287BA4D0}"/>
              </a:ext>
            </a:extLst>
          </p:cNvPr>
          <p:cNvSpPr>
            <a:spLocks noGrp="1"/>
          </p:cNvSpPr>
          <p:nvPr>
            <p:ph type="dt" sz="half" idx="10"/>
          </p:nvPr>
        </p:nvSpPr>
        <p:spPr/>
        <p:txBody>
          <a:bodyPr/>
          <a:lstStyle/>
          <a:p>
            <a:fld id="{6D77D89B-4AAC-45E3-9010-C09D777E57C0}" type="datetimeFigureOut">
              <a:rPr lang="id-ID" smtClean="0"/>
              <a:t>09/12/2023</a:t>
            </a:fld>
            <a:endParaRPr lang="id-ID"/>
          </a:p>
        </p:txBody>
      </p:sp>
      <p:sp>
        <p:nvSpPr>
          <p:cNvPr id="6" name="Footer Placeholder 5">
            <a:extLst>
              <a:ext uri="{FF2B5EF4-FFF2-40B4-BE49-F238E27FC236}">
                <a16:creationId xmlns:a16="http://schemas.microsoft.com/office/drawing/2014/main" id="{DE24F605-FBA7-D6F6-42C1-B04E87F13C7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D1D26FC8-A736-D0B9-096D-4AFB424D6D21}"/>
              </a:ext>
            </a:extLst>
          </p:cNvPr>
          <p:cNvSpPr>
            <a:spLocks noGrp="1"/>
          </p:cNvSpPr>
          <p:nvPr>
            <p:ph type="sldNum" sz="quarter" idx="12"/>
          </p:nvPr>
        </p:nvSpPr>
        <p:spPr/>
        <p:txBody>
          <a:bodyPr/>
          <a:lstStyle/>
          <a:p>
            <a:fld id="{97D37389-089D-45AC-B527-5CF43E1BBB6D}" type="slidenum">
              <a:rPr lang="id-ID" smtClean="0"/>
              <a:t>‹#›</a:t>
            </a:fld>
            <a:endParaRPr lang="id-ID"/>
          </a:p>
        </p:txBody>
      </p:sp>
    </p:spTree>
    <p:extLst>
      <p:ext uri="{BB962C8B-B14F-4D97-AF65-F5344CB8AC3E}">
        <p14:creationId xmlns:p14="http://schemas.microsoft.com/office/powerpoint/2010/main" val="3364963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1A52-7760-25AA-065C-08649C515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3C6B6784-E403-9E37-5FCB-04D78E6222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4BEC2784-4136-9C18-5560-8FF4006D5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E6928-7D8C-34FD-6E22-3C5AA50F8769}"/>
              </a:ext>
            </a:extLst>
          </p:cNvPr>
          <p:cNvSpPr>
            <a:spLocks noGrp="1"/>
          </p:cNvSpPr>
          <p:nvPr>
            <p:ph type="dt" sz="half" idx="10"/>
          </p:nvPr>
        </p:nvSpPr>
        <p:spPr/>
        <p:txBody>
          <a:bodyPr/>
          <a:lstStyle/>
          <a:p>
            <a:fld id="{6D77D89B-4AAC-45E3-9010-C09D777E57C0}" type="datetimeFigureOut">
              <a:rPr lang="id-ID" smtClean="0"/>
              <a:t>09/12/2023</a:t>
            </a:fld>
            <a:endParaRPr lang="id-ID"/>
          </a:p>
        </p:txBody>
      </p:sp>
      <p:sp>
        <p:nvSpPr>
          <p:cNvPr id="6" name="Footer Placeholder 5">
            <a:extLst>
              <a:ext uri="{FF2B5EF4-FFF2-40B4-BE49-F238E27FC236}">
                <a16:creationId xmlns:a16="http://schemas.microsoft.com/office/drawing/2014/main" id="{26BC517A-E425-BC60-CE67-BC9EE63C0D0F}"/>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8257E5A-F59B-9CEA-6F47-ED783E715B9F}"/>
              </a:ext>
            </a:extLst>
          </p:cNvPr>
          <p:cNvSpPr>
            <a:spLocks noGrp="1"/>
          </p:cNvSpPr>
          <p:nvPr>
            <p:ph type="sldNum" sz="quarter" idx="12"/>
          </p:nvPr>
        </p:nvSpPr>
        <p:spPr/>
        <p:txBody>
          <a:bodyPr/>
          <a:lstStyle/>
          <a:p>
            <a:fld id="{97D37389-089D-45AC-B527-5CF43E1BBB6D}" type="slidenum">
              <a:rPr lang="id-ID" smtClean="0"/>
              <a:t>‹#›</a:t>
            </a:fld>
            <a:endParaRPr lang="id-ID"/>
          </a:p>
        </p:txBody>
      </p:sp>
    </p:spTree>
    <p:extLst>
      <p:ext uri="{BB962C8B-B14F-4D97-AF65-F5344CB8AC3E}">
        <p14:creationId xmlns:p14="http://schemas.microsoft.com/office/powerpoint/2010/main" val="225767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B1838-4148-8817-77B7-ECE4372F9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E1752F92-7DA4-A298-F492-70EBD6C5BB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47CDDF8-1ED0-0BA2-E2D2-2327F40BD4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7D89B-4AAC-45E3-9010-C09D777E57C0}" type="datetimeFigureOut">
              <a:rPr lang="id-ID" smtClean="0"/>
              <a:t>09/12/2023</a:t>
            </a:fld>
            <a:endParaRPr lang="id-ID"/>
          </a:p>
        </p:txBody>
      </p:sp>
      <p:sp>
        <p:nvSpPr>
          <p:cNvPr id="5" name="Footer Placeholder 4">
            <a:extLst>
              <a:ext uri="{FF2B5EF4-FFF2-40B4-BE49-F238E27FC236}">
                <a16:creationId xmlns:a16="http://schemas.microsoft.com/office/drawing/2014/main" id="{36B4C5D3-F0BD-10A1-D611-3210F1DA40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A79FBE12-4A26-3FE8-79A3-BE7E92FD0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37389-089D-45AC-B527-5CF43E1BBB6D}" type="slidenum">
              <a:rPr lang="id-ID" smtClean="0"/>
              <a:t>‹#›</a:t>
            </a:fld>
            <a:endParaRPr lang="id-ID"/>
          </a:p>
        </p:txBody>
      </p:sp>
    </p:spTree>
    <p:extLst>
      <p:ext uri="{BB962C8B-B14F-4D97-AF65-F5344CB8AC3E}">
        <p14:creationId xmlns:p14="http://schemas.microsoft.com/office/powerpoint/2010/main" val="391212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83D39-D276-D0F0-7B16-2C757840A530}"/>
              </a:ext>
            </a:extLst>
          </p:cNvPr>
          <p:cNvSpPr>
            <a:spLocks noGrp="1"/>
          </p:cNvSpPr>
          <p:nvPr>
            <p:ph type="ctrTitle"/>
          </p:nvPr>
        </p:nvSpPr>
        <p:spPr/>
        <p:txBody>
          <a:bodyPr/>
          <a:lstStyle/>
          <a:p>
            <a:r>
              <a:rPr lang="en-US" dirty="0"/>
              <a:t>M5 Forecasting</a:t>
            </a:r>
            <a:endParaRPr lang="id-ID" dirty="0"/>
          </a:p>
        </p:txBody>
      </p:sp>
      <p:sp>
        <p:nvSpPr>
          <p:cNvPr id="3" name="Subtitle 2">
            <a:extLst>
              <a:ext uri="{FF2B5EF4-FFF2-40B4-BE49-F238E27FC236}">
                <a16:creationId xmlns:a16="http://schemas.microsoft.com/office/drawing/2014/main" id="{B6F01DCF-E5CD-D298-A670-E5430E59E7B0}"/>
              </a:ext>
            </a:extLst>
          </p:cNvPr>
          <p:cNvSpPr>
            <a:spLocks noGrp="1"/>
          </p:cNvSpPr>
          <p:nvPr>
            <p:ph type="subTitle" idx="1"/>
          </p:nvPr>
        </p:nvSpPr>
        <p:spPr/>
        <p:txBody>
          <a:bodyPr/>
          <a:lstStyle/>
          <a:p>
            <a:r>
              <a:rPr lang="en-US" dirty="0"/>
              <a:t>Marcellinus Aditya Witarsah</a:t>
            </a:r>
            <a:endParaRPr lang="id-ID" dirty="0"/>
          </a:p>
        </p:txBody>
      </p:sp>
    </p:spTree>
    <p:extLst>
      <p:ext uri="{BB962C8B-B14F-4D97-AF65-F5344CB8AC3E}">
        <p14:creationId xmlns:p14="http://schemas.microsoft.com/office/powerpoint/2010/main" val="323430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BCA2-C559-BFC1-9B08-90A8BD35E27E}"/>
              </a:ext>
            </a:extLst>
          </p:cNvPr>
          <p:cNvSpPr>
            <a:spLocks noGrp="1"/>
          </p:cNvSpPr>
          <p:nvPr>
            <p:ph type="title"/>
          </p:nvPr>
        </p:nvSpPr>
        <p:spPr/>
        <p:txBody>
          <a:bodyPr/>
          <a:lstStyle/>
          <a:p>
            <a:r>
              <a:rPr lang="en-US" dirty="0"/>
              <a:t>About the Competition</a:t>
            </a:r>
            <a:endParaRPr lang="id-ID" dirty="0"/>
          </a:p>
        </p:txBody>
      </p:sp>
      <p:sp>
        <p:nvSpPr>
          <p:cNvPr id="3" name="Content Placeholder 2">
            <a:extLst>
              <a:ext uri="{FF2B5EF4-FFF2-40B4-BE49-F238E27FC236}">
                <a16:creationId xmlns:a16="http://schemas.microsoft.com/office/drawing/2014/main" id="{712EF7DA-C30A-B8EA-D683-0F6AE022D70C}"/>
              </a:ext>
            </a:extLst>
          </p:cNvPr>
          <p:cNvSpPr>
            <a:spLocks noGrp="1"/>
          </p:cNvSpPr>
          <p:nvPr>
            <p:ph idx="1"/>
          </p:nvPr>
        </p:nvSpPr>
        <p:spPr/>
        <p:txBody>
          <a:bodyPr/>
          <a:lstStyle/>
          <a:p>
            <a:r>
              <a:rPr lang="en-US" dirty="0"/>
              <a:t>The main goal is to provide sales prediction for the next # days</a:t>
            </a:r>
          </a:p>
          <a:p>
            <a:r>
              <a:rPr lang="en-US" dirty="0"/>
              <a:t>There are two types of the competition</a:t>
            </a:r>
          </a:p>
          <a:p>
            <a:pPr lvl="1"/>
            <a:r>
              <a:rPr lang="en-US" dirty="0"/>
              <a:t>Accuracy – predict </a:t>
            </a:r>
            <a:r>
              <a:rPr lang="en-US" b="1" dirty="0"/>
              <a:t>exact # numbers of sales </a:t>
            </a:r>
            <a:r>
              <a:rPr lang="en-US" dirty="0"/>
              <a:t>for next # days</a:t>
            </a:r>
          </a:p>
          <a:p>
            <a:pPr lvl="1"/>
            <a:r>
              <a:rPr lang="en-US" dirty="0"/>
              <a:t>Uncertainty – predict </a:t>
            </a:r>
            <a:r>
              <a:rPr lang="en-US" b="1" dirty="0"/>
              <a:t>distribution or interval of sales </a:t>
            </a:r>
            <a:r>
              <a:rPr lang="en-US" dirty="0"/>
              <a:t>for next # days (for 50%, 67%, 97%, and 99%, prediction intervals)</a:t>
            </a:r>
          </a:p>
          <a:p>
            <a:r>
              <a:rPr lang="en-US" dirty="0"/>
              <a:t>In this project we will be participating for the </a:t>
            </a:r>
            <a:r>
              <a:rPr lang="en-US" b="1" dirty="0"/>
              <a:t>M5 Forecasting – Accuracy</a:t>
            </a:r>
            <a:r>
              <a:rPr lang="en-US" dirty="0"/>
              <a:t>.</a:t>
            </a:r>
          </a:p>
        </p:txBody>
      </p:sp>
    </p:spTree>
    <p:extLst>
      <p:ext uri="{BB962C8B-B14F-4D97-AF65-F5344CB8AC3E}">
        <p14:creationId xmlns:p14="http://schemas.microsoft.com/office/powerpoint/2010/main" val="236605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6C7F-FBCE-4C7A-0EED-FB4D64E854EB}"/>
              </a:ext>
            </a:extLst>
          </p:cNvPr>
          <p:cNvSpPr>
            <a:spLocks noGrp="1"/>
          </p:cNvSpPr>
          <p:nvPr>
            <p:ph type="title"/>
          </p:nvPr>
        </p:nvSpPr>
        <p:spPr/>
        <p:txBody>
          <a:bodyPr/>
          <a:lstStyle/>
          <a:p>
            <a:r>
              <a:rPr lang="en-US" dirty="0"/>
              <a:t>Dataset</a:t>
            </a:r>
            <a:endParaRPr lang="id-ID" dirty="0"/>
          </a:p>
        </p:txBody>
      </p:sp>
      <p:sp>
        <p:nvSpPr>
          <p:cNvPr id="3" name="Content Placeholder 2">
            <a:extLst>
              <a:ext uri="{FF2B5EF4-FFF2-40B4-BE49-F238E27FC236}">
                <a16:creationId xmlns:a16="http://schemas.microsoft.com/office/drawing/2014/main" id="{7531C141-1885-98E7-5108-65DA6A5D3627}"/>
              </a:ext>
            </a:extLst>
          </p:cNvPr>
          <p:cNvSpPr>
            <a:spLocks noGrp="1"/>
          </p:cNvSpPr>
          <p:nvPr>
            <p:ph idx="1"/>
          </p:nvPr>
        </p:nvSpPr>
        <p:spPr/>
        <p:txBody>
          <a:bodyPr/>
          <a:lstStyle/>
          <a:p>
            <a:r>
              <a:rPr lang="en-US" dirty="0"/>
              <a:t>Provided by – </a:t>
            </a:r>
            <a:r>
              <a:rPr lang="en-US" dirty="0" err="1"/>
              <a:t>Wallmart</a:t>
            </a:r>
            <a:endParaRPr lang="en-US" dirty="0"/>
          </a:p>
          <a:p>
            <a:r>
              <a:rPr lang="en-US" dirty="0"/>
              <a:t>The products comprises of groups</a:t>
            </a:r>
          </a:p>
          <a:p>
            <a:pPr lvl="1"/>
            <a:r>
              <a:rPr lang="en-US" dirty="0"/>
              <a:t>3049 products</a:t>
            </a:r>
          </a:p>
          <a:p>
            <a:pPr lvl="1"/>
            <a:r>
              <a:rPr lang="en-US" dirty="0"/>
              <a:t>3 product categories – </a:t>
            </a:r>
            <a:r>
              <a:rPr lang="en-US" b="1" i="1" dirty="0"/>
              <a:t>hobbies</a:t>
            </a:r>
            <a:r>
              <a:rPr lang="en-US" dirty="0"/>
              <a:t>, </a:t>
            </a:r>
            <a:r>
              <a:rPr lang="en-US" b="1" i="1" dirty="0"/>
              <a:t>foods</a:t>
            </a:r>
            <a:r>
              <a:rPr lang="en-US" dirty="0"/>
              <a:t>, </a:t>
            </a:r>
            <a:r>
              <a:rPr lang="en-US" b="1" i="1" dirty="0"/>
              <a:t>household</a:t>
            </a:r>
          </a:p>
          <a:p>
            <a:pPr lvl="1"/>
            <a:r>
              <a:rPr lang="en-US" dirty="0"/>
              <a:t>7 product departments</a:t>
            </a:r>
          </a:p>
          <a:p>
            <a:r>
              <a:rPr lang="en-US" dirty="0"/>
              <a:t>The products are being sold at </a:t>
            </a:r>
          </a:p>
          <a:p>
            <a:pPr lvl="1"/>
            <a:r>
              <a:rPr lang="en-US" dirty="0"/>
              <a:t>10 stores located in 3 states (</a:t>
            </a:r>
            <a:r>
              <a:rPr lang="en-US" b="1" i="1" dirty="0"/>
              <a:t>CA</a:t>
            </a:r>
            <a:r>
              <a:rPr lang="en-US" dirty="0"/>
              <a:t>, </a:t>
            </a:r>
            <a:r>
              <a:rPr lang="en-US" b="1" i="1" dirty="0"/>
              <a:t>TX</a:t>
            </a:r>
            <a:r>
              <a:rPr lang="en-US" dirty="0"/>
              <a:t>, </a:t>
            </a:r>
            <a:r>
              <a:rPr lang="en-US" b="1" i="1" dirty="0"/>
              <a:t>WI</a:t>
            </a:r>
            <a:r>
              <a:rPr lang="en-US" dirty="0"/>
              <a:t>)</a:t>
            </a:r>
            <a:endParaRPr lang="id-ID" dirty="0"/>
          </a:p>
        </p:txBody>
      </p:sp>
    </p:spTree>
    <p:extLst>
      <p:ext uri="{BB962C8B-B14F-4D97-AF65-F5344CB8AC3E}">
        <p14:creationId xmlns:p14="http://schemas.microsoft.com/office/powerpoint/2010/main" val="150484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E39C-0F12-E02B-DE8C-936248535CBC}"/>
              </a:ext>
            </a:extLst>
          </p:cNvPr>
          <p:cNvSpPr>
            <a:spLocks noGrp="1"/>
          </p:cNvSpPr>
          <p:nvPr>
            <p:ph type="title"/>
          </p:nvPr>
        </p:nvSpPr>
        <p:spPr/>
        <p:txBody>
          <a:bodyPr/>
          <a:lstStyle/>
          <a:p>
            <a:r>
              <a:rPr lang="en-US" dirty="0"/>
              <a:t>Dataset Hierarchy</a:t>
            </a:r>
            <a:endParaRPr lang="id-ID" dirty="0"/>
          </a:p>
        </p:txBody>
      </p:sp>
      <p:sp>
        <p:nvSpPr>
          <p:cNvPr id="3" name="Content Placeholder 2">
            <a:extLst>
              <a:ext uri="{FF2B5EF4-FFF2-40B4-BE49-F238E27FC236}">
                <a16:creationId xmlns:a16="http://schemas.microsoft.com/office/drawing/2014/main" id="{E7979092-5A61-9095-BA32-1CBED3DBEA2D}"/>
              </a:ext>
            </a:extLst>
          </p:cNvPr>
          <p:cNvSpPr>
            <a:spLocks noGrp="1"/>
          </p:cNvSpPr>
          <p:nvPr>
            <p:ph idx="1"/>
          </p:nvPr>
        </p:nvSpPr>
        <p:spPr/>
        <p:txBody>
          <a:bodyPr/>
          <a:lstStyle/>
          <a:p>
            <a:r>
              <a:rPr lang="en-US" dirty="0"/>
              <a:t>Aggregation level</a:t>
            </a:r>
          </a:p>
          <a:p>
            <a:pPr marL="0" indent="0">
              <a:buNone/>
            </a:pPr>
            <a:endParaRPr lang="id-ID" dirty="0"/>
          </a:p>
        </p:txBody>
      </p:sp>
      <p:graphicFrame>
        <p:nvGraphicFramePr>
          <p:cNvPr id="5" name="Table 4">
            <a:extLst>
              <a:ext uri="{FF2B5EF4-FFF2-40B4-BE49-F238E27FC236}">
                <a16:creationId xmlns:a16="http://schemas.microsoft.com/office/drawing/2014/main" id="{340A6746-BA04-4EA2-DE5C-7ABB1886606E}"/>
              </a:ext>
            </a:extLst>
          </p:cNvPr>
          <p:cNvGraphicFramePr>
            <a:graphicFrameLocks noGrp="1"/>
          </p:cNvGraphicFramePr>
          <p:nvPr>
            <p:extLst>
              <p:ext uri="{D42A27DB-BD31-4B8C-83A1-F6EECF244321}">
                <p14:modId xmlns:p14="http://schemas.microsoft.com/office/powerpoint/2010/main" val="1930297431"/>
              </p:ext>
            </p:extLst>
          </p:nvPr>
        </p:nvGraphicFramePr>
        <p:xfrm>
          <a:off x="1159042" y="2512374"/>
          <a:ext cx="9236241" cy="4220217"/>
        </p:xfrm>
        <a:graphic>
          <a:graphicData uri="http://schemas.openxmlformats.org/drawingml/2006/table">
            <a:tbl>
              <a:tblPr firstRow="1" firstCol="1" bandRow="1">
                <a:tableStyleId>{5C22544A-7EE6-4342-B048-85BDC9FD1C3A}</a:tableStyleId>
              </a:tblPr>
              <a:tblGrid>
                <a:gridCol w="653716">
                  <a:extLst>
                    <a:ext uri="{9D8B030D-6E8A-4147-A177-3AD203B41FA5}">
                      <a16:colId xmlns:a16="http://schemas.microsoft.com/office/drawing/2014/main" val="3500501947"/>
                    </a:ext>
                  </a:extLst>
                </a:gridCol>
                <a:gridCol w="7348699">
                  <a:extLst>
                    <a:ext uri="{9D8B030D-6E8A-4147-A177-3AD203B41FA5}">
                      <a16:colId xmlns:a16="http://schemas.microsoft.com/office/drawing/2014/main" val="2497846415"/>
                    </a:ext>
                  </a:extLst>
                </a:gridCol>
                <a:gridCol w="1233826">
                  <a:extLst>
                    <a:ext uri="{9D8B030D-6E8A-4147-A177-3AD203B41FA5}">
                      <a16:colId xmlns:a16="http://schemas.microsoft.com/office/drawing/2014/main" val="2198377475"/>
                    </a:ext>
                  </a:extLst>
                </a:gridCol>
              </a:tblGrid>
              <a:tr h="516354">
                <a:tc>
                  <a:txBody>
                    <a:bodyPr/>
                    <a:lstStyle/>
                    <a:p>
                      <a:pPr marL="0" marR="0" algn="ctr">
                        <a:lnSpc>
                          <a:spcPct val="107000"/>
                        </a:lnSpc>
                        <a:spcBef>
                          <a:spcPts val="0"/>
                        </a:spcBef>
                        <a:spcAft>
                          <a:spcPts val="0"/>
                        </a:spcAft>
                      </a:pPr>
                      <a:r>
                        <a:rPr lang="en-US" sz="1800" b="0" dirty="0">
                          <a:effectLst/>
                        </a:rPr>
                        <a:t>Level </a:t>
                      </a:r>
                      <a:endParaRPr lang="id-ID" sz="1800" b="0" dirty="0">
                        <a:effectLst/>
                      </a:endParaRPr>
                    </a:p>
                    <a:p>
                      <a:pPr marL="0" marR="0" algn="ctr">
                        <a:lnSpc>
                          <a:spcPct val="107000"/>
                        </a:lnSpc>
                        <a:spcBef>
                          <a:spcPts val="0"/>
                        </a:spcBef>
                        <a:spcAft>
                          <a:spcPts val="0"/>
                        </a:spcAft>
                      </a:pPr>
                      <a:r>
                        <a:rPr lang="en-US" sz="1800" b="0" dirty="0">
                          <a:effectLst/>
                        </a:rPr>
                        <a:t>id</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ctr">
                        <a:lnSpc>
                          <a:spcPct val="107000"/>
                        </a:lnSpc>
                        <a:spcBef>
                          <a:spcPts val="0"/>
                        </a:spcBef>
                        <a:spcAft>
                          <a:spcPts val="0"/>
                        </a:spcAft>
                      </a:pPr>
                      <a:r>
                        <a:rPr lang="en-US" sz="1800" b="0" dirty="0">
                          <a:effectLst/>
                        </a:rPr>
                        <a:t>Aggregation Level</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a:effectLst/>
                        </a:rPr>
                        <a:t>Number of series</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435119670"/>
                  </a:ext>
                </a:extLst>
              </a:tr>
              <a:tr h="252336">
                <a:tc>
                  <a:txBody>
                    <a:bodyPr/>
                    <a:lstStyle/>
                    <a:p>
                      <a:pPr marL="0" marR="0" algn="ctr">
                        <a:lnSpc>
                          <a:spcPct val="107000"/>
                        </a:lnSpc>
                        <a:spcBef>
                          <a:spcPts val="0"/>
                        </a:spcBef>
                        <a:spcAft>
                          <a:spcPts val="0"/>
                        </a:spcAft>
                      </a:pPr>
                      <a:r>
                        <a:rPr lang="en-US" sz="1800" b="0">
                          <a:effectLst/>
                        </a:rPr>
                        <a:t>1</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all products, aggregated for all stores/states</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a:effectLst/>
                        </a:rPr>
                        <a:t>1</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18599853"/>
                  </a:ext>
                </a:extLst>
              </a:tr>
              <a:tr h="255140">
                <a:tc>
                  <a:txBody>
                    <a:bodyPr/>
                    <a:lstStyle/>
                    <a:p>
                      <a:pPr marL="0" marR="0" algn="ctr">
                        <a:lnSpc>
                          <a:spcPct val="107000"/>
                        </a:lnSpc>
                        <a:spcBef>
                          <a:spcPts val="0"/>
                        </a:spcBef>
                        <a:spcAft>
                          <a:spcPts val="0"/>
                        </a:spcAft>
                      </a:pPr>
                      <a:r>
                        <a:rPr lang="en-US" sz="1800" b="0">
                          <a:effectLst/>
                        </a:rPr>
                        <a:t>2</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all products, aggregated for each State</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a:effectLst/>
                        </a:rPr>
                        <a:t>3</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18071581"/>
                  </a:ext>
                </a:extLst>
              </a:tr>
              <a:tr h="252336">
                <a:tc>
                  <a:txBody>
                    <a:bodyPr/>
                    <a:lstStyle/>
                    <a:p>
                      <a:pPr marL="0" marR="0" algn="ctr">
                        <a:lnSpc>
                          <a:spcPct val="107000"/>
                        </a:lnSpc>
                        <a:spcBef>
                          <a:spcPts val="0"/>
                        </a:spcBef>
                        <a:spcAft>
                          <a:spcPts val="0"/>
                        </a:spcAft>
                      </a:pPr>
                      <a:r>
                        <a:rPr lang="en-US" sz="1800" b="0">
                          <a:effectLst/>
                        </a:rPr>
                        <a:t>3</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all products, aggregated for each store </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a:effectLst/>
                        </a:rPr>
                        <a:t>10</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288714308"/>
                  </a:ext>
                </a:extLst>
              </a:tr>
              <a:tr h="252336">
                <a:tc>
                  <a:txBody>
                    <a:bodyPr/>
                    <a:lstStyle/>
                    <a:p>
                      <a:pPr marL="0" marR="0" algn="ctr">
                        <a:lnSpc>
                          <a:spcPct val="107000"/>
                        </a:lnSpc>
                        <a:spcBef>
                          <a:spcPts val="0"/>
                        </a:spcBef>
                        <a:spcAft>
                          <a:spcPts val="0"/>
                        </a:spcAft>
                      </a:pPr>
                      <a:r>
                        <a:rPr lang="en-US" sz="1800" b="0">
                          <a:effectLst/>
                        </a:rPr>
                        <a:t>4</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all products, aggregated for each category</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a:effectLst/>
                        </a:rPr>
                        <a:t>3</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070557289"/>
                  </a:ext>
                </a:extLst>
              </a:tr>
              <a:tr h="252336">
                <a:tc>
                  <a:txBody>
                    <a:bodyPr/>
                    <a:lstStyle/>
                    <a:p>
                      <a:pPr marL="0" marR="0" algn="ctr">
                        <a:lnSpc>
                          <a:spcPct val="107000"/>
                        </a:lnSpc>
                        <a:spcBef>
                          <a:spcPts val="0"/>
                        </a:spcBef>
                        <a:spcAft>
                          <a:spcPts val="0"/>
                        </a:spcAft>
                      </a:pPr>
                      <a:r>
                        <a:rPr lang="en-US" sz="1800" b="0">
                          <a:effectLst/>
                        </a:rPr>
                        <a:t>5</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all products, aggregated for each department</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a:effectLst/>
                        </a:rPr>
                        <a:t>7</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092617117"/>
                  </a:ext>
                </a:extLst>
              </a:tr>
              <a:tr h="252336">
                <a:tc>
                  <a:txBody>
                    <a:bodyPr/>
                    <a:lstStyle/>
                    <a:p>
                      <a:pPr marL="0" marR="0" algn="ctr">
                        <a:lnSpc>
                          <a:spcPct val="107000"/>
                        </a:lnSpc>
                        <a:spcBef>
                          <a:spcPts val="0"/>
                        </a:spcBef>
                        <a:spcAft>
                          <a:spcPts val="0"/>
                        </a:spcAft>
                      </a:pPr>
                      <a:r>
                        <a:rPr lang="en-US" sz="1800" b="0">
                          <a:effectLst/>
                        </a:rPr>
                        <a:t>6</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all products, aggregated for each State and category</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a:effectLst/>
                        </a:rPr>
                        <a:t>9</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51077252"/>
                  </a:ext>
                </a:extLst>
              </a:tr>
              <a:tr h="252336">
                <a:tc>
                  <a:txBody>
                    <a:bodyPr/>
                    <a:lstStyle/>
                    <a:p>
                      <a:pPr marL="0" marR="0" algn="ctr">
                        <a:lnSpc>
                          <a:spcPct val="107000"/>
                        </a:lnSpc>
                        <a:spcBef>
                          <a:spcPts val="0"/>
                        </a:spcBef>
                        <a:spcAft>
                          <a:spcPts val="0"/>
                        </a:spcAft>
                      </a:pPr>
                      <a:r>
                        <a:rPr lang="en-US" sz="1800" b="0">
                          <a:effectLst/>
                        </a:rPr>
                        <a:t>7</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all products, aggregated for each State and department</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a:effectLst/>
                        </a:rPr>
                        <a:t>21</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20603029"/>
                  </a:ext>
                </a:extLst>
              </a:tr>
              <a:tr h="252336">
                <a:tc>
                  <a:txBody>
                    <a:bodyPr/>
                    <a:lstStyle/>
                    <a:p>
                      <a:pPr marL="0" marR="0" algn="ctr">
                        <a:lnSpc>
                          <a:spcPct val="107000"/>
                        </a:lnSpc>
                        <a:spcBef>
                          <a:spcPts val="0"/>
                        </a:spcBef>
                        <a:spcAft>
                          <a:spcPts val="0"/>
                        </a:spcAft>
                      </a:pPr>
                      <a:r>
                        <a:rPr lang="en-US" sz="1800" b="0">
                          <a:effectLst/>
                        </a:rPr>
                        <a:t>8</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all products, aggregated for each store and category</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a:effectLst/>
                        </a:rPr>
                        <a:t>30</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3435873"/>
                  </a:ext>
                </a:extLst>
              </a:tr>
              <a:tr h="252336">
                <a:tc>
                  <a:txBody>
                    <a:bodyPr/>
                    <a:lstStyle/>
                    <a:p>
                      <a:pPr marL="0" marR="0" algn="ctr">
                        <a:lnSpc>
                          <a:spcPct val="107000"/>
                        </a:lnSpc>
                        <a:spcBef>
                          <a:spcPts val="0"/>
                        </a:spcBef>
                        <a:spcAft>
                          <a:spcPts val="0"/>
                        </a:spcAft>
                      </a:pPr>
                      <a:r>
                        <a:rPr lang="en-US" sz="1800" b="0">
                          <a:effectLst/>
                        </a:rPr>
                        <a:t>9</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all products, aggregated for each store and department</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a:effectLst/>
                        </a:rPr>
                        <a:t>70</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25624151"/>
                  </a:ext>
                </a:extLst>
              </a:tr>
              <a:tr h="252336">
                <a:tc>
                  <a:txBody>
                    <a:bodyPr/>
                    <a:lstStyle/>
                    <a:p>
                      <a:pPr marL="0" marR="0" algn="ctr">
                        <a:lnSpc>
                          <a:spcPct val="107000"/>
                        </a:lnSpc>
                        <a:spcBef>
                          <a:spcPts val="0"/>
                        </a:spcBef>
                        <a:spcAft>
                          <a:spcPts val="0"/>
                        </a:spcAft>
                      </a:pPr>
                      <a:r>
                        <a:rPr lang="en-US" sz="1800" b="0">
                          <a:effectLst/>
                        </a:rPr>
                        <a:t>10</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product x, aggregated for all stores/states</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dirty="0">
                          <a:effectLst/>
                        </a:rPr>
                        <a:t>3,049</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9497186"/>
                  </a:ext>
                </a:extLst>
              </a:tr>
              <a:tr h="252336">
                <a:tc>
                  <a:txBody>
                    <a:bodyPr/>
                    <a:lstStyle/>
                    <a:p>
                      <a:pPr marL="0" marR="0" algn="ctr">
                        <a:lnSpc>
                          <a:spcPct val="107000"/>
                        </a:lnSpc>
                        <a:spcBef>
                          <a:spcPts val="0"/>
                        </a:spcBef>
                        <a:spcAft>
                          <a:spcPts val="0"/>
                        </a:spcAft>
                      </a:pPr>
                      <a:r>
                        <a:rPr lang="en-US" sz="1800" b="0">
                          <a:effectLst/>
                        </a:rPr>
                        <a:t>11</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product x, aggregated for each State</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dirty="0">
                          <a:effectLst/>
                        </a:rPr>
                        <a:t>9,147</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825156330"/>
                  </a:ext>
                </a:extLst>
              </a:tr>
              <a:tr h="252336">
                <a:tc>
                  <a:txBody>
                    <a:bodyPr/>
                    <a:lstStyle/>
                    <a:p>
                      <a:pPr marL="0" marR="0" algn="ctr">
                        <a:lnSpc>
                          <a:spcPct val="107000"/>
                        </a:lnSpc>
                        <a:spcBef>
                          <a:spcPts val="0"/>
                        </a:spcBef>
                        <a:spcAft>
                          <a:spcPts val="0"/>
                        </a:spcAft>
                      </a:pPr>
                      <a:r>
                        <a:rPr lang="en-US" sz="1800" b="0">
                          <a:effectLst/>
                        </a:rPr>
                        <a:t>12</a:t>
                      </a:r>
                      <a:endParaRPr lang="id-ID" sz="1800" b="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a:txBody>
                    <a:bodyPr/>
                    <a:lstStyle/>
                    <a:p>
                      <a:pPr marL="0" marR="0" algn="just">
                        <a:lnSpc>
                          <a:spcPct val="107000"/>
                        </a:lnSpc>
                        <a:spcBef>
                          <a:spcPts val="0"/>
                        </a:spcBef>
                        <a:spcAft>
                          <a:spcPts val="0"/>
                        </a:spcAft>
                      </a:pPr>
                      <a:r>
                        <a:rPr lang="en-US" sz="1800" b="0" dirty="0">
                          <a:effectLst/>
                        </a:rPr>
                        <a:t>Unit sales of product x, aggregated for each store</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800" b="0" dirty="0">
                          <a:effectLst/>
                        </a:rPr>
                        <a:t>30,490</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157006626"/>
                  </a:ext>
                </a:extLst>
              </a:tr>
              <a:tr h="252336">
                <a:tc gridSpan="2">
                  <a:txBody>
                    <a:bodyPr/>
                    <a:lstStyle/>
                    <a:p>
                      <a:pPr marL="0" marR="0" algn="ctr">
                        <a:lnSpc>
                          <a:spcPct val="107000"/>
                        </a:lnSpc>
                        <a:spcBef>
                          <a:spcPts val="0"/>
                        </a:spcBef>
                        <a:spcAft>
                          <a:spcPts val="0"/>
                        </a:spcAft>
                      </a:pPr>
                      <a:r>
                        <a:rPr lang="en-US" sz="1800" b="0" dirty="0">
                          <a:effectLst/>
                        </a:rPr>
                        <a:t>Total</a:t>
                      </a:r>
                      <a:endParaRPr lang="id-ID"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0" marB="0"/>
                </a:tc>
                <a:tc hMerge="1">
                  <a:txBody>
                    <a:bodyPr/>
                    <a:lstStyle/>
                    <a:p>
                      <a:endParaRPr lang="id-ID"/>
                    </a:p>
                  </a:txBody>
                  <a:tcPr/>
                </a:tc>
                <a:tc>
                  <a:txBody>
                    <a:bodyPr/>
                    <a:lstStyle/>
                    <a:p>
                      <a:pPr marL="0" marR="0" algn="ctr">
                        <a:lnSpc>
                          <a:spcPct val="107000"/>
                        </a:lnSpc>
                        <a:spcBef>
                          <a:spcPts val="0"/>
                        </a:spcBef>
                        <a:spcAft>
                          <a:spcPts val="0"/>
                        </a:spcAft>
                      </a:pPr>
                      <a:r>
                        <a:rPr lang="en-US" sz="1800" b="1" u="sng" dirty="0">
                          <a:effectLst/>
                        </a:rPr>
                        <a:t>42,840 </a:t>
                      </a:r>
                      <a:endParaRPr lang="id-ID" sz="1800" b="1" u="sng"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767354303"/>
                  </a:ext>
                </a:extLst>
              </a:tr>
            </a:tbl>
          </a:graphicData>
        </a:graphic>
      </p:graphicFrame>
    </p:spTree>
    <p:extLst>
      <p:ext uri="{BB962C8B-B14F-4D97-AF65-F5344CB8AC3E}">
        <p14:creationId xmlns:p14="http://schemas.microsoft.com/office/powerpoint/2010/main" val="274527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18E2-67D6-C271-A8E9-2DA23CB13AD7}"/>
              </a:ext>
            </a:extLst>
          </p:cNvPr>
          <p:cNvSpPr>
            <a:spLocks noGrp="1"/>
          </p:cNvSpPr>
          <p:nvPr>
            <p:ph type="title"/>
          </p:nvPr>
        </p:nvSpPr>
        <p:spPr/>
        <p:txBody>
          <a:bodyPr/>
          <a:lstStyle/>
          <a:p>
            <a:r>
              <a:rPr lang="en-US" dirty="0"/>
              <a:t>Dataset Files</a:t>
            </a:r>
            <a:endParaRPr lang="id-ID" dirty="0"/>
          </a:p>
        </p:txBody>
      </p:sp>
      <p:sp>
        <p:nvSpPr>
          <p:cNvPr id="3" name="Content Placeholder 2">
            <a:extLst>
              <a:ext uri="{FF2B5EF4-FFF2-40B4-BE49-F238E27FC236}">
                <a16:creationId xmlns:a16="http://schemas.microsoft.com/office/drawing/2014/main" id="{842C4260-A120-72AD-F318-B517347876CA}"/>
              </a:ext>
            </a:extLst>
          </p:cNvPr>
          <p:cNvSpPr>
            <a:spLocks noGrp="1"/>
          </p:cNvSpPr>
          <p:nvPr>
            <p:ph idx="1"/>
          </p:nvPr>
        </p:nvSpPr>
        <p:spPr>
          <a:xfrm>
            <a:off x="838200" y="1851949"/>
            <a:ext cx="10515600" cy="4640926"/>
          </a:xfrm>
        </p:spPr>
        <p:txBody>
          <a:bodyPr>
            <a:normAutofit fontScale="77500" lnSpcReduction="20000"/>
          </a:bodyPr>
          <a:lstStyle/>
          <a:p>
            <a:r>
              <a:rPr lang="en-US" sz="2400" b="1" dirty="0"/>
              <a:t>“calendar.csv”- Contain information about dates the product are sold.</a:t>
            </a:r>
          </a:p>
          <a:p>
            <a:pPr marL="800100" lvl="1" indent="-342900" algn="just">
              <a:lnSpc>
                <a:spcPct val="107000"/>
              </a:lnSpc>
              <a:spcBef>
                <a:spcPts val="0"/>
              </a:spcBef>
              <a:buFont typeface="Symbol" panose="05050102010706020507" pitchFamily="18" charset="2"/>
              <a:buChar char=""/>
            </a:pPr>
            <a:r>
              <a:rPr lang="en-US" sz="2300" i="1" dirty="0">
                <a:effectLst/>
                <a:ea typeface="Calibri" panose="020F0502020204030204" pitchFamily="34" charset="0"/>
                <a:cs typeface="Times New Roman" panose="02020603050405020304" pitchFamily="18" charset="0"/>
              </a:rPr>
              <a:t>date		</a:t>
            </a:r>
            <a:r>
              <a:rPr lang="en-US" sz="2300" dirty="0">
                <a:effectLst/>
                <a:ea typeface="Calibri" panose="020F0502020204030204" pitchFamily="34" charset="0"/>
                <a:cs typeface="Times New Roman" panose="02020603050405020304" pitchFamily="18" charset="0"/>
              </a:rPr>
              <a:t>: The date in a “y-m-d” format.</a:t>
            </a:r>
            <a:endParaRPr lang="id-ID" sz="2300" dirty="0">
              <a:effectLst/>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i="1" dirty="0" err="1">
                <a:effectLst/>
                <a:ea typeface="Calibri" panose="020F0502020204030204" pitchFamily="34" charset="0"/>
                <a:cs typeface="Times New Roman" panose="02020603050405020304" pitchFamily="18" charset="0"/>
              </a:rPr>
              <a:t>wm_yr_wk</a:t>
            </a:r>
            <a:r>
              <a:rPr lang="en-US" sz="2300" i="1" dirty="0">
                <a:effectLst/>
                <a:ea typeface="Calibri" panose="020F0502020204030204" pitchFamily="34" charset="0"/>
                <a:cs typeface="Times New Roman" panose="02020603050405020304" pitchFamily="18" charset="0"/>
              </a:rPr>
              <a:t>		</a:t>
            </a:r>
            <a:r>
              <a:rPr lang="en-US" sz="2300" dirty="0">
                <a:effectLst/>
                <a:ea typeface="Calibri" panose="020F0502020204030204" pitchFamily="34" charset="0"/>
                <a:cs typeface="Times New Roman" panose="02020603050405020304" pitchFamily="18" charset="0"/>
              </a:rPr>
              <a:t>: The id of the week the date belongs to.</a:t>
            </a:r>
            <a:endParaRPr lang="id-ID" sz="2300" dirty="0">
              <a:effectLst/>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i="1" dirty="0">
                <a:effectLst/>
                <a:ea typeface="Calibri" panose="020F0502020204030204" pitchFamily="34" charset="0"/>
                <a:cs typeface="Times New Roman" panose="02020603050405020304" pitchFamily="18" charset="0"/>
              </a:rPr>
              <a:t>weekday		</a:t>
            </a:r>
            <a:r>
              <a:rPr lang="en-US" sz="2300" dirty="0">
                <a:effectLst/>
                <a:ea typeface="Calibri" panose="020F0502020204030204" pitchFamily="34" charset="0"/>
                <a:cs typeface="Times New Roman" panose="02020603050405020304" pitchFamily="18" charset="0"/>
              </a:rPr>
              <a:t>: The type of the day (Saturday, Sunday, …, Friday).</a:t>
            </a:r>
            <a:endParaRPr lang="id-ID" sz="2300" dirty="0">
              <a:effectLst/>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i="1" dirty="0" err="1">
                <a:effectLst/>
                <a:ea typeface="Calibri" panose="020F0502020204030204" pitchFamily="34" charset="0"/>
                <a:cs typeface="Times New Roman" panose="02020603050405020304" pitchFamily="18" charset="0"/>
              </a:rPr>
              <a:t>wday</a:t>
            </a:r>
            <a:r>
              <a:rPr lang="en-US" sz="2300" i="1" dirty="0">
                <a:effectLst/>
                <a:ea typeface="Calibri" panose="020F0502020204030204" pitchFamily="34" charset="0"/>
                <a:cs typeface="Times New Roman" panose="02020603050405020304" pitchFamily="18" charset="0"/>
              </a:rPr>
              <a:t>		</a:t>
            </a:r>
            <a:r>
              <a:rPr lang="en-US" sz="2300" dirty="0">
                <a:effectLst/>
                <a:ea typeface="Calibri" panose="020F0502020204030204" pitchFamily="34" charset="0"/>
                <a:cs typeface="Times New Roman" panose="02020603050405020304" pitchFamily="18" charset="0"/>
              </a:rPr>
              <a:t>: The id of the weekday, starting from Saturday.</a:t>
            </a:r>
            <a:endParaRPr lang="id-ID" sz="2300" dirty="0">
              <a:effectLst/>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i="1" dirty="0">
                <a:effectLst/>
                <a:ea typeface="Calibri" panose="020F0502020204030204" pitchFamily="34" charset="0"/>
                <a:cs typeface="Times New Roman" panose="02020603050405020304" pitchFamily="18" charset="0"/>
              </a:rPr>
              <a:t>month		</a:t>
            </a:r>
            <a:r>
              <a:rPr lang="en-US" sz="2300" dirty="0">
                <a:effectLst/>
                <a:ea typeface="Calibri" panose="020F0502020204030204" pitchFamily="34" charset="0"/>
                <a:cs typeface="Times New Roman" panose="02020603050405020304" pitchFamily="18" charset="0"/>
              </a:rPr>
              <a:t>: The month of the date.</a:t>
            </a:r>
            <a:endParaRPr lang="id-ID" sz="2300" dirty="0">
              <a:effectLst/>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i="1" dirty="0">
                <a:effectLst/>
                <a:ea typeface="Calibri" panose="020F0502020204030204" pitchFamily="34" charset="0"/>
                <a:cs typeface="Times New Roman" panose="02020603050405020304" pitchFamily="18" charset="0"/>
              </a:rPr>
              <a:t>year		</a:t>
            </a:r>
            <a:r>
              <a:rPr lang="en-US" sz="2300" dirty="0">
                <a:effectLst/>
                <a:ea typeface="Calibri" panose="020F0502020204030204" pitchFamily="34" charset="0"/>
                <a:cs typeface="Times New Roman" panose="02020603050405020304" pitchFamily="18" charset="0"/>
              </a:rPr>
              <a:t>: The year of the date.</a:t>
            </a:r>
            <a:endParaRPr lang="id-ID" sz="2300" dirty="0">
              <a:effectLst/>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i="1" dirty="0">
                <a:effectLst/>
                <a:ea typeface="Calibri" panose="020F0502020204030204" pitchFamily="34" charset="0"/>
                <a:cs typeface="Times New Roman" panose="02020603050405020304" pitchFamily="18" charset="0"/>
              </a:rPr>
              <a:t>event_name_1	</a:t>
            </a:r>
            <a:r>
              <a:rPr lang="en-US" sz="2300" dirty="0">
                <a:effectLst/>
                <a:ea typeface="Calibri" panose="020F0502020204030204" pitchFamily="34" charset="0"/>
                <a:cs typeface="Times New Roman" panose="02020603050405020304" pitchFamily="18" charset="0"/>
              </a:rPr>
              <a:t>: If the date includes an event, the name of this event.</a:t>
            </a:r>
            <a:endParaRPr lang="id-ID" sz="2300" dirty="0">
              <a:effectLst/>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i="1" dirty="0">
                <a:effectLst/>
                <a:ea typeface="Calibri" panose="020F0502020204030204" pitchFamily="34" charset="0"/>
                <a:cs typeface="Times New Roman" panose="02020603050405020304" pitchFamily="18" charset="0"/>
              </a:rPr>
              <a:t>event_type_1</a:t>
            </a:r>
            <a:r>
              <a:rPr lang="en-US" sz="2300" i="1" dirty="0">
                <a:ea typeface="Calibri" panose="020F0502020204030204" pitchFamily="34" charset="0"/>
                <a:cs typeface="Times New Roman" panose="02020603050405020304" pitchFamily="18" charset="0"/>
              </a:rPr>
              <a:t>	</a:t>
            </a:r>
            <a:r>
              <a:rPr lang="en-US" sz="2300" dirty="0">
                <a:effectLst/>
                <a:ea typeface="Calibri" panose="020F0502020204030204" pitchFamily="34" charset="0"/>
                <a:cs typeface="Times New Roman" panose="02020603050405020304" pitchFamily="18" charset="0"/>
              </a:rPr>
              <a:t>: If the date includes an event, the type of this event.</a:t>
            </a:r>
            <a:endParaRPr lang="id-ID" sz="2300" dirty="0">
              <a:effectLst/>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i="1" dirty="0">
                <a:effectLst/>
                <a:ea typeface="Calibri" panose="020F0502020204030204" pitchFamily="34" charset="0"/>
                <a:cs typeface="Times New Roman" panose="02020603050405020304" pitchFamily="18" charset="0"/>
              </a:rPr>
              <a:t>event_name_2	</a:t>
            </a:r>
            <a:r>
              <a:rPr lang="en-US" sz="2300" dirty="0">
                <a:effectLst/>
                <a:ea typeface="Calibri" panose="020F0502020204030204" pitchFamily="34" charset="0"/>
                <a:cs typeface="Times New Roman" panose="02020603050405020304" pitchFamily="18" charset="0"/>
              </a:rPr>
              <a:t>: If the date includes a second event, the name of this event.</a:t>
            </a:r>
            <a:endParaRPr lang="id-ID" sz="2300" dirty="0">
              <a:effectLst/>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2300" i="1" dirty="0">
                <a:effectLst/>
                <a:ea typeface="Calibri" panose="020F0502020204030204" pitchFamily="34" charset="0"/>
                <a:cs typeface="Times New Roman" panose="02020603050405020304" pitchFamily="18" charset="0"/>
              </a:rPr>
              <a:t>event_type_2	</a:t>
            </a:r>
            <a:r>
              <a:rPr lang="en-US" sz="2300" dirty="0">
                <a:effectLst/>
                <a:ea typeface="Calibri" panose="020F0502020204030204" pitchFamily="34" charset="0"/>
                <a:cs typeface="Times New Roman" panose="02020603050405020304" pitchFamily="18" charset="0"/>
              </a:rPr>
              <a:t>: If the date includes a second event, the type of this event.</a:t>
            </a:r>
            <a:endParaRPr lang="id-ID" sz="2300" dirty="0">
              <a:effectLst/>
              <a:ea typeface="Calibri" panose="020F0502020204030204" pitchFamily="34" charset="0"/>
              <a:cs typeface="Times New Roman" panose="02020603050405020304" pitchFamily="18" charset="0"/>
            </a:endParaRPr>
          </a:p>
          <a:p>
            <a:pPr marL="800100" lvl="1" indent="-342900" algn="just">
              <a:lnSpc>
                <a:spcPct val="107000"/>
              </a:lnSpc>
              <a:spcBef>
                <a:spcPts val="0"/>
              </a:spcBef>
              <a:spcAft>
                <a:spcPts val="800"/>
              </a:spcAft>
              <a:buFont typeface="Symbol" panose="05050102010706020507" pitchFamily="18" charset="2"/>
              <a:buChar char=""/>
            </a:pPr>
            <a:r>
              <a:rPr lang="en-US" sz="2300" i="1" dirty="0" err="1">
                <a:effectLst/>
                <a:ea typeface="Calibri" panose="020F0502020204030204" pitchFamily="34" charset="0"/>
                <a:cs typeface="Times New Roman" panose="02020603050405020304" pitchFamily="18" charset="0"/>
              </a:rPr>
              <a:t>snap_CA</a:t>
            </a:r>
            <a:r>
              <a:rPr lang="en-US" sz="2300" dirty="0">
                <a:effectLst/>
                <a:ea typeface="Calibri" panose="020F0502020204030204" pitchFamily="34" charset="0"/>
                <a:cs typeface="Times New Roman" panose="02020603050405020304" pitchFamily="18" charset="0"/>
              </a:rPr>
              <a:t>, </a:t>
            </a:r>
            <a:r>
              <a:rPr lang="en-US" sz="2300" i="1" dirty="0" err="1">
                <a:effectLst/>
                <a:ea typeface="Calibri" panose="020F0502020204030204" pitchFamily="34" charset="0"/>
                <a:cs typeface="Times New Roman" panose="02020603050405020304" pitchFamily="18" charset="0"/>
              </a:rPr>
              <a:t>snap_TX</a:t>
            </a:r>
            <a:r>
              <a:rPr lang="en-US" sz="2300" dirty="0">
                <a:effectLst/>
                <a:ea typeface="Calibri" panose="020F0502020204030204" pitchFamily="34" charset="0"/>
                <a:cs typeface="Times New Roman" panose="02020603050405020304" pitchFamily="18" charset="0"/>
              </a:rPr>
              <a:t>, and </a:t>
            </a:r>
            <a:r>
              <a:rPr lang="en-US" sz="2300" i="1" dirty="0" err="1">
                <a:effectLst/>
                <a:ea typeface="Calibri" panose="020F0502020204030204" pitchFamily="34" charset="0"/>
                <a:cs typeface="Times New Roman" panose="02020603050405020304" pitchFamily="18" charset="0"/>
              </a:rPr>
              <a:t>snap_WI</a:t>
            </a:r>
            <a:r>
              <a:rPr lang="en-US" sz="2300" dirty="0">
                <a:effectLst/>
                <a:ea typeface="Calibri" panose="020F0502020204030204" pitchFamily="34" charset="0"/>
                <a:cs typeface="Times New Roman" panose="02020603050405020304" pitchFamily="18" charset="0"/>
              </a:rPr>
              <a:t>: A binary variable (0 or 1) indicating whether the stores of CA, TX or WI </a:t>
            </a:r>
            <a:r>
              <a:rPr lang="en-US" sz="2300" b="1" dirty="0">
                <a:effectLst/>
                <a:ea typeface="Calibri" panose="020F0502020204030204" pitchFamily="34" charset="0"/>
                <a:cs typeface="Times New Roman" panose="02020603050405020304" pitchFamily="18" charset="0"/>
              </a:rPr>
              <a:t>allow SNAP purchases on the examined date</a:t>
            </a:r>
            <a:r>
              <a:rPr lang="en-US" sz="2300" dirty="0">
                <a:effectLst/>
                <a:ea typeface="Calibri" panose="020F0502020204030204" pitchFamily="34" charset="0"/>
                <a:cs typeface="Times New Roman" panose="02020603050405020304" pitchFamily="18" charset="0"/>
              </a:rPr>
              <a:t>. 1 indicates that SNAP purchases are allowed.</a:t>
            </a:r>
            <a:r>
              <a:rPr lang="en-US" sz="2300" dirty="0">
                <a:ea typeface="Calibri" panose="020F0502020204030204" pitchFamily="34" charset="0"/>
                <a:cs typeface="Times New Roman" panose="02020603050405020304" pitchFamily="18" charset="0"/>
              </a:rPr>
              <a:t> </a:t>
            </a:r>
            <a:r>
              <a:rPr lang="en-US" sz="2300" dirty="0">
                <a:effectLst/>
                <a:ea typeface="Calibri" panose="020F0502020204030204" pitchFamily="34" charset="0"/>
                <a:cs typeface="Times New Roman" panose="02020603050405020304" pitchFamily="18" charset="0"/>
              </a:rPr>
              <a:t>The United States federal government provides a nutrition assistance benefit called the Supplement Nutrition Assistance Program (SNAP).  </a:t>
            </a:r>
            <a:r>
              <a:rPr lang="en-US" sz="2300" b="1" dirty="0">
                <a:effectLst/>
                <a:ea typeface="Calibri" panose="020F0502020204030204" pitchFamily="34" charset="0"/>
                <a:cs typeface="Times New Roman" panose="02020603050405020304" pitchFamily="18" charset="0"/>
              </a:rPr>
              <a:t>SNAP provides low income families and individuals with an Electronic Benefits Transfer debit card to purchase food products</a:t>
            </a:r>
            <a:r>
              <a:rPr lang="en-US" sz="2300" dirty="0">
                <a:effectLst/>
                <a:ea typeface="Calibri" panose="020F0502020204030204" pitchFamily="34" charset="0"/>
                <a:cs typeface="Times New Roman" panose="02020603050405020304" pitchFamily="18" charset="0"/>
              </a:rPr>
              <a:t>.  In many states, the monetary benefits are dispersed to people across 10 days of the month and on each of these days 1/10 of the people will receive the benefit on their card. - hence high sales will be expected</a:t>
            </a:r>
            <a:endParaRPr lang="en-US" sz="2300" dirty="0"/>
          </a:p>
        </p:txBody>
      </p:sp>
    </p:spTree>
    <p:extLst>
      <p:ext uri="{BB962C8B-B14F-4D97-AF65-F5344CB8AC3E}">
        <p14:creationId xmlns:p14="http://schemas.microsoft.com/office/powerpoint/2010/main" val="4172336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227B-1C66-B3B6-1DBD-5D8B0FB0ECB6}"/>
              </a:ext>
            </a:extLst>
          </p:cNvPr>
          <p:cNvSpPr>
            <a:spLocks noGrp="1"/>
          </p:cNvSpPr>
          <p:nvPr>
            <p:ph type="title"/>
          </p:nvPr>
        </p:nvSpPr>
        <p:spPr/>
        <p:txBody>
          <a:bodyPr/>
          <a:lstStyle/>
          <a:p>
            <a:r>
              <a:rPr lang="en-US" dirty="0"/>
              <a:t>Dataset Files Cont’d</a:t>
            </a:r>
            <a:endParaRPr lang="id-ID" dirty="0"/>
          </a:p>
        </p:txBody>
      </p:sp>
      <p:sp>
        <p:nvSpPr>
          <p:cNvPr id="3" name="Content Placeholder 2">
            <a:extLst>
              <a:ext uri="{FF2B5EF4-FFF2-40B4-BE49-F238E27FC236}">
                <a16:creationId xmlns:a16="http://schemas.microsoft.com/office/drawing/2014/main" id="{391EDF79-0479-BB34-3D8F-E4C5508803CA}"/>
              </a:ext>
            </a:extLst>
          </p:cNvPr>
          <p:cNvSpPr>
            <a:spLocks noGrp="1"/>
          </p:cNvSpPr>
          <p:nvPr>
            <p:ph idx="1"/>
          </p:nvPr>
        </p:nvSpPr>
        <p:spPr/>
        <p:txBody>
          <a:bodyPr>
            <a:normAutofit lnSpcReduction="10000"/>
          </a:bodyPr>
          <a:lstStyle/>
          <a:p>
            <a:r>
              <a:rPr lang="en-US" sz="2000" b="1" dirty="0"/>
              <a:t>“sell_prices.csv”: Information about the price of the product sold per store and date.</a:t>
            </a:r>
          </a:p>
          <a:p>
            <a:pPr marL="800100" lvl="1" indent="-342900" algn="just">
              <a:lnSpc>
                <a:spcPct val="107000"/>
              </a:lnSpc>
              <a:spcBef>
                <a:spcPts val="0"/>
              </a:spcBef>
              <a:buFont typeface="Symbol" panose="05050102010706020507" pitchFamily="18" charset="2"/>
              <a:buChar char=""/>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store_id</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id of the store where the product is sold.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item_id</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id of the product.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wm_yr_wk</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id of the week.</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spcAft>
                <a:spcPts val="800"/>
              </a:spcAft>
              <a:buFont typeface="Symbol" panose="05050102010706020507" pitchFamily="18" charset="2"/>
              <a:buChar char=""/>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sell_price</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price of the product for the given week/store. The price is provided per week (average across seven days). If not available, this means that the product was not sold during the examined week. Note that although prices are constant at weekly basis, they may change through time (both training and test set).  </a:t>
            </a:r>
            <a:endParaRPr lang="en-US" sz="1800" dirty="0"/>
          </a:p>
          <a:p>
            <a:pPr marL="0" marR="0" algn="just">
              <a:spcBef>
                <a:spcPts val="0"/>
              </a:spcBef>
              <a:spcAft>
                <a:spcPts val="0"/>
              </a:spcAft>
            </a:pPr>
            <a:r>
              <a:rPr lang="en-US" sz="2000" b="1" dirty="0"/>
              <a:t>“sales_train.csv” – contain information about the unit of sales per product and store.</a:t>
            </a:r>
            <a:endParaRPr lang="id-ID" sz="2000" b="1"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item_id</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id of the product.</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dept_id</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id of the department the product belongs to.</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cat_id</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id of the category the product belongs to.</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store_id</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id of the store where the product is sold.</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Symbol" panose="05050102010706020507" pitchFamily="18" charset="2"/>
              <a:buChar char=""/>
            </a:pP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state_id</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State where the store is located.</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spcAft>
                <a:spcPts val="800"/>
              </a:spcAft>
              <a:buFont typeface="Symbol" panose="05050102010706020507" pitchFamily="18" charset="2"/>
              <a:buChar char=""/>
            </a:pPr>
            <a:r>
              <a:rPr lang="en-US" sz="1800" i="1" dirty="0">
                <a:effectLst/>
                <a:latin typeface="Calibri" panose="020F0502020204030204" pitchFamily="34" charset="0"/>
                <a:ea typeface="Calibri" panose="020F0502020204030204" pitchFamily="34" charset="0"/>
                <a:cs typeface="Times New Roman" panose="02020603050405020304" pitchFamily="18" charset="0"/>
              </a:rPr>
              <a:t>d_1, d_2, …,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d_i</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 d_1941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number of units sold at day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starting from 2011-01-29. </a:t>
            </a:r>
            <a:endParaRPr lang="id-ID"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d-ID" dirty="0"/>
          </a:p>
        </p:txBody>
      </p:sp>
    </p:spTree>
    <p:extLst>
      <p:ext uri="{BB962C8B-B14F-4D97-AF65-F5344CB8AC3E}">
        <p14:creationId xmlns:p14="http://schemas.microsoft.com/office/powerpoint/2010/main" val="84079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4863-8D52-2663-9F43-0167940DE6D4}"/>
              </a:ext>
            </a:extLst>
          </p:cNvPr>
          <p:cNvSpPr>
            <a:spLocks noGrp="1"/>
          </p:cNvSpPr>
          <p:nvPr>
            <p:ph type="title"/>
          </p:nvPr>
        </p:nvSpPr>
        <p:spPr/>
        <p:txBody>
          <a:bodyPr/>
          <a:lstStyle/>
          <a:p>
            <a:r>
              <a:rPr lang="en-US" dirty="0"/>
              <a:t>Evaluation Metrics</a:t>
            </a:r>
            <a:endParaRPr lang="id-ID" dirty="0"/>
          </a:p>
        </p:txBody>
      </p:sp>
      <p:sp>
        <p:nvSpPr>
          <p:cNvPr id="3" name="Content Placeholder 2">
            <a:extLst>
              <a:ext uri="{FF2B5EF4-FFF2-40B4-BE49-F238E27FC236}">
                <a16:creationId xmlns:a16="http://schemas.microsoft.com/office/drawing/2014/main" id="{E20F91D3-C1B6-D261-4413-7BABD6576F8D}"/>
              </a:ext>
            </a:extLst>
          </p:cNvPr>
          <p:cNvSpPr>
            <a:spLocks noGrp="1"/>
          </p:cNvSpPr>
          <p:nvPr>
            <p:ph idx="1"/>
          </p:nvPr>
        </p:nvSpPr>
        <p:spPr/>
        <p:txBody>
          <a:bodyPr/>
          <a:lstStyle/>
          <a:p>
            <a:r>
              <a:rPr lang="en-US" dirty="0"/>
              <a:t>Forecasting horizon will be </a:t>
            </a:r>
            <a:r>
              <a:rPr lang="en-US" b="1" dirty="0"/>
              <a:t>28 days</a:t>
            </a:r>
          </a:p>
          <a:p>
            <a:r>
              <a:rPr lang="en-US" dirty="0"/>
              <a:t>Point Forecast will be evaluated using </a:t>
            </a:r>
            <a:r>
              <a:rPr lang="en-US" b="1" dirty="0"/>
              <a:t>Root Mean Squared Scaled Error (RMSSE) – </a:t>
            </a:r>
            <a:r>
              <a:rPr lang="en-US" dirty="0"/>
              <a:t>which is a standardized RMSE so that it can be used to compare the model performance on different time series data.</a:t>
            </a:r>
          </a:p>
          <a:p>
            <a:pPr marL="0" indent="0">
              <a:buNone/>
            </a:pPr>
            <a:endParaRPr lang="en-US" dirty="0"/>
          </a:p>
        </p:txBody>
      </p:sp>
      <p:pic>
        <p:nvPicPr>
          <p:cNvPr id="5" name="Picture 4">
            <a:extLst>
              <a:ext uri="{FF2B5EF4-FFF2-40B4-BE49-F238E27FC236}">
                <a16:creationId xmlns:a16="http://schemas.microsoft.com/office/drawing/2014/main" id="{2FF46005-8A14-4BDB-3362-704924C450F1}"/>
              </a:ext>
            </a:extLst>
          </p:cNvPr>
          <p:cNvPicPr>
            <a:picLocks noChangeAspect="1"/>
          </p:cNvPicPr>
          <p:nvPr/>
        </p:nvPicPr>
        <p:blipFill>
          <a:blip r:embed="rId2"/>
          <a:stretch>
            <a:fillRect/>
          </a:stretch>
        </p:blipFill>
        <p:spPr>
          <a:xfrm>
            <a:off x="2733995" y="3711008"/>
            <a:ext cx="6724010" cy="2051163"/>
          </a:xfrm>
          <a:prstGeom prst="rect">
            <a:avLst/>
          </a:prstGeom>
        </p:spPr>
      </p:pic>
    </p:spTree>
    <p:extLst>
      <p:ext uri="{BB962C8B-B14F-4D97-AF65-F5344CB8AC3E}">
        <p14:creationId xmlns:p14="http://schemas.microsoft.com/office/powerpoint/2010/main" val="304581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B513-F2E9-EBD5-8A72-3B9A2E3A61E3}"/>
              </a:ext>
            </a:extLst>
          </p:cNvPr>
          <p:cNvSpPr>
            <a:spLocks noGrp="1"/>
          </p:cNvSpPr>
          <p:nvPr>
            <p:ph type="title"/>
          </p:nvPr>
        </p:nvSpPr>
        <p:spPr/>
        <p:txBody>
          <a:bodyPr/>
          <a:lstStyle/>
          <a:p>
            <a:r>
              <a:rPr lang="en-US" dirty="0"/>
              <a:t>Evaluation Metrics – Cont’d</a:t>
            </a:r>
            <a:endParaRPr lang="id-ID" dirty="0"/>
          </a:p>
        </p:txBody>
      </p:sp>
      <p:sp>
        <p:nvSpPr>
          <p:cNvPr id="3" name="Content Placeholder 2">
            <a:extLst>
              <a:ext uri="{FF2B5EF4-FFF2-40B4-BE49-F238E27FC236}">
                <a16:creationId xmlns:a16="http://schemas.microsoft.com/office/drawing/2014/main" id="{1DF55248-423D-91DB-311F-D698A40D11B9}"/>
              </a:ext>
            </a:extLst>
          </p:cNvPr>
          <p:cNvSpPr>
            <a:spLocks noGrp="1"/>
          </p:cNvSpPr>
          <p:nvPr>
            <p:ph idx="1"/>
          </p:nvPr>
        </p:nvSpPr>
        <p:spPr/>
        <p:txBody>
          <a:bodyPr/>
          <a:lstStyle/>
          <a:p>
            <a:r>
              <a:rPr lang="en-US" dirty="0"/>
              <a:t>For the ranking evaluation (leaderboard), the evaluation metric that will be used it </a:t>
            </a:r>
            <a:r>
              <a:rPr lang="en-US" b="1" dirty="0"/>
              <a:t>Weighted RMSSE</a:t>
            </a:r>
            <a:r>
              <a:rPr lang="en-US" dirty="0"/>
              <a:t>, which is each of the time series RMSSE will not be treated the same – more weight will be added to times series predictions for products that at more business value to </a:t>
            </a:r>
            <a:r>
              <a:rPr lang="en-US" dirty="0" err="1"/>
              <a:t>Wallmart</a:t>
            </a:r>
            <a:r>
              <a:rPr lang="en-US" dirty="0"/>
              <a:t> relative to each store/ state/ quantity sold/ expensive prices/…</a:t>
            </a:r>
            <a:endParaRPr lang="id-ID" dirty="0"/>
          </a:p>
        </p:txBody>
      </p:sp>
      <p:pic>
        <p:nvPicPr>
          <p:cNvPr id="5" name="Picture 4">
            <a:extLst>
              <a:ext uri="{FF2B5EF4-FFF2-40B4-BE49-F238E27FC236}">
                <a16:creationId xmlns:a16="http://schemas.microsoft.com/office/drawing/2014/main" id="{E70A3F84-B4E5-B091-BDEC-E35A16EE2D97}"/>
              </a:ext>
            </a:extLst>
          </p:cNvPr>
          <p:cNvPicPr>
            <a:picLocks noChangeAspect="1"/>
          </p:cNvPicPr>
          <p:nvPr/>
        </p:nvPicPr>
        <p:blipFill>
          <a:blip r:embed="rId2"/>
          <a:stretch>
            <a:fillRect/>
          </a:stretch>
        </p:blipFill>
        <p:spPr>
          <a:xfrm>
            <a:off x="3331243" y="4564845"/>
            <a:ext cx="5529513" cy="1747055"/>
          </a:xfrm>
          <a:prstGeom prst="rect">
            <a:avLst/>
          </a:prstGeom>
        </p:spPr>
      </p:pic>
    </p:spTree>
    <p:extLst>
      <p:ext uri="{BB962C8B-B14F-4D97-AF65-F5344CB8AC3E}">
        <p14:creationId xmlns:p14="http://schemas.microsoft.com/office/powerpoint/2010/main" val="2950286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970</Words>
  <Application>Microsoft Office PowerPoint</Application>
  <PresentationFormat>Widescreen</PresentationFormat>
  <Paragraphs>91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Symbol</vt:lpstr>
      <vt:lpstr>Office Theme</vt:lpstr>
      <vt:lpstr>M5 Forecasting</vt:lpstr>
      <vt:lpstr>About the Competition</vt:lpstr>
      <vt:lpstr>Dataset</vt:lpstr>
      <vt:lpstr>Dataset Hierarchy</vt:lpstr>
      <vt:lpstr>Dataset Files</vt:lpstr>
      <vt:lpstr>Dataset Files Cont’d</vt:lpstr>
      <vt:lpstr>Evaluation Metrics</vt:lpstr>
      <vt:lpstr>Evaluation Metrics –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M5 Forecasting</dc:title>
  <dc:creator>legion 5 n3fg</dc:creator>
  <cp:lastModifiedBy>legion 5 n3fg</cp:lastModifiedBy>
  <cp:revision>1</cp:revision>
  <dcterms:created xsi:type="dcterms:W3CDTF">2023-12-09T04:39:15Z</dcterms:created>
  <dcterms:modified xsi:type="dcterms:W3CDTF">2023-12-09T05:31:34Z</dcterms:modified>
</cp:coreProperties>
</file>