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80" r:id="rId5"/>
    <p:sldId id="272" r:id="rId6"/>
    <p:sldId id="279" r:id="rId7"/>
    <p:sldId id="276" r:id="rId8"/>
    <p:sldId id="273" r:id="rId9"/>
    <p:sldId id="281" r:id="rId10"/>
    <p:sldId id="282" r:id="rId11"/>
    <p:sldId id="277" r:id="rId12"/>
    <p:sldId id="274" r:id="rId13"/>
    <p:sldId id="28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8023" autoAdjust="0"/>
  </p:normalViewPr>
  <p:slideViewPr>
    <p:cSldViewPr snapToGrid="0">
      <p:cViewPr varScale="1">
        <p:scale>
          <a:sx n="89" d="100"/>
          <a:sy n="89" d="100"/>
        </p:scale>
        <p:origin x="14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92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6D96E-B0CC-428A-9C1A-10DCE4DA804A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E8D96-1B02-4663-828A-123ED57454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93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Deep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témakörön belül manapság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optimalizálása az egyik legfontosabb feladat, amikor a modell pontosságát szeretnénk növelni. A hálózat, ha csak a kezdeti értékeket változtatjuk meg, akkor valószínűleg hasonló pontosságot fog elérni, mint egyébként. Azonban a modell felépítésének vagy a tanítás paramétereinek módosításával jelentősen eltérő eredményeket kaphatunk.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házi feladatunk és így e videó során is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optimalizálásának néhány módszerét szeretnénk ismertetni. Azok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performanciáját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néhány ismert adatbázison összehasonlítjuk, illetve a konklúziókat a végén levonjuk.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692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algoritmust próbáltunk ki, amelyek közül 2-t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Learnel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és másik 2-t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Tunerrel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használtunk. Az adatok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loggolásához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TensorBoardot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használtunk, ám ehhez a keretrendszerekben használt hangoló osztályokat módosítanunk kellett, és saját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függvényeket készítenünk, hogy meg tudjuk oldani a loggolást. Ezt a beszámoló dokumentumban bővebben részletezzük, most azonban mellőzzük ennek a kifejtését.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08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Ezek után térjünk rá az eredményekre.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Mivel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nagyon sok időt vett igénybe, ezért csak az MNIST adatbázison teszteltük le. Itt az látható, hogy közel hasonló eredményeket ért el az össze algoritmus, viszont fontos különbség, hogy míg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közel 2 napig futott, addig a másik 3 algoritmusnak elég volt 1, másfél óra.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Fashion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MNIST az MNIST-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hez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hasonló adatkészlet, de nehezebb ugyanolyan pontosságot elérni rajta. Itt már nagyobb különbségek vannak az eredményekben, valamint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validálás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a tanítás pontosságában. Legjobb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optimalizáció ért el, viszont a random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hozta a legmagasabb validációs pontosságot.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CIFAR10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előzőeknél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változatosabb adatkészlet, ráadásul ahogy láttuk nem szürkeárnyalatos, hanem színes képekből áll, továbbá nem kivágott képek vannak benne, hanem változó háttérrel rendelkeznek, ami zavaró hatást okoz. Ezek a tulajdonságok látszanak is az eredményeken hiszen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csökkenésén kívül a validációs eredmények már meg sem haladták a 70%-ot.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előzőhöz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hasonlóan itt is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optimalizáció érte el a legjobb pontosságot, de a Random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jobb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hozott nála.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772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Végül összehasonlítottuk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Fashion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MNISTen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talált legjobb 10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készletet a Random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optimizáció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HyperBand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módszerek között.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rövidítések 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aktivációs függvény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szűrők száma az első és második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konvolúciós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rétegben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neuronok száma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rétegben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optimalizációs algoritmus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pontosság, validációs pontosság,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Látható, hogy a Random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optimalizáció közel hasonló eredményeket hozott. Mindkettő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aktivációs és az Adam algoritmust találta a legjobbnak 1 ezred-es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-tel, míg a kapott legjobb 10 pontosság bőven 90% fölött volt.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Ezzel szemben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HyperBand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eredményei sokkal változatosabbak lettek az első esetben. Az egyetlen egyezés az eddigiekkel aktiválási függvényben volt, mivel itt is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került ki a legjobbnak. 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megnézzük a pontosságokat, láthatjuk, hogy a legjobb 10 futásé sokkal alacsonyabb, mint az előző két esetben. Itt az volt a feltételezésünk, hogy a modell nem tudott elég ideig tanulni, hanem ezek egy 4-5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utáni eredmények lehettek, mivel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HyperBand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valóban úgy dolgozik, hogy az algoritmus elején csupán néhány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epochig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tanítja a hálókat.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Némi hibakeresés után rájöttünk, hogy egy plusz paraméter hozzáadásával megadható a maximális </a:t>
            </a:r>
            <a:r>
              <a:rPr lang="hu-HU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epochok</a:t>
            </a:r>
            <a:r>
              <a:rPr lang="hu-HU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száma és az így elért eredmények sokkal jobbak voltak az </a:t>
            </a:r>
            <a:r>
              <a:rPr lang="hu-HU" sz="180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eddigiekhez képest.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76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Végül néhány mondatban szeretnék kitérni a konklúzióra, illetve pár szót ejteni a jövőbeli munka lehetőségeiről.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Összehasonlítottunk 4 algoritmust, amelyek közül egyiket sem jelölhetjük ki legjobbnak, azaz nincsen globálisan legjobban működős megoldás.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eredmények alapján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azonban még kevés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mellett sem ajánlott, mivel megtalálja ugyan a legjobb paraméter kombinációt, a végrehajtási ideje azonban rendkívül magas, ellentétben a szisztematikus módszerekkel, amelyek kvázi hasonló eredményeket értek el a használt adatbázisokon.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másik érdekes téma lehet a különböző keretrendszerek azonos algoritmusainak összehasonlítása (pl.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KerasTuner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véletlenszerű keresése és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véletlenszerű keresése).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2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hangolását egy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black-box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problémának tekinthetjük, ahol a legjobb x * bemeneti értéket keressük, amely minimalizálja például a „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”-t, de úgy, hogy a bemenetet és kimenetet összekötő f (x) függvény analitikai formája ismeretlen.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ilyen típusú problémákat derivált nélküli optimalizálásoknak is nevezik, mivel a célfüggvény analitikai formájának ismeretének hiánya miatt nem vagyunk képesek annak deriváltjait kiszámítani. Így erre a problémára nem is alkalmazhatók olyan módszerek, mint mondjuk a gradiens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sűlyedés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azonban néhány olyan ismert módszer, amelyekkel megkereshetjük a legjobb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-készletet. De mik is azok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15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hiperparamétereket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két fő csoportba sorolhatjuk. Az első csoport tagjai a neurális hálózat felépítését befolyásoló paraméterek, míg a második csoportban levő értékek a tanulás szakaszában vannak felhasználva. A neurális hálózatokban a leggyakrabban használt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dián látszanak.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Itt fontos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észrevenni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hogy sokkal kevesebb olyan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van, amely hatással van a hálózat felépítésére, mint azok, amelyek befolyásolják a tanítás folyamatát. Ennek következtében jelentősen csökkenthető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architektúra keresési terének mérete, amelyet például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megoldások is kihasználnak.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20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bevezetés után vegyük át a vizsgált optimalizálási módszereket.-4.ik dia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Grid-search</a:t>
            </a:r>
            <a:endParaRPr lang="hu-HU" sz="18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GRID SZÖRCS vagy másnéven a rácskeresés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optimalizálásának egyik legismertebb módszere. Ez egy teljeskörű keresést végez a felhasználók által megadott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-készleten, emiatt azonban rendkívül nagy számítási idő igénye van.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legfontosabb tulajdonságai: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Könnyű futtatni párhuzamosan, mert minden próba külön-külön fut, a többi tanítástól függetlenül.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számítási erőforrások nagyon rugalmasan allokálhatóak.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Két negatívuma az algoritmusnak, hogy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hyperparmétertér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dimenziójának növelésével exponenciálisan növekszik a számítási időigénye, és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 hogy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hiperparamétereket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csak bizonyos korláton belül képes hangolni.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gyakorlatban azt lehet mondani, hogy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searchöt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csak akkor célszerű használni, ha kellően a szűk keresési területet tudunk neki előírni.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Random </a:t>
            </a: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search</a:t>
            </a:r>
            <a:endParaRPr lang="hu-HU" sz="18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random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egy alapvető javítása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searchhönek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Ez az algoritmus előzetes eloszlások alapján véletlenszerű keresést végez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felett, amíg el nem ér egy előre meghatározott pontosságot. Bár az optimum megszerzése nem garantált, mivel nem próbáljuk végig az összes lehetőséget, azonban gyakorlati tapasztalatok alapján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searchez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közeli eredményt képes elérni, nagyságrendekkel kevesebb idő alatt.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Bayes</a:t>
            </a:r>
            <a:r>
              <a:rPr lang="hu-HU" sz="1800" b="1" dirty="0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-féle optimalizálás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-féle optimalizálás egy szekvenciális modellalapú módszer, amelynek célja a globális optimum megtalálása minimális számú modell kiértékeléssel.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-féle optimalizálás során fel kell építeni a célfüggvény valószínűségi, helyettesítő modelljét. Ez alapján kiválasztjuk a legígéretesebb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hiperparaméterkészletet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amivel aztán a hálót újra tanítjuk. A kapott új információval frissítjük a valószínűségi modellt és kezdjük az egészet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előről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BO-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két főbb előnye van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a random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searchöz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képest, melyek szerint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BO számítási szempontból hatékonyabb, mivel kevesebb kísérlet szükséges a legjobb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-készlet megtalálásához, illetve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nem-konvex célfüggvény esetén is nagy valószínűséggel találja meg a globális optimumot.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Hyperband</a:t>
            </a:r>
            <a:r>
              <a:rPr lang="hu-HU" sz="1800" b="1" dirty="0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algoritmus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HyperBand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egy viszonylag új algoritmus, amelyet 2018-ban tettek közzé és már 2019-ben hozzáadták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Kerashoz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módszer a random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felgyorsítására törekszik különböző technikák segítségével.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b="1" dirty="0" err="1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féle optimalizációval ellentétben a </a:t>
            </a:r>
            <a:r>
              <a:rPr lang="hu-HU" sz="1800" b="1" dirty="0" err="1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HyperBand</a:t>
            </a:r>
            <a:r>
              <a:rPr lang="hu-HU" sz="18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algoritmus nem állít fel modellt a célfüggvény eloszlásáról, csupán a korábbi tanítások alapján próbálja megtalálni a legjobb </a:t>
            </a:r>
            <a:r>
              <a:rPr lang="hu-HU" sz="1800" b="1" dirty="0" err="1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szettet. A random </a:t>
            </a:r>
            <a:r>
              <a:rPr lang="hu-HU" sz="1800" b="1" dirty="0" err="1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searchhöz</a:t>
            </a:r>
            <a:r>
              <a:rPr lang="hu-HU" sz="18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képest pedig nem tanítja végig modelleket az algoritmus elején, hanem pár </a:t>
            </a:r>
            <a:r>
              <a:rPr lang="hu-HU" sz="1800" b="1" dirty="0" err="1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</a:t>
            </a:r>
            <a:r>
              <a:rPr lang="hu-HU" sz="18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után választja ki a legjobb 50%nyi paraméter készletet, majd ezeket tanítja tovább. ((Ez látható a dián is))</a:t>
            </a:r>
            <a:endParaRPr lang="hu-HU" sz="18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AutoML</a:t>
            </a:r>
            <a:endParaRPr lang="hu-HU" sz="18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ami automatizált gép tanulást jelenti, a nyers adatoktól a betanított hálóig tartó munkafolyamatot foglalja magába.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előnye, hogy mindezt magától hajtja végre, minden részletet elfedve a felhasználótól.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szükséges ismeretek vázolása után, szeretném átadni a szót Marcinak, aki az elérhető keretrendszerekről, az elvégzett vizsgálatokról és azok eredményeiről fog beszélni.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68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Köszönöm a szót Ákos. Először nézzük meg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optimalizáláshoz elérhető keretrendszereket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Habár sok algoritmus áll rendelkezésre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optimalizálására, a leggyakrabban használt Deep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keretrendszerek csupán néhány módszert alkalmaznak.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Keras</a:t>
            </a:r>
            <a:endParaRPr lang="hu-HU" sz="18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Kerasban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úgynevezett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tudjuk használni, amelyben a Random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HyperBand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algoritmust van implementálva.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Scikit</a:t>
            </a:r>
            <a:r>
              <a:rPr lang="hu-HU" sz="1800" b="1" dirty="0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Learn</a:t>
            </a:r>
            <a:endParaRPr lang="hu-HU" sz="18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másik népszerű keretrendszer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amelyben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Grid-search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Random-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implementációt találhatunk. Továbbá,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optimalizálást is használhatunk, ha telepítjük az úgynevezett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csomagot.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hu-HU" sz="1800" b="1" dirty="0" err="1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RayTune</a:t>
            </a:r>
            <a:endParaRPr lang="hu-HU" sz="18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RayTune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egy Python könyvtár, amely több gépi tanuló rendszert támogat, beleértve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-ot,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MXNet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 is.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rendelkezésre álló algoritmusok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optimalizálás és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HyperBand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algoritmus. A PBT az evolúciós algoritmusokhoz hasonló módszer, amelyről jelen a videóban nem beszélünk, azonban ezek vizsgálata is érdekes lehet a későbbiekben.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13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(ha eltekintünk a beépülő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modultól) akkor csak egy megjelenítővel rendelkezik, ami nem más, mint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TensorBoard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Ebben különböző grafikonokat tudunk készíteni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optimalizációról.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888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algoritmusokat 3 különböző adathalmazon teszteltük, amelyek az MNIST,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Fashion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MNIST és CIFAR10 adatbázisok voltak. Ezek azért jó választások mert különböző nehézségű feladatot kell a neurális hálóknak megoldaniuk.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adatok előkészítése azok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normálásából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az tanító,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validáló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teszt halmazokra történő szétválasztásából állt. Utóbbihoz kb. 75-15-15-ös arányt használtunk.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24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használt hálóstruktúra egy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konvolúciós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háló volt, amelyben két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konvulúciós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egy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Látható, hogy több helyen nem konstans számok vannak megadva, mivel azokat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határozzák meg. Nézzük is meg hogy ezeket milyen tartományban kerestük.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74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Itt látjuk az általunk definiált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hiperparamétereket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végignézzük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ezeket, akkor azt mondhatnánk, hogy ez viszonylag kevés kombinációt jelent, viszont, ha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rate-et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0,1-gyel mintavételezük, akkor ez összesen 2880 kombinációt jelent, amit mind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végigpróbálni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epochkal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tanításonként közép és csúcskategória közötti GPU-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kb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nap szükséges.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E8D96-1B02-4663-828A-123ED574540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0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76414" y="1324702"/>
            <a:ext cx="9560833" cy="2056325"/>
          </a:xfrm>
        </p:spPr>
        <p:txBody>
          <a:bodyPr>
            <a:no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Korszerű hiperparaméter optimalizációs módszerek vizsgálata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62318" y="4461745"/>
            <a:ext cx="8789023" cy="1880315"/>
          </a:xfrm>
        </p:spPr>
        <p:txBody>
          <a:bodyPr>
            <a:noAutofit/>
          </a:bodyPr>
          <a:lstStyle/>
          <a:p>
            <a:pPr algn="ctr"/>
            <a:r>
              <a:rPr lang="hu-HU" sz="2400" dirty="0">
                <a:solidFill>
                  <a:schemeClr val="bg2">
                    <a:lumMod val="75000"/>
                  </a:schemeClr>
                </a:solidFill>
              </a:rPr>
              <a:t>Deep learning boys csapat</a:t>
            </a:r>
          </a:p>
          <a:p>
            <a:pPr algn="ctr"/>
            <a:r>
              <a:rPr lang="hu-HU" sz="2400" dirty="0">
                <a:solidFill>
                  <a:schemeClr val="bg2">
                    <a:lumMod val="75000"/>
                  </a:schemeClr>
                </a:solidFill>
              </a:rPr>
              <a:t>Molnár marcell</a:t>
            </a:r>
          </a:p>
          <a:p>
            <a:pPr algn="ctr"/>
            <a:r>
              <a:rPr lang="hu-HU" sz="2400" dirty="0">
                <a:solidFill>
                  <a:schemeClr val="bg2">
                    <a:lumMod val="75000"/>
                  </a:schemeClr>
                </a:solidFill>
              </a:rPr>
              <a:t>Poleczki ákos</a:t>
            </a:r>
          </a:p>
        </p:txBody>
      </p:sp>
    </p:spTree>
    <p:extLst>
      <p:ext uri="{BB962C8B-B14F-4D97-AF65-F5344CB8AC3E}">
        <p14:creationId xmlns:p14="http://schemas.microsoft.com/office/powerpoint/2010/main" val="283234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1" y="571221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kipróbált algoritmusok</a:t>
            </a:r>
            <a:endParaRPr lang="hu-HU" sz="4800" i="1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3DE34AA-9826-4958-BF51-3B09CF023430}"/>
              </a:ext>
            </a:extLst>
          </p:cNvPr>
          <p:cNvSpPr txBox="1"/>
          <p:nvPr/>
        </p:nvSpPr>
        <p:spPr>
          <a:xfrm>
            <a:off x="1366220" y="2345167"/>
            <a:ext cx="4927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2400" dirty="0" err="1">
                <a:solidFill>
                  <a:schemeClr val="bg1"/>
                </a:solidFill>
              </a:rPr>
              <a:t>Grid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Seach</a:t>
            </a:r>
            <a:r>
              <a:rPr lang="hu-HU" sz="2400" dirty="0">
                <a:solidFill>
                  <a:schemeClr val="bg1"/>
                </a:solidFill>
              </a:rPr>
              <a:t>: </a:t>
            </a:r>
            <a:r>
              <a:rPr lang="hu-HU" sz="2400" dirty="0" err="1">
                <a:solidFill>
                  <a:schemeClr val="bg1"/>
                </a:solidFill>
              </a:rPr>
              <a:t>Scikit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Learn</a:t>
            </a:r>
            <a:endParaRPr lang="hu-H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dirty="0">
                <a:solidFill>
                  <a:schemeClr val="bg1"/>
                </a:solidFill>
              </a:rPr>
              <a:t>Random </a:t>
            </a:r>
            <a:r>
              <a:rPr lang="hu-HU" sz="2400" dirty="0" err="1">
                <a:solidFill>
                  <a:schemeClr val="bg1"/>
                </a:solidFill>
              </a:rPr>
              <a:t>Search</a:t>
            </a:r>
            <a:r>
              <a:rPr lang="hu-HU" sz="2400" dirty="0">
                <a:solidFill>
                  <a:schemeClr val="bg1"/>
                </a:solidFill>
              </a:rPr>
              <a:t>: </a:t>
            </a:r>
            <a:r>
              <a:rPr lang="hu-HU" sz="2400" dirty="0" err="1">
                <a:solidFill>
                  <a:schemeClr val="bg1"/>
                </a:solidFill>
              </a:rPr>
              <a:t>Keras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Tuner</a:t>
            </a:r>
            <a:endParaRPr lang="hu-H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dirty="0" err="1">
                <a:solidFill>
                  <a:schemeClr val="bg1"/>
                </a:solidFill>
              </a:rPr>
              <a:t>Bayes</a:t>
            </a:r>
            <a:r>
              <a:rPr lang="hu-HU" sz="2400" dirty="0">
                <a:solidFill>
                  <a:schemeClr val="bg1"/>
                </a:solidFill>
              </a:rPr>
              <a:t> Optimalizáció: </a:t>
            </a:r>
            <a:r>
              <a:rPr lang="hu-HU" sz="2400" dirty="0" err="1">
                <a:solidFill>
                  <a:schemeClr val="bg1"/>
                </a:solidFill>
              </a:rPr>
              <a:t>Scikit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Learn</a:t>
            </a:r>
            <a:endParaRPr lang="hu-H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dirty="0" err="1">
                <a:solidFill>
                  <a:schemeClr val="bg1"/>
                </a:solidFill>
              </a:rPr>
              <a:t>HyperBand</a:t>
            </a:r>
            <a:r>
              <a:rPr lang="hu-HU" sz="2400" dirty="0">
                <a:solidFill>
                  <a:schemeClr val="bg1"/>
                </a:solidFill>
              </a:rPr>
              <a:t>: </a:t>
            </a:r>
            <a:r>
              <a:rPr lang="hu-HU" sz="2400" dirty="0" err="1">
                <a:solidFill>
                  <a:schemeClr val="bg1"/>
                </a:solidFill>
              </a:rPr>
              <a:t>Keras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Tuner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D0A2C63-8E80-496D-9A0D-4BA9A07626D5}"/>
              </a:ext>
            </a:extLst>
          </p:cNvPr>
          <p:cNvSpPr txBox="1"/>
          <p:nvPr/>
        </p:nvSpPr>
        <p:spPr>
          <a:xfrm>
            <a:off x="6497619" y="2345167"/>
            <a:ext cx="5694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Loggolás </a:t>
            </a:r>
            <a:r>
              <a:rPr lang="hu-HU" sz="2000" dirty="0" err="1">
                <a:solidFill>
                  <a:schemeClr val="bg1"/>
                </a:solidFill>
              </a:rPr>
              <a:t>TensorBoarddal</a:t>
            </a:r>
            <a:r>
              <a:rPr lang="hu-HU" sz="2000" dirty="0">
                <a:solidFill>
                  <a:schemeClr val="bg1"/>
                </a:solidFill>
              </a:rPr>
              <a:t>:</a:t>
            </a:r>
          </a:p>
          <a:p>
            <a:r>
              <a:rPr lang="hu-HU" sz="1600" i="1" dirty="0" err="1">
                <a:solidFill>
                  <a:schemeClr val="bg1"/>
                </a:solidFill>
              </a:rPr>
              <a:t>with</a:t>
            </a:r>
            <a:r>
              <a:rPr lang="hu-HU" sz="1600" i="1" dirty="0">
                <a:solidFill>
                  <a:schemeClr val="bg1"/>
                </a:solidFill>
              </a:rPr>
              <a:t> </a:t>
            </a:r>
            <a:r>
              <a:rPr lang="hu-HU" sz="1600" i="1" dirty="0" err="1">
                <a:solidFill>
                  <a:schemeClr val="bg1"/>
                </a:solidFill>
              </a:rPr>
              <a:t>tf.summary.create_file_writer</a:t>
            </a:r>
            <a:r>
              <a:rPr lang="hu-HU" sz="1600" i="1" dirty="0">
                <a:solidFill>
                  <a:schemeClr val="bg1"/>
                </a:solidFill>
              </a:rPr>
              <a:t>(</a:t>
            </a:r>
            <a:r>
              <a:rPr lang="hu-HU" sz="1600" i="1" dirty="0" err="1">
                <a:solidFill>
                  <a:schemeClr val="bg1"/>
                </a:solidFill>
              </a:rPr>
              <a:t>log_dir</a:t>
            </a:r>
            <a:r>
              <a:rPr lang="hu-HU" sz="1600" i="1" dirty="0">
                <a:solidFill>
                  <a:schemeClr val="bg1"/>
                </a:solidFill>
              </a:rPr>
              <a:t>). </a:t>
            </a:r>
            <a:r>
              <a:rPr lang="hu-HU" sz="1600" i="1" dirty="0" err="1">
                <a:solidFill>
                  <a:schemeClr val="bg1"/>
                </a:solidFill>
              </a:rPr>
              <a:t>as_default</a:t>
            </a:r>
            <a:r>
              <a:rPr lang="hu-HU" sz="1600" i="1" dirty="0">
                <a:solidFill>
                  <a:schemeClr val="bg1"/>
                </a:solidFill>
              </a:rPr>
              <a:t>():</a:t>
            </a:r>
          </a:p>
          <a:p>
            <a:r>
              <a:rPr lang="hu-HU" sz="1600" i="1" dirty="0">
                <a:solidFill>
                  <a:schemeClr val="bg1"/>
                </a:solidFill>
              </a:rPr>
              <a:t>	</a:t>
            </a:r>
            <a:r>
              <a:rPr lang="hu-HU" sz="1600" i="1" dirty="0" err="1">
                <a:solidFill>
                  <a:schemeClr val="bg1"/>
                </a:solidFill>
              </a:rPr>
              <a:t>hp.hparams</a:t>
            </a:r>
            <a:r>
              <a:rPr lang="hu-HU" sz="1600" i="1" dirty="0">
                <a:solidFill>
                  <a:schemeClr val="bg1"/>
                </a:solidFill>
              </a:rPr>
              <a:t>(</a:t>
            </a:r>
            <a:r>
              <a:rPr lang="hu-HU" sz="1600" i="1" dirty="0" err="1">
                <a:solidFill>
                  <a:schemeClr val="bg1"/>
                </a:solidFill>
              </a:rPr>
              <a:t>current_hparams</a:t>
            </a:r>
            <a:r>
              <a:rPr lang="hu-HU" sz="1600" i="1" dirty="0">
                <a:solidFill>
                  <a:schemeClr val="bg1"/>
                </a:solidFill>
              </a:rPr>
              <a:t>)</a:t>
            </a:r>
          </a:p>
          <a:p>
            <a:r>
              <a:rPr lang="hu-HU" sz="1600" i="1" dirty="0">
                <a:solidFill>
                  <a:schemeClr val="bg1"/>
                </a:solidFill>
              </a:rPr>
              <a:t>	</a:t>
            </a:r>
            <a:r>
              <a:rPr lang="hu-HU" sz="1600" i="1" dirty="0" err="1">
                <a:solidFill>
                  <a:schemeClr val="bg1"/>
                </a:solidFill>
              </a:rPr>
              <a:t>tf.summary.scalar</a:t>
            </a:r>
            <a:r>
              <a:rPr lang="hu-HU" sz="1600" i="1" dirty="0">
                <a:solidFill>
                  <a:schemeClr val="bg1"/>
                </a:solidFill>
              </a:rPr>
              <a:t>(’</a:t>
            </a:r>
            <a:r>
              <a:rPr lang="hu-HU" sz="1600" i="1" dirty="0" err="1">
                <a:solidFill>
                  <a:schemeClr val="bg1"/>
                </a:solidFill>
              </a:rPr>
              <a:t>accuracy</a:t>
            </a:r>
            <a:r>
              <a:rPr lang="hu-HU" sz="1600" i="1" dirty="0">
                <a:solidFill>
                  <a:schemeClr val="bg1"/>
                </a:solidFill>
              </a:rPr>
              <a:t>’, </a:t>
            </a:r>
            <a:r>
              <a:rPr lang="hu-HU" sz="1600" i="1" dirty="0" err="1">
                <a:solidFill>
                  <a:schemeClr val="bg1"/>
                </a:solidFill>
              </a:rPr>
              <a:t>accuracy</a:t>
            </a:r>
            <a:r>
              <a:rPr lang="hu-HU" sz="1600" i="1" dirty="0">
                <a:solidFill>
                  <a:schemeClr val="bg1"/>
                </a:solidFill>
              </a:rPr>
              <a:t>, </a:t>
            </a:r>
            <a:r>
              <a:rPr lang="hu-HU" sz="1600" i="1" dirty="0" err="1">
                <a:solidFill>
                  <a:schemeClr val="bg1"/>
                </a:solidFill>
              </a:rPr>
              <a:t>step</a:t>
            </a:r>
            <a:r>
              <a:rPr lang="hu-HU" sz="1600" i="1" dirty="0">
                <a:solidFill>
                  <a:schemeClr val="bg1"/>
                </a:solidFill>
              </a:rPr>
              <a:t>=1)</a:t>
            </a:r>
          </a:p>
          <a:p>
            <a:r>
              <a:rPr lang="hu-HU" sz="1600" i="1" dirty="0">
                <a:solidFill>
                  <a:schemeClr val="bg1"/>
                </a:solidFill>
              </a:rPr>
              <a:t>	</a:t>
            </a:r>
            <a:r>
              <a:rPr lang="hu-HU" sz="1600" i="1" dirty="0" err="1">
                <a:solidFill>
                  <a:schemeClr val="bg1"/>
                </a:solidFill>
              </a:rPr>
              <a:t>tf.summary.scalar</a:t>
            </a:r>
            <a:r>
              <a:rPr lang="hu-HU" sz="1600" i="1" dirty="0">
                <a:solidFill>
                  <a:schemeClr val="bg1"/>
                </a:solidFill>
              </a:rPr>
              <a:t>(’</a:t>
            </a:r>
            <a:r>
              <a:rPr lang="hu-HU" sz="1600" i="1" dirty="0" err="1">
                <a:solidFill>
                  <a:schemeClr val="bg1"/>
                </a:solidFill>
              </a:rPr>
              <a:t>val_accuracy</a:t>
            </a:r>
            <a:r>
              <a:rPr lang="hu-HU" sz="1600" i="1" dirty="0">
                <a:solidFill>
                  <a:schemeClr val="bg1"/>
                </a:solidFill>
              </a:rPr>
              <a:t>’, </a:t>
            </a:r>
            <a:r>
              <a:rPr lang="hu-HU" sz="1600" i="1" dirty="0" err="1">
                <a:solidFill>
                  <a:schemeClr val="bg1"/>
                </a:solidFill>
              </a:rPr>
              <a:t>val_accuracy</a:t>
            </a:r>
            <a:r>
              <a:rPr lang="hu-HU" sz="1600" i="1" dirty="0">
                <a:solidFill>
                  <a:schemeClr val="bg1"/>
                </a:solidFill>
              </a:rPr>
              <a:t>, </a:t>
            </a:r>
            <a:r>
              <a:rPr lang="hu-HU" sz="1600" i="1" dirty="0" err="1">
                <a:solidFill>
                  <a:schemeClr val="bg1"/>
                </a:solidFill>
              </a:rPr>
              <a:t>step</a:t>
            </a:r>
            <a:r>
              <a:rPr lang="hu-HU" sz="1600" i="1" dirty="0">
                <a:solidFill>
                  <a:schemeClr val="bg1"/>
                </a:solidFill>
              </a:rPr>
              <a:t>=1) </a:t>
            </a:r>
          </a:p>
          <a:p>
            <a:r>
              <a:rPr lang="hu-HU" sz="1600" i="1" dirty="0">
                <a:solidFill>
                  <a:schemeClr val="bg1"/>
                </a:solidFill>
              </a:rPr>
              <a:t>	</a:t>
            </a:r>
            <a:r>
              <a:rPr lang="hu-HU" sz="1600" i="1" dirty="0" err="1">
                <a:solidFill>
                  <a:schemeClr val="bg1"/>
                </a:solidFill>
              </a:rPr>
              <a:t>tf.summary.scalar</a:t>
            </a:r>
            <a:r>
              <a:rPr lang="hu-HU" sz="1600" i="1" dirty="0">
                <a:solidFill>
                  <a:schemeClr val="bg1"/>
                </a:solidFill>
              </a:rPr>
              <a:t>(</a:t>
            </a:r>
            <a:r>
              <a:rPr lang="hu-HU" sz="1600" i="1" dirty="0" err="1">
                <a:solidFill>
                  <a:schemeClr val="bg1"/>
                </a:solidFill>
              </a:rPr>
              <a:t>loss</a:t>
            </a:r>
            <a:r>
              <a:rPr lang="hu-HU" sz="1600" i="1" dirty="0">
                <a:solidFill>
                  <a:schemeClr val="bg1"/>
                </a:solidFill>
              </a:rPr>
              <a:t>’, </a:t>
            </a:r>
            <a:r>
              <a:rPr lang="hu-HU" sz="1600" i="1" dirty="0" err="1">
                <a:solidFill>
                  <a:schemeClr val="bg1"/>
                </a:solidFill>
              </a:rPr>
              <a:t>loss</a:t>
            </a:r>
            <a:r>
              <a:rPr lang="hu-HU" sz="1600" i="1" dirty="0">
                <a:solidFill>
                  <a:schemeClr val="bg1"/>
                </a:solidFill>
              </a:rPr>
              <a:t>, </a:t>
            </a:r>
            <a:r>
              <a:rPr lang="hu-HU" sz="1600" i="1" dirty="0" err="1">
                <a:solidFill>
                  <a:schemeClr val="bg1"/>
                </a:solidFill>
              </a:rPr>
              <a:t>step</a:t>
            </a:r>
            <a:r>
              <a:rPr lang="hu-HU" sz="1600" i="1" dirty="0">
                <a:solidFill>
                  <a:schemeClr val="bg1"/>
                </a:solidFill>
              </a:rPr>
              <a:t>=1) </a:t>
            </a:r>
          </a:p>
          <a:p>
            <a:r>
              <a:rPr lang="hu-HU" sz="1600" i="1" dirty="0">
                <a:solidFill>
                  <a:schemeClr val="bg1"/>
                </a:solidFill>
              </a:rPr>
              <a:t>	</a:t>
            </a:r>
            <a:r>
              <a:rPr lang="hu-HU" sz="1600" i="1" dirty="0" err="1">
                <a:solidFill>
                  <a:schemeClr val="bg1"/>
                </a:solidFill>
              </a:rPr>
              <a:t>tf.summary.scalar</a:t>
            </a:r>
            <a:r>
              <a:rPr lang="hu-HU" sz="1600" i="1" dirty="0">
                <a:solidFill>
                  <a:schemeClr val="bg1"/>
                </a:solidFill>
              </a:rPr>
              <a:t>(</a:t>
            </a:r>
            <a:r>
              <a:rPr lang="hu-HU" sz="1600" i="1" dirty="0" err="1">
                <a:solidFill>
                  <a:schemeClr val="bg1"/>
                </a:solidFill>
              </a:rPr>
              <a:t>val_loss</a:t>
            </a:r>
            <a:r>
              <a:rPr lang="hu-HU" sz="1600" i="1" dirty="0">
                <a:solidFill>
                  <a:schemeClr val="bg1"/>
                </a:solidFill>
              </a:rPr>
              <a:t>’, </a:t>
            </a:r>
            <a:r>
              <a:rPr lang="hu-HU" sz="1600" i="1" dirty="0" err="1">
                <a:solidFill>
                  <a:schemeClr val="bg1"/>
                </a:solidFill>
              </a:rPr>
              <a:t>val_loss</a:t>
            </a:r>
            <a:r>
              <a:rPr lang="hu-HU" sz="1600" i="1" dirty="0">
                <a:solidFill>
                  <a:schemeClr val="bg1"/>
                </a:solidFill>
              </a:rPr>
              <a:t>, </a:t>
            </a:r>
            <a:r>
              <a:rPr lang="hu-HU" sz="1600" i="1" dirty="0" err="1">
                <a:solidFill>
                  <a:schemeClr val="bg1"/>
                </a:solidFill>
              </a:rPr>
              <a:t>step</a:t>
            </a:r>
            <a:r>
              <a:rPr lang="hu-HU" sz="1600" i="1" dirty="0">
                <a:solidFill>
                  <a:schemeClr val="bg1"/>
                </a:solidFill>
              </a:rPr>
              <a:t>=1</a:t>
            </a:r>
            <a:r>
              <a:rPr lang="hu-HU" i="1" dirty="0">
                <a:solidFill>
                  <a:schemeClr val="bg1"/>
                </a:solidFill>
              </a:rPr>
              <a:t>) 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3C258CE-0A84-4E7A-99FD-D6F82FFBDE4C}"/>
              </a:ext>
            </a:extLst>
          </p:cNvPr>
          <p:cNvSpPr txBox="1"/>
          <p:nvPr/>
        </p:nvSpPr>
        <p:spPr>
          <a:xfrm>
            <a:off x="2235104" y="4719384"/>
            <a:ext cx="7877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Szükséges:</a:t>
            </a:r>
          </a:p>
          <a:p>
            <a:r>
              <a:rPr lang="hu-HU" sz="2400" dirty="0" err="1">
                <a:solidFill>
                  <a:schemeClr val="bg1"/>
                </a:solidFill>
              </a:rPr>
              <a:t>Tuner</a:t>
            </a:r>
            <a:r>
              <a:rPr lang="hu-HU" sz="2400" dirty="0">
                <a:solidFill>
                  <a:schemeClr val="bg1"/>
                </a:solidFill>
              </a:rPr>
              <a:t> osztályok módosítása és saját </a:t>
            </a:r>
            <a:r>
              <a:rPr lang="hu-HU" sz="2400" dirty="0" err="1">
                <a:solidFill>
                  <a:schemeClr val="bg1"/>
                </a:solidFill>
              </a:rPr>
              <a:t>callback</a:t>
            </a:r>
            <a:r>
              <a:rPr lang="hu-HU" sz="2400" dirty="0">
                <a:solidFill>
                  <a:schemeClr val="bg1"/>
                </a:solidFill>
              </a:rPr>
              <a:t> függvények írása.</a:t>
            </a:r>
          </a:p>
        </p:txBody>
      </p:sp>
    </p:spTree>
    <p:extLst>
      <p:ext uri="{BB962C8B-B14F-4D97-AF65-F5344CB8AC3E}">
        <p14:creationId xmlns:p14="http://schemas.microsoft.com/office/powerpoint/2010/main" val="242189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2" y="528997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A vizsgálatok eredménye</a:t>
            </a:r>
            <a:endParaRPr lang="hu-HU" sz="4800" i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150" y="1847497"/>
            <a:ext cx="2806262" cy="833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>
                <a:solidFill>
                  <a:schemeClr val="bg2"/>
                </a:solidFill>
              </a:rPr>
              <a:t>MNIST</a:t>
            </a:r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000" y="1663319"/>
            <a:ext cx="6493760" cy="120144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000" y="3424425"/>
            <a:ext cx="6493760" cy="97641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000" y="4960503"/>
            <a:ext cx="6493760" cy="981189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857150" y="3424425"/>
            <a:ext cx="3379075" cy="109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600" dirty="0" err="1">
                <a:solidFill>
                  <a:schemeClr val="bg2"/>
                </a:solidFill>
              </a:rPr>
              <a:t>Fashion</a:t>
            </a:r>
            <a:r>
              <a:rPr lang="hu-HU" sz="3600" dirty="0">
                <a:solidFill>
                  <a:schemeClr val="bg2"/>
                </a:solidFill>
              </a:rPr>
              <a:t> MNIST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57151" y="5079026"/>
            <a:ext cx="3379075" cy="109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600" dirty="0">
                <a:solidFill>
                  <a:schemeClr val="bg2"/>
                </a:solidFill>
              </a:rPr>
              <a:t>CIFAR10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2" y="630997"/>
            <a:ext cx="10198099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megtalált legjobb paraméterek</a:t>
            </a:r>
            <a:endParaRPr lang="hu-HU" sz="4800" i="1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33" y="2421715"/>
            <a:ext cx="4393681" cy="1625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89" y="4797907"/>
            <a:ext cx="4387025" cy="1625183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605763" y="1948199"/>
            <a:ext cx="1852407" cy="4251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sz="3600" dirty="0">
                <a:solidFill>
                  <a:schemeClr val="bg2"/>
                </a:solidFill>
              </a:rPr>
              <a:t>Random </a:t>
            </a:r>
            <a:r>
              <a:rPr lang="hu-HU" sz="3600" dirty="0" err="1">
                <a:solidFill>
                  <a:schemeClr val="bg2"/>
                </a:solidFill>
              </a:rPr>
              <a:t>Search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473009" y="4209821"/>
            <a:ext cx="2335928" cy="425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600" dirty="0" err="1">
                <a:solidFill>
                  <a:schemeClr val="bg2"/>
                </a:solidFill>
              </a:rPr>
              <a:t>Bayes</a:t>
            </a:r>
            <a:r>
              <a:rPr lang="hu-HU" sz="3600" dirty="0">
                <a:solidFill>
                  <a:schemeClr val="bg2"/>
                </a:solidFill>
              </a:rPr>
              <a:t> optimalizáció</a:t>
            </a:r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EDD2A6E-F897-48D7-8E16-B00485D39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814" y="2421714"/>
            <a:ext cx="4668147" cy="162518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128F060-3863-4777-B7D5-73265A0CAEF4}"/>
              </a:ext>
            </a:extLst>
          </p:cNvPr>
          <p:cNvSpPr txBox="1"/>
          <p:nvPr/>
        </p:nvSpPr>
        <p:spPr>
          <a:xfrm>
            <a:off x="7524250" y="1942619"/>
            <a:ext cx="26732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000" dirty="0" err="1">
                <a:solidFill>
                  <a:schemeClr val="bg2"/>
                </a:solidFill>
              </a:rPr>
              <a:t>HyperBand</a:t>
            </a:r>
            <a:r>
              <a:rPr lang="hu-HU" sz="2000" dirty="0">
                <a:solidFill>
                  <a:schemeClr val="bg2"/>
                </a:solidFill>
              </a:rPr>
              <a:t> algoritmus I.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91317CA-0515-404B-AC83-7FB4EBE85E24}"/>
              </a:ext>
            </a:extLst>
          </p:cNvPr>
          <p:cNvSpPr txBox="1"/>
          <p:nvPr/>
        </p:nvSpPr>
        <p:spPr>
          <a:xfrm>
            <a:off x="4333301" y="1691525"/>
            <a:ext cx="438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Vonatkozó adatbázis: </a:t>
            </a:r>
            <a:r>
              <a:rPr lang="hu-HU" dirty="0" err="1">
                <a:solidFill>
                  <a:schemeClr val="bg1"/>
                </a:solidFill>
              </a:rPr>
              <a:t>Fashion</a:t>
            </a:r>
            <a:r>
              <a:rPr lang="hu-HU" dirty="0">
                <a:solidFill>
                  <a:schemeClr val="bg1"/>
                </a:solidFill>
              </a:rPr>
              <a:t> MNIST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15FAE9B1-D827-4062-B5ED-87D60FC8D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814" y="4766474"/>
            <a:ext cx="4668147" cy="1656616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149FF07E-9F2B-49F1-8A81-20A01460566D}"/>
              </a:ext>
            </a:extLst>
          </p:cNvPr>
          <p:cNvSpPr txBox="1"/>
          <p:nvPr/>
        </p:nvSpPr>
        <p:spPr>
          <a:xfrm>
            <a:off x="7524249" y="4222347"/>
            <a:ext cx="2700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000" dirty="0" err="1">
                <a:solidFill>
                  <a:schemeClr val="bg2"/>
                </a:solidFill>
              </a:rPr>
              <a:t>HyperBand</a:t>
            </a:r>
            <a:r>
              <a:rPr lang="hu-HU" sz="2000" dirty="0">
                <a:solidFill>
                  <a:schemeClr val="bg2"/>
                </a:solidFill>
              </a:rPr>
              <a:t> algoritmus II.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2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1" y="571221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összefoglalás</a:t>
            </a:r>
            <a:endParaRPr lang="hu-HU" sz="4800" i="1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3DE34AA-9826-4958-BF51-3B09CF023430}"/>
              </a:ext>
            </a:extLst>
          </p:cNvPr>
          <p:cNvSpPr txBox="1"/>
          <p:nvPr/>
        </p:nvSpPr>
        <p:spPr>
          <a:xfrm>
            <a:off x="1141410" y="2357867"/>
            <a:ext cx="990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Nincsen legjobb megoldás (lásd no free </a:t>
            </a:r>
            <a:r>
              <a:rPr lang="hu-HU" sz="2400" dirty="0" err="1">
                <a:solidFill>
                  <a:schemeClr val="bg1"/>
                </a:solidFill>
              </a:rPr>
              <a:t>lunch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theorem</a:t>
            </a:r>
            <a:r>
              <a:rPr lang="hu-HU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Nagy paramétertérnél a </a:t>
            </a:r>
            <a:r>
              <a:rPr lang="hu-HU" sz="2400" dirty="0" err="1">
                <a:solidFill>
                  <a:schemeClr val="bg1"/>
                </a:solidFill>
              </a:rPr>
              <a:t>Grid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Search</a:t>
            </a:r>
            <a:r>
              <a:rPr lang="hu-HU" sz="2400" dirty="0">
                <a:solidFill>
                  <a:schemeClr val="bg1"/>
                </a:solidFill>
              </a:rPr>
              <a:t> nem ajánlott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Helyette szisztematikus módszerek: Random </a:t>
            </a:r>
            <a:r>
              <a:rPr lang="hu-HU" sz="2400" dirty="0" err="1">
                <a:solidFill>
                  <a:schemeClr val="bg1"/>
                </a:solidFill>
              </a:rPr>
              <a:t>Search</a:t>
            </a:r>
            <a:r>
              <a:rPr lang="hu-HU" sz="2400" dirty="0">
                <a:solidFill>
                  <a:schemeClr val="bg1"/>
                </a:solidFill>
              </a:rPr>
              <a:t>, </a:t>
            </a:r>
            <a:r>
              <a:rPr lang="hu-HU" sz="2400" dirty="0" err="1">
                <a:solidFill>
                  <a:schemeClr val="bg1"/>
                </a:solidFill>
              </a:rPr>
              <a:t>Bayes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Opt</a:t>
            </a:r>
            <a:r>
              <a:rPr lang="hu-HU" sz="2400" dirty="0">
                <a:solidFill>
                  <a:schemeClr val="bg1"/>
                </a:solidFill>
              </a:rPr>
              <a:t>., </a:t>
            </a:r>
            <a:r>
              <a:rPr lang="hu-HU" sz="2400" dirty="0" err="1">
                <a:solidFill>
                  <a:schemeClr val="bg1"/>
                </a:solidFill>
              </a:rPr>
              <a:t>HyperBand</a:t>
            </a:r>
            <a:endParaRPr lang="hu-HU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Megfelelő paraméterezéssel hasonló eredmények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E771562-AD06-4CB8-BD58-8C2C9F189B2A}"/>
              </a:ext>
            </a:extLst>
          </p:cNvPr>
          <p:cNvSpPr txBox="1"/>
          <p:nvPr/>
        </p:nvSpPr>
        <p:spPr>
          <a:xfrm>
            <a:off x="1358900" y="4343400"/>
            <a:ext cx="7505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További lehetőségek: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Különböző keretrendszerek azonos algoritmusainak összehasonlítása (pl. </a:t>
            </a:r>
            <a:r>
              <a:rPr lang="hu-HU" sz="2400" dirty="0" err="1">
                <a:solidFill>
                  <a:schemeClr val="bg1"/>
                </a:solidFill>
              </a:rPr>
              <a:t>KerasTuner</a:t>
            </a:r>
            <a:r>
              <a:rPr lang="hu-HU" sz="2400" dirty="0">
                <a:solidFill>
                  <a:schemeClr val="bg1"/>
                </a:solidFill>
              </a:rPr>
              <a:t> Random </a:t>
            </a:r>
            <a:r>
              <a:rPr lang="hu-HU" sz="2400" dirty="0" err="1">
                <a:solidFill>
                  <a:schemeClr val="bg1"/>
                </a:solidFill>
              </a:rPr>
              <a:t>Search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vs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dirty="0" err="1">
                <a:solidFill>
                  <a:schemeClr val="bg1"/>
                </a:solidFill>
              </a:rPr>
              <a:t>Scikit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Learn</a:t>
            </a:r>
            <a:r>
              <a:rPr lang="hu-HU" sz="2400" dirty="0">
                <a:solidFill>
                  <a:schemeClr val="bg1"/>
                </a:solidFill>
              </a:rPr>
              <a:t> Random </a:t>
            </a:r>
            <a:r>
              <a:rPr lang="hu-HU" sz="2400" dirty="0" err="1">
                <a:solidFill>
                  <a:schemeClr val="bg1"/>
                </a:solidFill>
              </a:rPr>
              <a:t>Seach</a:t>
            </a:r>
            <a:r>
              <a:rPr lang="hu-HU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</a:rPr>
              <a:t>AutoML</a:t>
            </a:r>
            <a:r>
              <a:rPr lang="hu-HU" sz="2400" dirty="0">
                <a:solidFill>
                  <a:schemeClr val="bg1"/>
                </a:solidFill>
              </a:rPr>
              <a:t> megoldások kipróbálása</a:t>
            </a:r>
          </a:p>
        </p:txBody>
      </p:sp>
    </p:spTree>
    <p:extLst>
      <p:ext uri="{BB962C8B-B14F-4D97-AF65-F5344CB8AC3E}">
        <p14:creationId xmlns:p14="http://schemas.microsoft.com/office/powerpoint/2010/main" val="2529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0706" y="2949741"/>
            <a:ext cx="11050587" cy="958518"/>
          </a:xfrm>
        </p:spPr>
        <p:txBody>
          <a:bodyPr>
            <a:noAutofit/>
          </a:bodyPr>
          <a:lstStyle/>
          <a:p>
            <a:pPr lvl="0" algn="ctr"/>
            <a:r>
              <a:rPr lang="hu-HU" sz="7200" dirty="0">
                <a:solidFill>
                  <a:schemeClr val="bg1"/>
                </a:solidFill>
              </a:rPr>
              <a:t>Köszönjük a figyelmet !</a:t>
            </a:r>
          </a:p>
        </p:txBody>
      </p:sp>
    </p:spTree>
    <p:extLst>
      <p:ext uri="{BB962C8B-B14F-4D97-AF65-F5344CB8AC3E}">
        <p14:creationId xmlns:p14="http://schemas.microsoft.com/office/powerpoint/2010/main" val="17495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ím 1"/>
          <p:cNvSpPr txBox="1">
            <a:spLocks/>
          </p:cNvSpPr>
          <p:nvPr/>
        </p:nvSpPr>
        <p:spPr>
          <a:xfrm>
            <a:off x="1143000" y="41302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hu-HU" sz="4800" dirty="0">
                <a:solidFill>
                  <a:schemeClr val="bg1"/>
                </a:solidFill>
              </a:rPr>
              <a:t>Probléma leírás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7011" y="2454950"/>
            <a:ext cx="9197975" cy="256575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-1" y="17418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	Black box probléma			</a:t>
            </a:r>
            <a:r>
              <a:rPr lang="hu-HU" sz="2800" dirty="0">
                <a:solidFill>
                  <a:schemeClr val="bg2"/>
                </a:solidFill>
              </a:rPr>
              <a:t>Derivált mentes optimalizálás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238018" y="1896593"/>
            <a:ext cx="759125" cy="213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67CD015-605F-4E30-A94D-88901A3FD5DB}"/>
              </a:ext>
            </a:extLst>
          </p:cNvPr>
          <p:cNvSpPr txBox="1"/>
          <p:nvPr/>
        </p:nvSpPr>
        <p:spPr>
          <a:xfrm>
            <a:off x="7487322" y="4077148"/>
            <a:ext cx="157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f(x)=?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E0CBDB6-661B-4E29-8F7A-E58D4A930CED}"/>
              </a:ext>
            </a:extLst>
          </p:cNvPr>
          <p:cNvSpPr txBox="1"/>
          <p:nvPr/>
        </p:nvSpPr>
        <p:spPr>
          <a:xfrm>
            <a:off x="1497011" y="5277589"/>
            <a:ext cx="801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Keressük: x* bemenetet, ami a legjobb kimenetet produkálja</a:t>
            </a:r>
          </a:p>
        </p:txBody>
      </p:sp>
    </p:spTree>
    <p:extLst>
      <p:ext uri="{BB962C8B-B14F-4D97-AF65-F5344CB8AC3E}">
        <p14:creationId xmlns:p14="http://schemas.microsoft.com/office/powerpoint/2010/main" val="174843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Hiperparaméterek kategórizálása</a:t>
            </a:r>
            <a:endParaRPr lang="hu-HU" sz="4800" i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2439268"/>
            <a:ext cx="497363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 hálózat felépítését meghatározó paraméterek: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/>
            <a:r>
              <a:rPr lang="hu-HU" dirty="0">
                <a:solidFill>
                  <a:schemeClr val="bg2"/>
                </a:solidFill>
              </a:rPr>
              <a:t>Rétegek száma</a:t>
            </a:r>
            <a:endParaRPr lang="en-US" dirty="0">
              <a:solidFill>
                <a:schemeClr val="bg2"/>
              </a:solidFill>
            </a:endParaRPr>
          </a:p>
          <a:p>
            <a:pPr marL="285750" lvl="0" indent="-285750"/>
            <a:r>
              <a:rPr lang="hu-HU" dirty="0">
                <a:solidFill>
                  <a:schemeClr val="bg2"/>
                </a:solidFill>
              </a:rPr>
              <a:t>Neuronok száma</a:t>
            </a:r>
          </a:p>
          <a:p>
            <a:pPr marL="285750" lvl="0" indent="-285750"/>
            <a:r>
              <a:rPr lang="hu-HU" dirty="0">
                <a:solidFill>
                  <a:schemeClr val="bg2"/>
                </a:solidFill>
              </a:rPr>
              <a:t>Szűrők száma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085011" y="2439268"/>
            <a:ext cx="4434327" cy="3731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400" b="1" dirty="0">
                <a:solidFill>
                  <a:schemeClr val="bg1"/>
                </a:solidFill>
              </a:rPr>
              <a:t>Tanulás során használt paraméterek:</a:t>
            </a:r>
            <a:endParaRPr lang="en-US" sz="3400" b="1" dirty="0">
              <a:solidFill>
                <a:schemeClr val="bg1"/>
              </a:solidFill>
            </a:endParaRPr>
          </a:p>
          <a:p>
            <a:pPr marL="285750" indent="-285750"/>
            <a:r>
              <a:rPr lang="hu-HU" sz="3400" dirty="0">
                <a:solidFill>
                  <a:schemeClr val="bg2"/>
                </a:solidFill>
              </a:rPr>
              <a:t>Tanulási ráta</a:t>
            </a:r>
            <a:endParaRPr lang="en-US" sz="3400" dirty="0">
              <a:solidFill>
                <a:schemeClr val="bg2"/>
              </a:solidFill>
            </a:endParaRPr>
          </a:p>
          <a:p>
            <a:pPr marL="285750" indent="-285750"/>
            <a:r>
              <a:rPr lang="hu-HU" sz="3400" dirty="0">
                <a:solidFill>
                  <a:schemeClr val="bg2"/>
                </a:solidFill>
              </a:rPr>
              <a:t>Batch-méret</a:t>
            </a:r>
            <a:endParaRPr lang="en-US" sz="3400" dirty="0">
              <a:solidFill>
                <a:schemeClr val="bg2"/>
              </a:solidFill>
            </a:endParaRPr>
          </a:p>
          <a:p>
            <a:pPr marL="285750" indent="-285750"/>
            <a:r>
              <a:rPr lang="hu-HU" sz="3400" dirty="0">
                <a:solidFill>
                  <a:schemeClr val="bg2"/>
                </a:solidFill>
              </a:rPr>
              <a:t>Aktivációs függvény</a:t>
            </a:r>
            <a:endParaRPr lang="en-US" sz="3400" dirty="0">
              <a:solidFill>
                <a:schemeClr val="bg2"/>
              </a:solidFill>
            </a:endParaRPr>
          </a:p>
          <a:p>
            <a:pPr marL="285750" indent="-285750"/>
            <a:r>
              <a:rPr lang="hu-HU" sz="3400" dirty="0">
                <a:solidFill>
                  <a:schemeClr val="bg2"/>
                </a:solidFill>
              </a:rPr>
              <a:t>Optimalizálási módszer (és paraméterei)</a:t>
            </a:r>
            <a:endParaRPr lang="en-US" sz="3400" dirty="0">
              <a:solidFill>
                <a:schemeClr val="bg2"/>
              </a:solidFill>
            </a:endParaRPr>
          </a:p>
          <a:p>
            <a:pPr marL="285750" indent="-285750"/>
            <a:r>
              <a:rPr lang="hu-HU" sz="3400" dirty="0">
                <a:solidFill>
                  <a:schemeClr val="bg2"/>
                </a:solidFill>
              </a:rPr>
              <a:t>Dropout ráta</a:t>
            </a:r>
            <a:endParaRPr lang="en-US" sz="3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A vizsgált optimalizálási módszerek</a:t>
            </a:r>
            <a:endParaRPr lang="hu-HU" sz="4800" i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57349" y="2439268"/>
            <a:ext cx="9390061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 err="1">
                <a:solidFill>
                  <a:schemeClr val="bg2"/>
                </a:solidFill>
              </a:rPr>
              <a:t>Grid-search</a:t>
            </a:r>
            <a:endParaRPr lang="hu-HU" dirty="0">
              <a:solidFill>
                <a:schemeClr val="bg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dirty="0">
                <a:solidFill>
                  <a:schemeClr val="bg2"/>
                </a:solidFill>
              </a:rPr>
              <a:t>Random-search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>
                <a:solidFill>
                  <a:schemeClr val="bg2"/>
                </a:solidFill>
              </a:rPr>
              <a:t>Bayes-féle optimalizálás (BO)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>
                <a:solidFill>
                  <a:schemeClr val="bg2"/>
                </a:solidFill>
              </a:rPr>
              <a:t>HyperBand algoritmus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>
                <a:solidFill>
                  <a:schemeClr val="bg2"/>
                </a:solidFill>
              </a:rPr>
              <a:t>AutoML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https://upload.wikimedia.org/wikipedia/commons/thumb/b/b5/K-fold_cross_validation_EN.svg/1920px-K-fold_cross_validation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346" y="2982307"/>
            <a:ext cx="5121063" cy="25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346" y="2982307"/>
            <a:ext cx="5121063" cy="2549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346" y="2982307"/>
            <a:ext cx="5121063" cy="2525858"/>
          </a:xfrm>
          <a:prstGeom prst="rect">
            <a:avLst/>
          </a:prstGeom>
        </p:spPr>
      </p:pic>
      <p:pic>
        <p:nvPicPr>
          <p:cNvPr id="1036" name="Picture 12" descr="https://allegro.ai/wp-content/uploads/2020/09/0_spQEWKG8_47O6vg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24" b="9524"/>
          <a:stretch/>
        </p:blipFill>
        <p:spPr bwMode="auto">
          <a:xfrm>
            <a:off x="5926345" y="2716285"/>
            <a:ext cx="5121064" cy="281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6344" y="2982307"/>
            <a:ext cx="5121064" cy="2547327"/>
          </a:xfrm>
          <a:prstGeom prst="rect">
            <a:avLst/>
          </a:prstGeom>
        </p:spPr>
      </p:pic>
      <p:sp>
        <p:nvSpPr>
          <p:cNvPr id="3" name="Sávnyíl 2"/>
          <p:cNvSpPr/>
          <p:nvPr/>
        </p:nvSpPr>
        <p:spPr>
          <a:xfrm>
            <a:off x="1405101" y="2590161"/>
            <a:ext cx="252248" cy="252248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0.07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794 L -8.33333E-7 0.1650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16505 L 0.00013 0.2469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247 L -0.00078 0.3247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600" dirty="0">
                <a:solidFill>
                  <a:schemeClr val="bg1"/>
                </a:solidFill>
              </a:rPr>
              <a:t>Népszerű hiperparaméter optimalizálási keretrendszerek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3845" y="2483182"/>
            <a:ext cx="1874949" cy="617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err="1">
                <a:solidFill>
                  <a:schemeClr val="bg1"/>
                </a:solidFill>
              </a:rPr>
              <a:t>KerasTuner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268678" y="2558917"/>
            <a:ext cx="1586134" cy="46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600" dirty="0">
                <a:solidFill>
                  <a:schemeClr val="bg1"/>
                </a:solidFill>
              </a:rPr>
              <a:t>RayTune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754466" y="2508281"/>
            <a:ext cx="2683068" cy="5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</a:rPr>
              <a:t>Scikit Learn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https://upload.wikimedia.org/wikipedia/commons/thumb/0/05/Scikit_learn_logo_small.svg/1200px-Scikit_learn_logo_smal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44" y="3024680"/>
            <a:ext cx="1586134" cy="8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2364/1*KERwvYlPT3JkSH_v18PO6g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53" y="3024680"/>
            <a:ext cx="293380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KTATÁS - AiCAN">
            <a:extLst>
              <a:ext uri="{FF2B5EF4-FFF2-40B4-BE49-F238E27FC236}">
                <a16:creationId xmlns:a16="http://schemas.microsoft.com/office/drawing/2014/main" id="{DA276785-3D35-439A-8E69-97761E2D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55" y="3163364"/>
            <a:ext cx="1987930" cy="5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CE53AC84-7457-4DC8-85FF-842BC89ED70D}"/>
              </a:ext>
            </a:extLst>
          </p:cNvPr>
          <p:cNvSpPr txBox="1"/>
          <p:nvPr/>
        </p:nvSpPr>
        <p:spPr>
          <a:xfrm>
            <a:off x="1636648" y="4335764"/>
            <a:ext cx="326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Random </a:t>
            </a:r>
            <a:r>
              <a:rPr lang="hu-HU" dirty="0" err="1">
                <a:solidFill>
                  <a:schemeClr val="bg1"/>
                </a:solidFill>
              </a:rPr>
              <a:t>Search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Bayes</a:t>
            </a:r>
            <a:r>
              <a:rPr lang="hu-HU" dirty="0">
                <a:solidFill>
                  <a:schemeClr val="bg1"/>
                </a:solidFill>
              </a:rPr>
              <a:t> Optimalizálás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HyperBand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53ADFD3-DAF2-43A5-9BA3-B9695ADDF1D8}"/>
              </a:ext>
            </a:extLst>
          </p:cNvPr>
          <p:cNvSpPr txBox="1"/>
          <p:nvPr/>
        </p:nvSpPr>
        <p:spPr>
          <a:xfrm>
            <a:off x="8587173" y="4335764"/>
            <a:ext cx="349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Population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Based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Training</a:t>
            </a:r>
            <a:r>
              <a:rPr lang="hu-HU" dirty="0">
                <a:solidFill>
                  <a:schemeClr val="bg1"/>
                </a:solidFill>
              </a:rPr>
              <a:t> (PBT)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Bayes</a:t>
            </a:r>
            <a:r>
              <a:rPr lang="hu-HU" dirty="0">
                <a:solidFill>
                  <a:schemeClr val="bg1"/>
                </a:solidFill>
              </a:rPr>
              <a:t> optimalizálás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HyperBand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16B9F63-04CD-4D50-9CD3-24320297F71F}"/>
              </a:ext>
            </a:extLst>
          </p:cNvPr>
          <p:cNvSpPr txBox="1"/>
          <p:nvPr/>
        </p:nvSpPr>
        <p:spPr>
          <a:xfrm>
            <a:off x="5161493" y="4335764"/>
            <a:ext cx="326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Grid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Search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Random </a:t>
            </a:r>
            <a:r>
              <a:rPr lang="hu-HU" dirty="0" err="1">
                <a:solidFill>
                  <a:schemeClr val="bg1"/>
                </a:solidFill>
              </a:rPr>
              <a:t>Seach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Bayes</a:t>
            </a:r>
            <a:r>
              <a:rPr lang="hu-HU" dirty="0">
                <a:solidFill>
                  <a:schemeClr val="bg1"/>
                </a:solidFill>
              </a:rPr>
              <a:t> optimalizálás</a:t>
            </a:r>
          </a:p>
          <a:p>
            <a:r>
              <a:rPr lang="hu-HU" dirty="0">
                <a:solidFill>
                  <a:schemeClr val="bg1"/>
                </a:solidFill>
              </a:rPr>
              <a:t>    (</a:t>
            </a:r>
            <a:r>
              <a:rPr lang="hu-HU" dirty="0" err="1">
                <a:solidFill>
                  <a:schemeClr val="bg1"/>
                </a:solidFill>
              </a:rPr>
              <a:t>Scikit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Optimize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package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20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ECED82-2A4F-40BD-9C90-FEA1E92C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600" dirty="0" err="1">
                <a:solidFill>
                  <a:schemeClr val="bg1"/>
                </a:solidFill>
              </a:rPr>
              <a:t>Tensorflow</a:t>
            </a:r>
            <a:r>
              <a:rPr lang="hu-HU" sz="3600" dirty="0">
                <a:solidFill>
                  <a:schemeClr val="bg1"/>
                </a:solidFill>
              </a:rPr>
              <a:t>: </a:t>
            </a:r>
            <a:r>
              <a:rPr lang="hu-HU" sz="3600" dirty="0" err="1">
                <a:solidFill>
                  <a:schemeClr val="bg1"/>
                </a:solidFill>
              </a:rPr>
              <a:t>tensorboard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sz="3600" dirty="0">
                <a:solidFill>
                  <a:schemeClr val="bg1"/>
                </a:solidFill>
              </a:rPr>
              <a:t>eredmények megjelenítése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3473AD-EC22-4150-AF0F-8E924DE1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25" y="2097088"/>
            <a:ext cx="4662913" cy="2376698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EFA6DB7-6795-483B-A99F-D75B7602B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51" y="2097088"/>
            <a:ext cx="5542954" cy="1775665"/>
          </a:xfrm>
          <a:prstGeom prst="rect">
            <a:avLst/>
          </a:prstGeom>
        </p:spPr>
      </p:pic>
      <p:pic>
        <p:nvPicPr>
          <p:cNvPr id="5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EF574D9D-63A2-4A9C-A7EC-58B7EE839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123" y="4037943"/>
            <a:ext cx="4441733" cy="22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Adatok előkészítése</a:t>
            </a:r>
            <a:endParaRPr lang="hu-HU" sz="4800" i="1" dirty="0">
              <a:solidFill>
                <a:schemeClr val="bg1"/>
              </a:solidFill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7510" y="2249486"/>
            <a:ext cx="3009900" cy="1019175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2249487"/>
            <a:ext cx="3009900" cy="1019175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461" y="2249486"/>
            <a:ext cx="3009900" cy="1019175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6CF68E7A-F699-4F9D-9B20-975AF79D6E59}"/>
              </a:ext>
            </a:extLst>
          </p:cNvPr>
          <p:cNvSpPr txBox="1"/>
          <p:nvPr/>
        </p:nvSpPr>
        <p:spPr>
          <a:xfrm>
            <a:off x="8317208" y="4285348"/>
            <a:ext cx="318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RGB képek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10 kategória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zavaró hatások a képeken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1C860A4-795E-4DB8-A805-0DAA10C4E796}"/>
              </a:ext>
            </a:extLst>
          </p:cNvPr>
          <p:cNvSpPr txBox="1"/>
          <p:nvPr/>
        </p:nvSpPr>
        <p:spPr>
          <a:xfrm>
            <a:off x="4715405" y="4285348"/>
            <a:ext cx="27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szürkeárnyalatos képek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10 kategória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EFB4A2-109E-4D97-BCB2-38D0B9FC86CA}"/>
              </a:ext>
            </a:extLst>
          </p:cNvPr>
          <p:cNvSpPr txBox="1"/>
          <p:nvPr/>
        </p:nvSpPr>
        <p:spPr>
          <a:xfrm>
            <a:off x="1283610" y="4285348"/>
            <a:ext cx="300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szükreárnyalatos</a:t>
            </a:r>
            <a:r>
              <a:rPr lang="hu-HU" dirty="0">
                <a:solidFill>
                  <a:schemeClr val="bg1"/>
                </a:solidFill>
              </a:rPr>
              <a:t> képek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10 kategória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F1CE987-12AC-49BE-95FD-4DA9A3697AA3}"/>
              </a:ext>
            </a:extLst>
          </p:cNvPr>
          <p:cNvSpPr txBox="1"/>
          <p:nvPr/>
        </p:nvSpPr>
        <p:spPr>
          <a:xfrm>
            <a:off x="2226242" y="3780197"/>
            <a:ext cx="84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MNIST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A4287E7-652A-4972-80EF-14385DB19C6B}"/>
              </a:ext>
            </a:extLst>
          </p:cNvPr>
          <p:cNvSpPr txBox="1"/>
          <p:nvPr/>
        </p:nvSpPr>
        <p:spPr>
          <a:xfrm>
            <a:off x="5367352" y="3780197"/>
            <a:ext cx="1550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Fashion</a:t>
            </a:r>
            <a:r>
              <a:rPr lang="hu-HU" dirty="0">
                <a:solidFill>
                  <a:schemeClr val="bg1"/>
                </a:solidFill>
              </a:rPr>
              <a:t> MNIST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2BF3750-085F-42B4-993A-76667EAA83F5}"/>
              </a:ext>
            </a:extLst>
          </p:cNvPr>
          <p:cNvSpPr txBox="1"/>
          <p:nvPr/>
        </p:nvSpPr>
        <p:spPr>
          <a:xfrm>
            <a:off x="9218651" y="3780197"/>
            <a:ext cx="1112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CIFAR10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53E39FB-5A87-4DE0-96C4-3ACF67198E16}"/>
              </a:ext>
            </a:extLst>
          </p:cNvPr>
          <p:cNvSpPr txBox="1"/>
          <p:nvPr/>
        </p:nvSpPr>
        <p:spPr>
          <a:xfrm>
            <a:off x="1372924" y="5400339"/>
            <a:ext cx="643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Előfeldolgozás: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normálás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tanító, </a:t>
            </a:r>
            <a:r>
              <a:rPr lang="hu-HU" dirty="0" err="1">
                <a:solidFill>
                  <a:schemeClr val="bg1"/>
                </a:solidFill>
              </a:rPr>
              <a:t>validáló</a:t>
            </a:r>
            <a:r>
              <a:rPr lang="hu-HU" dirty="0">
                <a:solidFill>
                  <a:schemeClr val="bg1"/>
                </a:solidFill>
              </a:rPr>
              <a:t> és teszt adatokra választás: 70%-15%-15%</a:t>
            </a:r>
          </a:p>
        </p:txBody>
      </p:sp>
    </p:spTree>
    <p:extLst>
      <p:ext uri="{BB962C8B-B14F-4D97-AF65-F5344CB8AC3E}">
        <p14:creationId xmlns:p14="http://schemas.microsoft.com/office/powerpoint/2010/main" val="19968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1" y="571221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Használt háló struktúra</a:t>
            </a:r>
            <a:endParaRPr lang="hu-HU" sz="4800" i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1" y="1636301"/>
            <a:ext cx="10251803" cy="4650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dirty="0" err="1">
                <a:solidFill>
                  <a:schemeClr val="bg1"/>
                </a:solidFill>
              </a:rPr>
              <a:t>model</a:t>
            </a:r>
            <a:r>
              <a:rPr lang="hu-HU" sz="2000" dirty="0">
                <a:solidFill>
                  <a:schemeClr val="bg1"/>
                </a:solidFill>
              </a:rPr>
              <a:t> = </a:t>
            </a:r>
            <a:r>
              <a:rPr lang="hu-HU" sz="2000" dirty="0" err="1">
                <a:solidFill>
                  <a:schemeClr val="bg1"/>
                </a:solidFill>
              </a:rPr>
              <a:t>Sequential</a:t>
            </a:r>
            <a:r>
              <a:rPr lang="hu-HU" sz="20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hu-HU" sz="2000" dirty="0" err="1">
                <a:solidFill>
                  <a:schemeClr val="bg1"/>
                </a:solidFill>
              </a:rPr>
              <a:t>model.add</a:t>
            </a:r>
            <a:r>
              <a:rPr lang="hu-HU" sz="2000" dirty="0">
                <a:solidFill>
                  <a:schemeClr val="bg1"/>
                </a:solidFill>
              </a:rPr>
              <a:t>(Conv2D(conv_layer1_filters, </a:t>
            </a:r>
            <a:r>
              <a:rPr lang="hu-HU" sz="2000" dirty="0" err="1">
                <a:solidFill>
                  <a:schemeClr val="bg1"/>
                </a:solidFill>
              </a:rPr>
              <a:t>kernel_size</a:t>
            </a:r>
            <a:r>
              <a:rPr lang="hu-HU" sz="2000" dirty="0">
                <a:solidFill>
                  <a:schemeClr val="bg1"/>
                </a:solidFill>
              </a:rPr>
              <a:t>=(3,3), </a:t>
            </a:r>
            <a:r>
              <a:rPr lang="hu-HU" sz="2000" dirty="0" err="1">
                <a:solidFill>
                  <a:schemeClr val="bg1"/>
                </a:solidFill>
              </a:rPr>
              <a:t>activation</a:t>
            </a:r>
            <a:r>
              <a:rPr lang="hu-HU" sz="2000" dirty="0">
                <a:solidFill>
                  <a:schemeClr val="bg1"/>
                </a:solidFill>
              </a:rPr>
              <a:t>= </a:t>
            </a:r>
            <a:r>
              <a:rPr lang="hu-HU" sz="2000" dirty="0" err="1">
                <a:solidFill>
                  <a:schemeClr val="bg1"/>
                </a:solidFill>
              </a:rPr>
              <a:t>activation_fun</a:t>
            </a:r>
            <a:r>
              <a:rPr lang="hu-HU" sz="2000" dirty="0">
                <a:solidFill>
                  <a:schemeClr val="bg1"/>
                </a:solidFill>
              </a:rPr>
              <a:t>, </a:t>
            </a:r>
            <a:r>
              <a:rPr lang="hu-HU" sz="2000" dirty="0" err="1">
                <a:solidFill>
                  <a:schemeClr val="bg1"/>
                </a:solidFill>
              </a:rPr>
              <a:t>input_shape</a:t>
            </a:r>
            <a:r>
              <a:rPr lang="hu-HU" sz="2000" dirty="0">
                <a:solidFill>
                  <a:schemeClr val="bg1"/>
                </a:solidFill>
              </a:rPr>
              <a:t>=</a:t>
            </a:r>
            <a:r>
              <a:rPr lang="hu-HU" sz="2000" dirty="0" err="1">
                <a:solidFill>
                  <a:schemeClr val="bg1"/>
                </a:solidFill>
              </a:rPr>
              <a:t>data_shape</a:t>
            </a:r>
            <a:r>
              <a:rPr lang="hu-HU" sz="2000" dirty="0">
                <a:solidFill>
                  <a:schemeClr val="bg1"/>
                </a:solidFill>
              </a:rPr>
              <a:t>) ) </a:t>
            </a:r>
          </a:p>
          <a:p>
            <a:pPr marL="0" indent="0">
              <a:buNone/>
            </a:pPr>
            <a:r>
              <a:rPr lang="hu-HU" sz="2000" dirty="0" err="1">
                <a:solidFill>
                  <a:schemeClr val="bg1"/>
                </a:solidFill>
              </a:rPr>
              <a:t>model.add</a:t>
            </a:r>
            <a:r>
              <a:rPr lang="hu-HU" sz="2000" dirty="0">
                <a:solidFill>
                  <a:schemeClr val="bg1"/>
                </a:solidFill>
              </a:rPr>
              <a:t>(Conv2D(conv_layer2_filters, </a:t>
            </a:r>
            <a:r>
              <a:rPr lang="hu-HU" sz="2000" dirty="0" err="1">
                <a:solidFill>
                  <a:schemeClr val="bg1"/>
                </a:solidFill>
              </a:rPr>
              <a:t>kernel_size</a:t>
            </a:r>
            <a:r>
              <a:rPr lang="hu-HU" sz="2000" dirty="0">
                <a:solidFill>
                  <a:schemeClr val="bg1"/>
                </a:solidFill>
              </a:rPr>
              <a:t>=(3,3), </a:t>
            </a:r>
            <a:r>
              <a:rPr lang="hu-HU" sz="2000" dirty="0" err="1">
                <a:solidFill>
                  <a:schemeClr val="bg1"/>
                </a:solidFill>
              </a:rPr>
              <a:t>activation</a:t>
            </a:r>
            <a:r>
              <a:rPr lang="hu-HU" sz="2000" dirty="0">
                <a:solidFill>
                  <a:schemeClr val="bg1"/>
                </a:solidFill>
              </a:rPr>
              <a:t>= </a:t>
            </a:r>
            <a:r>
              <a:rPr lang="hu-HU" sz="2000" dirty="0" err="1">
                <a:solidFill>
                  <a:schemeClr val="bg1"/>
                </a:solidFill>
              </a:rPr>
              <a:t>activation_fun</a:t>
            </a:r>
            <a:r>
              <a:rPr lang="hu-HU" sz="2000" dirty="0">
                <a:solidFill>
                  <a:schemeClr val="bg1"/>
                </a:solidFill>
              </a:rPr>
              <a:t> ))</a:t>
            </a:r>
          </a:p>
          <a:p>
            <a:pPr marL="0" indent="0">
              <a:buNone/>
            </a:pPr>
            <a:r>
              <a:rPr lang="hu-HU" sz="2000" dirty="0" err="1">
                <a:solidFill>
                  <a:schemeClr val="bg1"/>
                </a:solidFill>
              </a:rPr>
              <a:t>model.add</a:t>
            </a:r>
            <a:r>
              <a:rPr lang="hu-HU" sz="2000" dirty="0">
                <a:solidFill>
                  <a:schemeClr val="bg1"/>
                </a:solidFill>
              </a:rPr>
              <a:t>(MaxPool2D(</a:t>
            </a:r>
            <a:r>
              <a:rPr lang="hu-HU" sz="2000" dirty="0" err="1">
                <a:solidFill>
                  <a:schemeClr val="bg1"/>
                </a:solidFill>
              </a:rPr>
              <a:t>pool_size</a:t>
            </a:r>
            <a:r>
              <a:rPr lang="hu-HU" sz="2000" dirty="0">
                <a:solidFill>
                  <a:schemeClr val="bg1"/>
                </a:solidFill>
              </a:rPr>
              <a:t>=(2,2)))</a:t>
            </a:r>
          </a:p>
          <a:p>
            <a:pPr marL="0" indent="0">
              <a:buNone/>
            </a:pPr>
            <a:r>
              <a:rPr lang="hu-HU" sz="2000" dirty="0" err="1">
                <a:solidFill>
                  <a:schemeClr val="bg1"/>
                </a:solidFill>
              </a:rPr>
              <a:t>model.add</a:t>
            </a:r>
            <a:r>
              <a:rPr lang="hu-HU" sz="2000" dirty="0">
                <a:solidFill>
                  <a:schemeClr val="bg1"/>
                </a:solidFill>
              </a:rPr>
              <a:t>(</a:t>
            </a:r>
            <a:r>
              <a:rPr lang="hu-HU" sz="2000" dirty="0" err="1">
                <a:solidFill>
                  <a:schemeClr val="bg1"/>
                </a:solidFill>
              </a:rPr>
              <a:t>Dropout</a:t>
            </a:r>
            <a:r>
              <a:rPr lang="hu-HU" sz="2000" dirty="0">
                <a:solidFill>
                  <a:schemeClr val="bg1"/>
                </a:solidFill>
              </a:rPr>
              <a:t>(</a:t>
            </a:r>
            <a:r>
              <a:rPr lang="hu-HU" sz="2000" dirty="0" err="1">
                <a:solidFill>
                  <a:schemeClr val="bg1"/>
                </a:solidFill>
              </a:rPr>
              <a:t>dropout_rate</a:t>
            </a:r>
            <a:r>
              <a:rPr lang="hu-HU" sz="2000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hu-HU" sz="2000" dirty="0" err="1">
                <a:solidFill>
                  <a:schemeClr val="bg1"/>
                </a:solidFill>
              </a:rPr>
              <a:t>model.add</a:t>
            </a:r>
            <a:r>
              <a:rPr lang="hu-HU" sz="2000" dirty="0">
                <a:solidFill>
                  <a:schemeClr val="bg1"/>
                </a:solidFill>
              </a:rPr>
              <a:t>(</a:t>
            </a:r>
            <a:r>
              <a:rPr lang="hu-HU" sz="2000" dirty="0" err="1">
                <a:solidFill>
                  <a:schemeClr val="bg1"/>
                </a:solidFill>
              </a:rPr>
              <a:t>Flatten</a:t>
            </a:r>
            <a:r>
              <a:rPr lang="hu-HU" sz="2000" dirty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hu-HU" sz="2000" dirty="0" err="1">
                <a:solidFill>
                  <a:schemeClr val="bg1"/>
                </a:solidFill>
              </a:rPr>
              <a:t>model.add</a:t>
            </a:r>
            <a:r>
              <a:rPr lang="hu-HU" sz="2000" dirty="0">
                <a:solidFill>
                  <a:schemeClr val="bg1"/>
                </a:solidFill>
              </a:rPr>
              <a:t>(</a:t>
            </a:r>
            <a:r>
              <a:rPr lang="hu-HU" sz="2000" dirty="0" err="1">
                <a:solidFill>
                  <a:schemeClr val="bg1"/>
                </a:solidFill>
              </a:rPr>
              <a:t>Dense</a:t>
            </a:r>
            <a:r>
              <a:rPr lang="hu-HU" sz="2000" dirty="0">
                <a:solidFill>
                  <a:schemeClr val="bg1"/>
                </a:solidFill>
              </a:rPr>
              <a:t>(</a:t>
            </a:r>
            <a:r>
              <a:rPr lang="hu-HU" sz="2000" dirty="0" err="1">
                <a:solidFill>
                  <a:schemeClr val="bg1"/>
                </a:solidFill>
              </a:rPr>
              <a:t>dense_layer_neurons</a:t>
            </a:r>
            <a:r>
              <a:rPr lang="hu-HU" sz="2000" dirty="0">
                <a:solidFill>
                  <a:schemeClr val="bg1"/>
                </a:solidFill>
              </a:rPr>
              <a:t>, </a:t>
            </a:r>
            <a:r>
              <a:rPr lang="hu-HU" sz="2000" dirty="0" err="1">
                <a:solidFill>
                  <a:schemeClr val="bg1"/>
                </a:solidFill>
              </a:rPr>
              <a:t>activation</a:t>
            </a:r>
            <a:r>
              <a:rPr lang="hu-HU" sz="2000" dirty="0">
                <a:solidFill>
                  <a:schemeClr val="bg1"/>
                </a:solidFill>
              </a:rPr>
              <a:t>=</a:t>
            </a:r>
            <a:r>
              <a:rPr lang="hu-HU" sz="2000" dirty="0" err="1">
                <a:solidFill>
                  <a:schemeClr val="bg1"/>
                </a:solidFill>
              </a:rPr>
              <a:t>activation_fun</a:t>
            </a:r>
            <a:r>
              <a:rPr lang="hu-HU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model.add</a:t>
            </a:r>
            <a:r>
              <a:rPr lang="hu-HU" sz="2000" dirty="0">
                <a:solidFill>
                  <a:schemeClr val="bg1"/>
                </a:solidFill>
              </a:rPr>
              <a:t>(</a:t>
            </a:r>
            <a:r>
              <a:rPr lang="hu-HU" sz="2000" dirty="0" err="1">
                <a:solidFill>
                  <a:schemeClr val="bg1"/>
                </a:solidFill>
              </a:rPr>
              <a:t>Dropout</a:t>
            </a:r>
            <a:r>
              <a:rPr lang="hu-HU" sz="2000" dirty="0">
                <a:solidFill>
                  <a:schemeClr val="bg1"/>
                </a:solidFill>
              </a:rPr>
              <a:t>(</a:t>
            </a:r>
            <a:r>
              <a:rPr lang="hu-HU" sz="2000" dirty="0" err="1">
                <a:solidFill>
                  <a:schemeClr val="bg1"/>
                </a:solidFill>
              </a:rPr>
              <a:t>dropout_rate</a:t>
            </a:r>
            <a:r>
              <a:rPr lang="hu-HU" sz="2000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hu-HU" sz="2000" dirty="0" err="1">
                <a:solidFill>
                  <a:schemeClr val="bg1"/>
                </a:solidFill>
              </a:rPr>
              <a:t>model.add</a:t>
            </a:r>
            <a:r>
              <a:rPr lang="hu-HU" sz="2000" dirty="0">
                <a:solidFill>
                  <a:schemeClr val="bg1"/>
                </a:solidFill>
              </a:rPr>
              <a:t>(</a:t>
            </a:r>
            <a:r>
              <a:rPr lang="hu-HU" sz="2000" dirty="0" err="1">
                <a:solidFill>
                  <a:schemeClr val="bg1"/>
                </a:solidFill>
              </a:rPr>
              <a:t>Dense</a:t>
            </a:r>
            <a:r>
              <a:rPr lang="hu-HU" sz="2000" dirty="0">
                <a:solidFill>
                  <a:schemeClr val="bg1"/>
                </a:solidFill>
              </a:rPr>
              <a:t>(10, </a:t>
            </a:r>
            <a:r>
              <a:rPr lang="hu-HU" sz="2000" dirty="0" err="1">
                <a:solidFill>
                  <a:schemeClr val="bg1"/>
                </a:solidFill>
              </a:rPr>
              <a:t>activation</a:t>
            </a:r>
            <a:r>
              <a:rPr lang="hu-HU" sz="2000" dirty="0">
                <a:solidFill>
                  <a:schemeClr val="bg1"/>
                </a:solidFill>
              </a:rPr>
              <a:t>=’</a:t>
            </a:r>
            <a:r>
              <a:rPr lang="hu-HU" sz="2000" dirty="0" err="1">
                <a:solidFill>
                  <a:schemeClr val="bg1"/>
                </a:solidFill>
              </a:rPr>
              <a:t>softmax</a:t>
            </a:r>
            <a:r>
              <a:rPr lang="hu-HU" sz="2000" dirty="0">
                <a:solidFill>
                  <a:schemeClr val="bg1"/>
                </a:solidFill>
              </a:rPr>
              <a:t>’))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7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41411" y="571221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használt </a:t>
            </a:r>
            <a:r>
              <a:rPr lang="hu-HU" sz="4800" dirty="0" err="1">
                <a:solidFill>
                  <a:schemeClr val="bg1"/>
                </a:solidFill>
              </a:rPr>
              <a:t>hiperparaméterek</a:t>
            </a:r>
            <a:endParaRPr lang="hu-HU" sz="4800" i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1" y="2249487"/>
            <a:ext cx="10251803" cy="4025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600" b="1" dirty="0">
                <a:solidFill>
                  <a:schemeClr val="bg1"/>
                </a:solidFill>
              </a:rPr>
              <a:t>Az optimalizálandó modell és paraméterei:</a:t>
            </a:r>
          </a:p>
          <a:p>
            <a:r>
              <a:rPr lang="hu-HU" dirty="0">
                <a:solidFill>
                  <a:schemeClr val="bg2"/>
                </a:solidFill>
              </a:rPr>
              <a:t>D</a:t>
            </a:r>
            <a:r>
              <a:rPr lang="en-US" dirty="0" err="1">
                <a:solidFill>
                  <a:schemeClr val="bg2"/>
                </a:solidFill>
              </a:rPr>
              <a:t>ropout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hu-HU" dirty="0" err="1">
                <a:solidFill>
                  <a:schemeClr val="bg2"/>
                </a:solidFill>
              </a:rPr>
              <a:t>rate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hu-HU" dirty="0">
                <a:solidFill>
                  <a:schemeClr val="bg2"/>
                </a:solidFill>
              </a:rPr>
              <a:t>					</a:t>
            </a:r>
            <a:r>
              <a:rPr lang="en-US" dirty="0">
                <a:solidFill>
                  <a:schemeClr val="bg2"/>
                </a:solidFill>
              </a:rPr>
              <a:t>0.0</a:t>
            </a:r>
            <a:r>
              <a:rPr lang="hu-HU" dirty="0">
                <a:solidFill>
                  <a:schemeClr val="bg2"/>
                </a:solidFill>
              </a:rPr>
              <a:t> - </a:t>
            </a:r>
            <a:r>
              <a:rPr lang="en-US" dirty="0">
                <a:solidFill>
                  <a:schemeClr val="bg2"/>
                </a:solidFill>
              </a:rPr>
              <a:t>0.4</a:t>
            </a:r>
            <a:endParaRPr lang="hu-HU" dirty="0">
              <a:solidFill>
                <a:schemeClr val="bg2"/>
              </a:solidFill>
            </a:endParaRPr>
          </a:p>
          <a:p>
            <a:r>
              <a:rPr lang="hu-HU" dirty="0">
                <a:solidFill>
                  <a:schemeClr val="bg2"/>
                </a:solidFill>
              </a:rPr>
              <a:t>Aktivációs függvény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hu-HU" dirty="0">
                <a:solidFill>
                  <a:schemeClr val="bg2"/>
                </a:solidFill>
              </a:rPr>
              <a:t>				</a:t>
            </a:r>
            <a:r>
              <a:rPr lang="en-US" dirty="0" err="1">
                <a:solidFill>
                  <a:schemeClr val="bg2"/>
                </a:solidFill>
              </a:rPr>
              <a:t>relu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hu-HU" dirty="0">
                <a:solidFill>
                  <a:schemeClr val="bg2"/>
                </a:solidFill>
              </a:rPr>
              <a:t>vagy</a:t>
            </a:r>
            <a:r>
              <a:rPr lang="en-US" dirty="0">
                <a:solidFill>
                  <a:schemeClr val="bg2"/>
                </a:solidFill>
              </a:rPr>
              <a:t> sigmoid</a:t>
            </a:r>
            <a:endParaRPr lang="hu-HU" dirty="0">
              <a:solidFill>
                <a:schemeClr val="bg2"/>
              </a:solidFill>
            </a:endParaRPr>
          </a:p>
          <a:p>
            <a:r>
              <a:rPr lang="hu-HU" dirty="0">
                <a:solidFill>
                  <a:schemeClr val="bg2"/>
                </a:solidFill>
              </a:rPr>
              <a:t>1. </a:t>
            </a:r>
            <a:r>
              <a:rPr lang="hu-HU" dirty="0" err="1">
                <a:solidFill>
                  <a:schemeClr val="bg2"/>
                </a:solidFill>
              </a:rPr>
              <a:t>Konvulúciós</a:t>
            </a:r>
            <a:r>
              <a:rPr lang="hu-HU" dirty="0">
                <a:solidFill>
                  <a:schemeClr val="bg2"/>
                </a:solidFill>
              </a:rPr>
              <a:t> réteg filterek száma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hu-HU" dirty="0">
                <a:solidFill>
                  <a:schemeClr val="bg2"/>
                </a:solidFill>
              </a:rPr>
              <a:t>		</a:t>
            </a:r>
            <a:r>
              <a:rPr lang="en-US" dirty="0">
                <a:solidFill>
                  <a:schemeClr val="bg2"/>
                </a:solidFill>
              </a:rPr>
              <a:t>16, 32, 64 </a:t>
            </a:r>
            <a:r>
              <a:rPr lang="hu-HU" dirty="0">
                <a:solidFill>
                  <a:schemeClr val="bg2"/>
                </a:solidFill>
              </a:rPr>
              <a:t>vagy</a:t>
            </a:r>
            <a:r>
              <a:rPr lang="en-US" dirty="0">
                <a:solidFill>
                  <a:schemeClr val="bg2"/>
                </a:solidFill>
              </a:rPr>
              <a:t> 128</a:t>
            </a:r>
            <a:endParaRPr lang="hu-HU" dirty="0">
              <a:solidFill>
                <a:schemeClr val="bg2"/>
              </a:solidFill>
            </a:endParaRPr>
          </a:p>
          <a:p>
            <a:r>
              <a:rPr lang="hu-HU" dirty="0">
                <a:solidFill>
                  <a:schemeClr val="bg2"/>
                </a:solidFill>
              </a:rPr>
              <a:t>2. </a:t>
            </a:r>
            <a:r>
              <a:rPr lang="hu-HU" dirty="0" err="1">
                <a:solidFill>
                  <a:schemeClr val="bg2"/>
                </a:solidFill>
              </a:rPr>
              <a:t>Konvulúciós</a:t>
            </a:r>
            <a:r>
              <a:rPr lang="hu-HU" dirty="0">
                <a:solidFill>
                  <a:schemeClr val="bg2"/>
                </a:solidFill>
              </a:rPr>
              <a:t> réteg filterek száma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hu-HU" dirty="0">
                <a:solidFill>
                  <a:schemeClr val="bg2"/>
                </a:solidFill>
              </a:rPr>
              <a:t>		</a:t>
            </a:r>
            <a:r>
              <a:rPr lang="en-US" dirty="0">
                <a:solidFill>
                  <a:schemeClr val="bg2"/>
                </a:solidFill>
              </a:rPr>
              <a:t>16, 32, 64 </a:t>
            </a:r>
            <a:r>
              <a:rPr lang="hu-HU" dirty="0">
                <a:solidFill>
                  <a:schemeClr val="bg2"/>
                </a:solidFill>
              </a:rPr>
              <a:t>vagy</a:t>
            </a:r>
            <a:r>
              <a:rPr lang="en-US" dirty="0">
                <a:solidFill>
                  <a:schemeClr val="bg2"/>
                </a:solidFill>
              </a:rPr>
              <a:t> 128</a:t>
            </a:r>
            <a:endParaRPr lang="hu-HU" dirty="0">
              <a:solidFill>
                <a:schemeClr val="bg2"/>
              </a:solidFill>
            </a:endParaRPr>
          </a:p>
          <a:p>
            <a:r>
              <a:rPr lang="hu-HU" dirty="0">
                <a:solidFill>
                  <a:schemeClr val="bg2"/>
                </a:solidFill>
              </a:rPr>
              <a:t>D</a:t>
            </a:r>
            <a:r>
              <a:rPr lang="en-US" dirty="0" err="1">
                <a:solidFill>
                  <a:schemeClr val="bg2"/>
                </a:solidFill>
              </a:rPr>
              <a:t>ense</a:t>
            </a:r>
            <a:r>
              <a:rPr lang="en-US" dirty="0">
                <a:solidFill>
                  <a:schemeClr val="bg2"/>
                </a:solidFill>
              </a:rPr>
              <a:t> layer </a:t>
            </a:r>
            <a:r>
              <a:rPr lang="hu-HU" dirty="0">
                <a:solidFill>
                  <a:schemeClr val="bg2"/>
                </a:solidFill>
              </a:rPr>
              <a:t>neuronok száma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hu-HU" dirty="0">
                <a:solidFill>
                  <a:schemeClr val="bg2"/>
                </a:solidFill>
              </a:rPr>
              <a:t>			</a:t>
            </a:r>
            <a:r>
              <a:rPr lang="en-US" dirty="0">
                <a:solidFill>
                  <a:schemeClr val="bg2"/>
                </a:solidFill>
              </a:rPr>
              <a:t>64, 128 </a:t>
            </a:r>
            <a:r>
              <a:rPr lang="hu-HU" dirty="0">
                <a:solidFill>
                  <a:schemeClr val="bg2"/>
                </a:solidFill>
              </a:rPr>
              <a:t>vagy</a:t>
            </a:r>
            <a:r>
              <a:rPr lang="en-US" dirty="0">
                <a:solidFill>
                  <a:schemeClr val="bg2"/>
                </a:solidFill>
              </a:rPr>
              <a:t> 256    </a:t>
            </a:r>
            <a:endParaRPr lang="hu-HU" dirty="0">
              <a:solidFill>
                <a:schemeClr val="bg2"/>
              </a:solidFill>
            </a:endParaRPr>
          </a:p>
          <a:p>
            <a:r>
              <a:rPr lang="hu-HU" dirty="0" err="1">
                <a:solidFill>
                  <a:schemeClr val="bg2"/>
                </a:solidFill>
              </a:rPr>
              <a:t>Optimizációs</a:t>
            </a:r>
            <a:r>
              <a:rPr lang="hu-HU" dirty="0">
                <a:solidFill>
                  <a:schemeClr val="bg2"/>
                </a:solidFill>
              </a:rPr>
              <a:t> algoritmus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hu-HU" dirty="0">
                <a:solidFill>
                  <a:schemeClr val="bg2"/>
                </a:solidFill>
              </a:rPr>
              <a:t>			</a:t>
            </a:r>
            <a:r>
              <a:rPr lang="en-US" dirty="0">
                <a:solidFill>
                  <a:schemeClr val="bg2"/>
                </a:solidFill>
              </a:rPr>
              <a:t>SGD, </a:t>
            </a:r>
            <a:r>
              <a:rPr lang="en-US" dirty="0" err="1">
                <a:solidFill>
                  <a:schemeClr val="bg2"/>
                </a:solidFill>
              </a:rPr>
              <a:t>RMSprop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hu-HU" dirty="0">
                <a:solidFill>
                  <a:schemeClr val="bg2"/>
                </a:solidFill>
              </a:rPr>
              <a:t>vagy</a:t>
            </a:r>
            <a:r>
              <a:rPr lang="en-US" dirty="0">
                <a:solidFill>
                  <a:schemeClr val="bg2"/>
                </a:solidFill>
              </a:rPr>
              <a:t> Adam     </a:t>
            </a:r>
            <a:endParaRPr lang="hu-HU" dirty="0">
              <a:solidFill>
                <a:schemeClr val="bg2"/>
              </a:solidFill>
            </a:endParaRPr>
          </a:p>
          <a:p>
            <a:r>
              <a:rPr lang="hu-HU" dirty="0">
                <a:solidFill>
                  <a:schemeClr val="bg2"/>
                </a:solidFill>
              </a:rPr>
              <a:t>Tanulási ráta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hu-HU" dirty="0">
                <a:solidFill>
                  <a:schemeClr val="bg2"/>
                </a:solidFill>
              </a:rPr>
              <a:t>					</a:t>
            </a:r>
            <a:r>
              <a:rPr lang="en-US" dirty="0">
                <a:solidFill>
                  <a:schemeClr val="bg2"/>
                </a:solidFill>
              </a:rPr>
              <a:t>0.001 </a:t>
            </a:r>
            <a:r>
              <a:rPr lang="hu-HU" dirty="0">
                <a:solidFill>
                  <a:schemeClr val="bg2"/>
                </a:solidFill>
              </a:rPr>
              <a:t>vagy</a:t>
            </a:r>
            <a:r>
              <a:rPr lang="en-US" dirty="0">
                <a:solidFill>
                  <a:schemeClr val="bg2"/>
                </a:solidFill>
              </a:rPr>
              <a:t> 0.01</a:t>
            </a:r>
          </a:p>
        </p:txBody>
      </p:sp>
    </p:spTree>
    <p:extLst>
      <p:ext uri="{BB962C8B-B14F-4D97-AF65-F5344CB8AC3E}">
        <p14:creationId xmlns:p14="http://schemas.microsoft.com/office/powerpoint/2010/main" val="220547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425</TotalTime>
  <Words>2301</Words>
  <Application>Microsoft Office PowerPoint</Application>
  <PresentationFormat>Szélesvásznú</PresentationFormat>
  <Paragraphs>192</Paragraphs>
  <Slides>14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Tw Cen MT</vt:lpstr>
      <vt:lpstr>Áramkör</vt:lpstr>
      <vt:lpstr>Korszerű hiperparaméter optimalizációs módszerek vizsgálata</vt:lpstr>
      <vt:lpstr>PowerPoint-bemutató</vt:lpstr>
      <vt:lpstr>Hiperparaméterek kategórizálása</vt:lpstr>
      <vt:lpstr>A vizsgált optimalizálási módszerek</vt:lpstr>
      <vt:lpstr>Népszerű hiperparaméter optimalizálási keretrendszerek</vt:lpstr>
      <vt:lpstr>Tensorflow: tensorboard eredmények megjelenítése</vt:lpstr>
      <vt:lpstr>Adatok előkészítése</vt:lpstr>
      <vt:lpstr>Használt háló struktúra</vt:lpstr>
      <vt:lpstr>használt hiperparaméterek</vt:lpstr>
      <vt:lpstr>kipróbált algoritmusok</vt:lpstr>
      <vt:lpstr>A vizsgálatok eredménye</vt:lpstr>
      <vt:lpstr>megtalált legjobb paraméterek</vt:lpstr>
      <vt:lpstr>összefoglalás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Villamos tervezés a gyakorlatban</dc:title>
  <dc:creator>admin</dc:creator>
  <cp:lastModifiedBy>Molnár Marcell</cp:lastModifiedBy>
  <cp:revision>226</cp:revision>
  <dcterms:created xsi:type="dcterms:W3CDTF">2018-05-19T13:03:22Z</dcterms:created>
  <dcterms:modified xsi:type="dcterms:W3CDTF">2020-12-13T20:47:52Z</dcterms:modified>
</cp:coreProperties>
</file>