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62" r:id="rId7"/>
    <p:sldId id="268" r:id="rId8"/>
    <p:sldId id="263" r:id="rId9"/>
    <p:sldId id="264" r:id="rId10"/>
    <p:sldId id="265" r:id="rId11"/>
    <p:sldId id="267" r:id="rId12"/>
    <p:sldId id="260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0B2EB-3393-4250-935E-6624D19C233D}" v="70" dt="2023-12-14T01:38:49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13/12/2023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13/12/2023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13/12/2023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Aprendizado de Máquina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rgbClr val="7CEBFF"/>
                </a:solidFill>
              </a:rPr>
              <a:t>Decision</a:t>
            </a:r>
            <a:r>
              <a:rPr lang="pt-BR" dirty="0">
                <a:solidFill>
                  <a:srgbClr val="7CEBFF"/>
                </a:solidFill>
              </a:rPr>
              <a:t> </a:t>
            </a:r>
            <a:r>
              <a:rPr lang="pt-BR" dirty="0" err="1">
                <a:solidFill>
                  <a:srgbClr val="7CEBFF"/>
                </a:solidFill>
              </a:rPr>
              <a:t>Tree</a:t>
            </a:r>
            <a:r>
              <a:rPr lang="pt-BR" dirty="0">
                <a:solidFill>
                  <a:srgbClr val="7CEBFF"/>
                </a:solidFill>
              </a:rPr>
              <a:t> x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4EF9A-BE40-6B9B-1ECA-84FC95D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sobre 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FE567-5645-92BB-5047-EFFD87886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53492"/>
                <a:ext cx="11029615" cy="4002290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conjunto de dados "</a:t>
                </a:r>
                <a:r>
                  <a:rPr lang="pt-BR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Adult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contém informações sobre:</a:t>
                </a:r>
              </a:p>
              <a:p>
                <a:pPr lvl="1"/>
                <a:r>
                  <a:rPr lang="pt-BR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Renda, educação, idade, sexo, etnia, trabalho, estado civil, ganho capital;</a:t>
                </a:r>
              </a:p>
              <a:p>
                <a:pPr lvl="1"/>
                <a:r>
                  <a:rPr lang="pt-BR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Perda capital, horas de trabalho por semana, nacionalidade, relacionamento familiar;</a:t>
                </a:r>
              </a:p>
              <a:p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conjunto de dados contém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48.842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entradas com um total de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colunas representando diferentes atributos das pessoas, conforme a tabela abaixo</a:t>
                </a:r>
                <a:r>
                  <a:rPr lang="pt-B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conjunto de dados foi divido previamente em dois 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datasets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 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treino </a:t>
                </a:r>
                <a:r>
                  <a:rPr lang="pt-BR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adult.data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 contém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32.560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entradas, e o 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testes </a:t>
                </a:r>
                <a:r>
                  <a:rPr lang="pt-BR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adult.test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 contém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16.282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entradas.</a:t>
                </a:r>
              </a:p>
              <a:p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dados foram coletados em 1994 e a variável alvo, 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Renda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(income) é dividida em duas classes:</a:t>
                </a:r>
              </a:p>
              <a:p>
                <a:pPr lvl="1"/>
                <a:r>
                  <a:rPr lang="pt-BR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:r>
                  <a:rPr lang="pt-BR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Alta Renda</a:t>
                </a:r>
                <a:r>
                  <a:rPr lang="pt-BR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&gt;$50</m:t>
                        </m:r>
                        <m:r>
                          <a:rPr lang="pt-B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pt-BR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"</a:t>
                </a:r>
                <a:r>
                  <a:rPr lang="pt-BR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Baixa Renda</a:t>
                </a:r>
                <a:r>
                  <a:rPr lang="pt-BR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9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9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pt-BR" sz="1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$50</m:t>
                        </m:r>
                        <m:r>
                          <a:rPr lang="pt-BR" sz="1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pt-BR" sz="19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pt-BR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FE567-5645-92BB-5047-EFFD87886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53492"/>
                <a:ext cx="11029615" cy="4002290"/>
              </a:xfrm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B039-6F8E-8051-4256-0D6C7EB6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Random Forest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AE43C-69C2-3CDD-F9BF-052954DE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14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Metodologia: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Critério: Gini;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Profundidade máxima da árvore: 10;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0;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6;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linhas que possuíam dados faltantes foram eliminadas;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linhas duplicadas foram eliminadas;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dados categóricos foram transformados em numéricos;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Utilizou-se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88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E0C07-20D2-A920-59C6-707AB6180D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 anchor="b">
            <a:normAutofit/>
          </a:bodyPr>
          <a:lstStyle/>
          <a:p>
            <a:r>
              <a:rPr lang="pt-BR"/>
              <a:t>Matriz de Correlação das variáveis numéricas</a:t>
            </a:r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FE4004E4-C524-8551-59E8-65DEAD3B3E3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20609" y="1045564"/>
            <a:ext cx="6901400" cy="5812436"/>
          </a:xfr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D1A03F-4B0A-4A48-FA57-EA434AC63657}"/>
              </a:ext>
            </a:extLst>
          </p:cNvPr>
          <p:cNvSpPr txBox="1"/>
          <p:nvPr/>
        </p:nvSpPr>
        <p:spPr>
          <a:xfrm>
            <a:off x="4480814" y="612010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de Correlação</a:t>
            </a:r>
          </a:p>
        </p:txBody>
      </p:sp>
    </p:spTree>
    <p:extLst>
      <p:ext uri="{BB962C8B-B14F-4D97-AF65-F5344CB8AC3E}">
        <p14:creationId xmlns:p14="http://schemas.microsoft.com/office/powerpoint/2010/main" val="45205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8DDB0-43F1-8CC4-B03E-C45A2941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650B09C-E4BD-A9A0-A9DA-4FA774CC1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93595"/>
              </p:ext>
            </p:extLst>
          </p:nvPr>
        </p:nvGraphicFramePr>
        <p:xfrm>
          <a:off x="581025" y="2181225"/>
          <a:ext cx="11029615" cy="112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23">
                  <a:extLst>
                    <a:ext uri="{9D8B030D-6E8A-4147-A177-3AD203B41FA5}">
                      <a16:colId xmlns:a16="http://schemas.microsoft.com/office/drawing/2014/main" val="2530673141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2612009674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4109357415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2680794817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4210355602"/>
                    </a:ext>
                  </a:extLst>
                </a:gridCol>
              </a:tblGrid>
              <a:tr h="381866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9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87,06%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87,67%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0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62,38%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59,68%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6856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2CB11B4-0C83-74C4-08C5-8F517FABB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3796"/>
              </p:ext>
            </p:extLst>
          </p:nvPr>
        </p:nvGraphicFramePr>
        <p:xfrm>
          <a:off x="581025" y="3770040"/>
          <a:ext cx="1102961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1552729888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4243797515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133265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Respondentes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6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81,27%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76,99%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4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3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8DDB0-43F1-8CC4-B03E-C45A2941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-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650B09C-E4BD-A9A0-A9DA-4FA774CC1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504618"/>
              </p:ext>
            </p:extLst>
          </p:nvPr>
        </p:nvGraphicFramePr>
        <p:xfrm>
          <a:off x="581025" y="2181225"/>
          <a:ext cx="11029615" cy="112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23">
                  <a:extLst>
                    <a:ext uri="{9D8B030D-6E8A-4147-A177-3AD203B41FA5}">
                      <a16:colId xmlns:a16="http://schemas.microsoft.com/office/drawing/2014/main" val="2530673141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2612009674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4109357415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2680794817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2086097733"/>
                    </a:ext>
                  </a:extLst>
                </a:gridCol>
              </a:tblGrid>
              <a:tr h="381866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Resp.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9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87,90%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91,43%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89,63%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0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69,95%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6856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2CB11B4-0C83-74C4-08C5-8F517FABB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04451"/>
              </p:ext>
            </p:extLst>
          </p:nvPr>
        </p:nvGraphicFramePr>
        <p:xfrm>
          <a:off x="581025" y="3770040"/>
          <a:ext cx="1102961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1552729888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4243797515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1166033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Respondentes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6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84,04%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4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76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6C8B0-1ED9-CDC1-233C-B613DEAA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de matrizes de confusão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57CB08A2-B652-52D5-AFC6-3E8F6DB4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97572"/>
            <a:ext cx="5248666" cy="4297689"/>
          </a:xfrm>
          <a:prstGeom prst="rect">
            <a:avLst/>
          </a:prstGeom>
        </p:spPr>
      </p:pic>
      <p:pic>
        <p:nvPicPr>
          <p:cNvPr id="13" name="Imagem 12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74F6EDB-EE09-FC2C-C89B-097D94CB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142" y="2097572"/>
            <a:ext cx="5248666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5E166-D3A7-E684-B3A4-C3073A8A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25435-77A5-C349-328E-644834C4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superou a única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de Decisão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todos as métricas;</a:t>
            </a:r>
          </a:p>
          <a:p>
            <a:pPr lvl="1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Torna-se claro ao comparar visualizando as matrizes de confusões.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essa experiência é importante sempre notarmos a importância desses modelos de ensemble;</a:t>
            </a:r>
          </a:p>
        </p:txBody>
      </p:sp>
    </p:spTree>
    <p:extLst>
      <p:ext uri="{BB962C8B-B14F-4D97-AF65-F5344CB8AC3E}">
        <p14:creationId xmlns:p14="http://schemas.microsoft.com/office/powerpoint/2010/main" val="190114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7E3A612-C624-9D42-52AB-B01AE33C28B3}"/>
              </a:ext>
            </a:extLst>
          </p:cNvPr>
          <p:cNvSpPr txBox="1"/>
          <p:nvPr/>
        </p:nvSpPr>
        <p:spPr>
          <a:xfrm>
            <a:off x="8042147" y="3449069"/>
            <a:ext cx="370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Marcelo Victor Sousa Lima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Danilo Rodrigues Barbosa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BC0BC0B306A543BB9FD9EAA7EBA099" ma:contentTypeVersion="8" ma:contentTypeDescription="Create a new document." ma:contentTypeScope="" ma:versionID="fc31724f286b3e2f96c4a0be268a7729">
  <xsd:schema xmlns:xsd="http://www.w3.org/2001/XMLSchema" xmlns:xs="http://www.w3.org/2001/XMLSchema" xmlns:p="http://schemas.microsoft.com/office/2006/metadata/properties" xmlns:ns3="a510c69f-99a4-4346-b120-4619ae2bf048" targetNamespace="http://schemas.microsoft.com/office/2006/metadata/properties" ma:root="true" ma:fieldsID="eb383631da2e26eecd2a29e70b8e4d5e" ns3:_="">
    <xsd:import namespace="a510c69f-99a4-4346-b120-4619ae2bf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0c69f-99a4-4346-b120-4619ae2bf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510c69f-99a4-4346-b120-4619ae2bf048" xsi:nil="true"/>
  </documentManagement>
</p:properties>
</file>

<file path=customXml/itemProps1.xml><?xml version="1.0" encoding="utf-8"?>
<ds:datastoreItem xmlns:ds="http://schemas.openxmlformats.org/officeDocument/2006/customXml" ds:itemID="{85FE43EC-4702-4BA3-A68F-4C5449E1D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10c69f-99a4-4346-b120-4619ae2bf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7F4EAC-CA7C-46CE-B176-7D3FB461D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1E1C9E-36EC-4FB3-BE9D-E972BC287AB1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510c69f-99a4-4346-b120-4619ae2bf04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31</TotalTime>
  <Words>341</Words>
  <Application>Microsoft Office PowerPoint</Application>
  <PresentationFormat>Widescreen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Gill Sans MT</vt:lpstr>
      <vt:lpstr>Times New Roman</vt:lpstr>
      <vt:lpstr>Wingdings 2</vt:lpstr>
      <vt:lpstr>Personalizado</vt:lpstr>
      <vt:lpstr>Aprendizado de Máquina</vt:lpstr>
      <vt:lpstr>Informações sobre o dataset</vt:lpstr>
      <vt:lpstr>Decision Tree E Random Forest</vt:lpstr>
      <vt:lpstr>Matriz de Correlação das variáveis numéricas</vt:lpstr>
      <vt:lpstr>Decision Tree - Metrics</vt:lpstr>
      <vt:lpstr>Random Forest - Metrics</vt:lpstr>
      <vt:lpstr>Comparação de matrizes de confusão</vt:lpstr>
      <vt:lpstr>Considerações Finais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</dc:title>
  <dc:creator>Dragomybr 667</dc:creator>
  <cp:lastModifiedBy>Dragomybr 667</cp:lastModifiedBy>
  <cp:revision>2</cp:revision>
  <dcterms:created xsi:type="dcterms:W3CDTF">2023-12-14T00:15:21Z</dcterms:created>
  <dcterms:modified xsi:type="dcterms:W3CDTF">2023-12-14T01:41:55Z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2023-12-14T01:10:19Z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7dc8c5ed-958e-4779-8de5-04238052ec1c</vt:lpwstr>
  </property>
  <property fmtid="{D5CDD505-2E9C-101B-9397-08002B2CF9AE}" pid="7" name="MSIP_Label_defa4170-0d19-0005-0004-bc88714345d2_ActionId">
    <vt:lpwstr>84f56ec7-d5a1-4641-a01b-55cdf42483ac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0x0101002CBC0BC0B306A543BB9FD9EAA7EBA099</vt:lpwstr>
  </property>
</Properties>
</file>