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80" r:id="rId8"/>
    <p:sldId id="281" r:id="rId9"/>
    <p:sldId id="268" r:id="rId10"/>
    <p:sldId id="279" r:id="rId11"/>
    <p:sldId id="282" r:id="rId12"/>
    <p:sldId id="283" r:id="rId13"/>
    <p:sldId id="284" r:id="rId14"/>
    <p:sldId id="271" r:id="rId15"/>
    <p:sldId id="260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F7E5D-8D20-4E73-9BF4-8FE82AE1A746}" v="1214" dt="2023-11-21T12:49:11.019"/>
    <p1510:client id="{F84B3451-8C60-4FEE-AC9F-22488DE92A1D}" v="123" dt="2023-11-20T21:22:03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15/01/2024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15/01/2024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D7DAD3-1710-4B45-B3A7-E05DBD69A30D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0802D-9F9F-4C45-8A3D-268D906920DD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15A52F-D282-4DC6-8F17-9CFD07F313F0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B13850-1205-4822-8773-CEF4D88BB143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CDF3C0C-4ADA-41A1-9ED2-B9576F940347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2EF8-9F29-416C-9AC3-785805588797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373582-8FDD-4291-9319-9BD9B975884A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BE30E5-6F4E-4921-9F25-4885E6CFDFF5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C35FDC-02E4-4BE9-AC83-316472F969F0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7533830-7E18-4830-82AA-7029A9C82CD3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378136-8B3D-4013-912B-AE18228CC1AE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CD9E654-C955-4873-A67B-789C10E057FA}" type="datetime1">
              <a:rPr lang="pt-BR" noProof="0" smtClean="0"/>
              <a:t>15/01/2024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om.ufu.br/~albertini/1sem2013/alg/aulas/aula12-caminhamentos/aula12.pdf" TargetMode="External"/><Relationship Id="rId2" Type="http://schemas.openxmlformats.org/officeDocument/2006/relationships/hyperlink" Target="https://www.ic.unicamp.br/~rocha/teaching/2014s1/mc202/aulas/aula-grafo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em Profundidade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Projeto e análise de algoritmos, departamento de ciências da computação – </a:t>
            </a:r>
            <a:r>
              <a:rPr lang="pt-BR" dirty="0" err="1">
                <a:solidFill>
                  <a:srgbClr val="7CEBFF"/>
                </a:solidFill>
              </a:rPr>
              <a:t>ufpi</a:t>
            </a:r>
            <a:endParaRPr lang="pt-BR" dirty="0">
              <a:solidFill>
                <a:srgbClr val="7CEBFF"/>
              </a:solidFill>
            </a:endParaRPr>
          </a:p>
          <a:p>
            <a:pPr rtl="0"/>
            <a:r>
              <a:rPr lang="pt-BR" dirty="0">
                <a:solidFill>
                  <a:srgbClr val="7CEBFF"/>
                </a:solidFill>
              </a:rPr>
              <a:t>Marcelo Victor Sousa Lima, Sebastião Pereira Mendes Neto.</a:t>
            </a:r>
          </a:p>
          <a:p>
            <a:pPr rtl="0"/>
            <a:endParaRPr lang="pt-BR" dirty="0">
              <a:solidFill>
                <a:srgbClr val="7CEB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1A361E-296B-3753-3D0E-BC83E9E5A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546" y="4428067"/>
            <a:ext cx="1537856" cy="1763971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8358BA-490A-1E9F-8ACA-A92C936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E26C0B2-7423-9520-5E1F-A8A51FA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/>
              <a:t>Classificação de Arestas - coloração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74C599F0-C463-67B4-36B2-8FF79429D0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5422390" cy="36330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 busca em profundidade cada aresta pode ser classificada pela cor do vértice que é alcançado pela primeira vez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Branco indica 	uma aresta da árvore;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Cinza indica uma aresta de retorno;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Preto indica uma aresta de avanço quando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descoberto antes de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 uma aresta de cruzamento caso contrário.</a:t>
                </a:r>
              </a:p>
            </p:txBody>
          </p:sp>
        </mc:Choice>
        <mc:Fallback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74C599F0-C463-67B4-36B2-8FF79429D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5422390" cy="3633047"/>
              </a:xfrm>
              <a:blipFill>
                <a:blip r:embed="rId2"/>
                <a:stretch>
                  <a:fillRect l="-562" r="-3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B6F6261F-037C-440A-2BA3-4550E547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78" y="2228003"/>
            <a:ext cx="5208669" cy="3633047"/>
          </a:xfrm>
          <a:prstGeom prst="rect">
            <a:avLst/>
          </a:prstGeom>
          <a:noFill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F03680C-E722-B4B8-E074-79BBE445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pt-BR" noProof="0" smtClean="0"/>
              <a:pPr rtl="0">
                <a:spcAft>
                  <a:spcPts val="600"/>
                </a:spcAft>
              </a:pPr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1784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927B1-A056-C800-DBDB-F643316E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068CC-DDE7-AB55-5775-4E5D602B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et al. Algoritmos -Teoria e Prática (3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ª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edição).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Editora Campus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2012.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ZIVIANI, N. Projeto de Algoritmos: com implementações em Pascal e C, 2ª edição,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https://www.ic.unicamp.br/~rocha/teaching/2014s1/mc202/aulas/aula-grafos.pdf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GGI026 - Grafos - Busca em largura e profundidade (ufu.br)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8373D1-6962-6301-A43D-F0A88602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181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FDA5E-F63B-8498-9E6A-FC7DE147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A1B3-0DBC-DB44-D4EC-04FB63C5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/>
              <a:t>Introdução – Definição de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9855E-6B66-55C9-5719-9940F8FAC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900339"/>
          </a:xfrm>
        </p:spPr>
        <p:txBody>
          <a:bodyPr anchor="ctr">
            <a:normAutofit fontScale="85000" lnSpcReduction="10000"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grafo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A)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constituído de um conjunto de vértices e um conjunto de arestas que conectam pares de vértices.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grafo G pode ser direcionado, não direcionado, ponderado entre outras classificações.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grafo pode ser representado por uma matriz de adjacências ou por uma lista de adjacências.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Grafos são bastante úteis na computação, física, matemática e engenharia. Para problemas que vão desde a saída de um labirinto ao estudo de uma rede social.</a:t>
            </a:r>
          </a:p>
        </p:txBody>
      </p:sp>
      <p:pic>
        <p:nvPicPr>
          <p:cNvPr id="5" name="Imagem 4" descr="Desenho de um relógio de ponteiros&#10;&#10;Descrição gerada automaticamente com confiança média">
            <a:extLst>
              <a:ext uri="{FF2B5EF4-FFF2-40B4-BE49-F238E27FC236}">
                <a16:creationId xmlns:a16="http://schemas.microsoft.com/office/drawing/2014/main" id="{5859330C-F2AE-EA5B-BC50-1D81F8A1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492" y="2228002"/>
            <a:ext cx="3735781" cy="3633047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0A4B22B-C849-D7CF-75FA-5FE266733795}"/>
              </a:ext>
            </a:extLst>
          </p:cNvPr>
          <p:cNvSpPr txBox="1"/>
          <p:nvPr/>
        </p:nvSpPr>
        <p:spPr>
          <a:xfrm>
            <a:off x="7303622" y="5691772"/>
            <a:ext cx="3629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 1: Exemplo de gráfico direcionado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1D8EBED-C840-2B9F-9A50-A2C947D7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180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521A7-E67C-75D7-24D2-D0B3CABB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em profundidade -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Depth-First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(DFS)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BCA650-094D-03A8-5E5F-45A84E363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792" y="1852778"/>
                <a:ext cx="11029615" cy="3880062"/>
              </a:xfrm>
            </p:spPr>
            <p:txBody>
              <a:bodyPr/>
              <a:lstStyle/>
              <a:p>
                <a:pPr algn="just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busca em profundidade (DFS) é um algoritmo para caminhar no grafo.</a:t>
                </a:r>
              </a:p>
              <a:p>
                <a:pPr algn="just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 para encontrar a saída de um labirinto.</a:t>
                </a:r>
              </a:p>
              <a:p>
                <a:pPr algn="just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estratégia é buscar  o mais profundo possível no grafo sempre que possível.</a:t>
                </a:r>
              </a:p>
              <a:p>
                <a:pPr algn="just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arestas são exploradas a partir do vértice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mais recentemente descoberto que ainda possui arestas não exploradas saindo dele.</a:t>
                </a:r>
              </a:p>
              <a:p>
                <a:pPr algn="just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Quando todas as arestas adjacentes 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tiverem sido exploradas a busca anda para trás para explorar vértices que saem do vértice do qual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foi descoberto.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BCA650-094D-03A8-5E5F-45A84E363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792" y="1852778"/>
                <a:ext cx="11029615" cy="3880062"/>
              </a:xfrm>
              <a:blipFill>
                <a:blip r:embed="rId2"/>
                <a:stretch>
                  <a:fillRect l="-276" r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349DEE-5063-1438-0E9B-15BA3B90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2228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521A7-E67C-75D7-24D2-D0B3CABB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em profundidade - 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Depth-First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(DFS)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BCA650-094D-03A8-5E5F-45A84E363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792" y="1852778"/>
                <a:ext cx="11029615" cy="3880062"/>
              </a:xfrm>
            </p:spPr>
            <p:txBody>
              <a:bodyPr/>
              <a:lstStyle/>
              <a:p>
                <a:pPr algn="just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acompanhar o progresso do algoritmo cada vértice é colorido de branco, cinza ou preto.</a:t>
                </a:r>
              </a:p>
              <a:p>
                <a:pPr algn="just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Todos os vértices são inicializados branco.</a:t>
                </a:r>
              </a:p>
              <a:p>
                <a:pPr algn="just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Quando um vértice é descoberto pela primeira vez ele torna-se cinza, e é tornado preto quando sua lista de adjacentes tenha sido completamente examinada.</a:t>
                </a:r>
              </a:p>
              <a:p>
                <a:pPr algn="just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representa quando o vértice  é descoberto pela primeira vez. Colorindo de cinza.</a:t>
                </a:r>
              </a:p>
              <a:p>
                <a:pPr algn="just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Enquanto 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registra quando a busca termina de analisar a lista de adjacência. Colorindo de preto.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BCA650-094D-03A8-5E5F-45A84E363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792" y="1852778"/>
                <a:ext cx="11029615" cy="3880062"/>
              </a:xfrm>
              <a:blipFill>
                <a:blip r:embed="rId2"/>
                <a:stretch>
                  <a:fillRect l="-276" r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61F1B3-832E-4131-CA64-F12F64C1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917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521A7-E67C-75D7-24D2-D0B3CABB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/>
              <a:t>Busca em profundidade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CA650-094D-03A8-5E5F-45A84E363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902" y="2225424"/>
            <a:ext cx="5422390" cy="1200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 adjacências: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Desenho de um relógio de ponteiros&#10;&#10;Descrição gerada automaticamente com confiança média">
            <a:extLst>
              <a:ext uri="{FF2B5EF4-FFF2-40B4-BE49-F238E27FC236}">
                <a16:creationId xmlns:a16="http://schemas.microsoft.com/office/drawing/2014/main" id="{F1A14204-131A-364B-E25B-FADCE622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55" y="2495295"/>
            <a:ext cx="4718243" cy="3633047"/>
          </a:xfrm>
          <a:prstGeom prst="rect">
            <a:avLst/>
          </a:prstGeom>
          <a:noFill/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61F1B3-832E-4131-CA64-F12F64C1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pt-BR" noProof="0" smtClean="0"/>
              <a:pPr rtl="0">
                <a:spcAft>
                  <a:spcPts val="600"/>
                </a:spcAft>
              </a:pPr>
              <a:t>5</a:t>
            </a:fld>
            <a:endParaRPr lang="pt-BR" noProof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DF7A7FE-C06D-E68C-7B8E-FAC89474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06" y="2825922"/>
            <a:ext cx="2429991" cy="34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2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7E31D-2286-2DCE-D60B-AEB4D71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Pseudocódigo do DFS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CC9130-5B36-9126-0BE7-5F5FB4FF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6</a:t>
            </a:fld>
            <a:endParaRPr lang="pt-BR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0A47B4B-D9A1-4E6F-853F-7D17B34A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7" y="2249507"/>
            <a:ext cx="3924427" cy="30531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297C725-EEFB-FD38-20F7-E1DA88C58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81" y="2249507"/>
            <a:ext cx="6986082" cy="30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5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E26C0B2-7423-9520-5E1F-A8A51FA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complexidade do DFS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74C599F0-C463-67B4-36B2-8FF79429D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861841"/>
                <a:ext cx="11029615" cy="4469686"/>
              </a:xfrm>
            </p:spPr>
            <p:txBody>
              <a:bodyPr/>
              <a:lstStyle/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loops das linhas 1-3 e  5-7 da DFS levam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|)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função DFS-VISIT é chamada exatamente uma vez para cada vértice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considerando que o vértice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seja branco.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Quando a DFS-VISIT é chamada, ela altera a cor do vértice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cinza.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loop nas linhas 4-7 do DFS-VISIT executam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sz="20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𝐴𝑑𝑗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]|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vezes.</a:t>
                </a:r>
              </a:p>
              <a:p>
                <a:pPr lvl="1"/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Portanto: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pt-B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pt-B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pt-BR" sz="20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𝐴𝑑𝑗</m:t>
                        </m:r>
                        <m:r>
                          <a:rPr lang="pt-B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pt-B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pt-BR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]|</m:t>
                        </m:r>
                      </m:e>
                    </m:nary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|)</m:t>
                    </m:r>
                  </m:oMath>
                </a14:m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custo total portanto 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+|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|)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74C599F0-C463-67B4-36B2-8FF79429D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861841"/>
                <a:ext cx="11029615" cy="4469686"/>
              </a:xfrm>
              <a:blipFill>
                <a:blip r:embed="rId2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F03680C-E722-B4B8-E074-79BBE445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3970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E26C0B2-7423-9520-5E1F-A8A51FA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de Arestas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74C599F0-C463-67B4-36B2-8FF79429D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861841"/>
                <a:ext cx="11029615" cy="4469686"/>
              </a:xfrm>
            </p:spPr>
            <p:txBody>
              <a:bodyPr/>
              <a:lstStyle/>
              <a:p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Arestas de árvores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são arestas de uma árvore de busca em profundidade. A aresta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uma aresta de árvore se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foi descoberto pela primeira vez ao percorrer a aresta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).</m:t>
                    </m:r>
                  </m:oMath>
                </a14:m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Arestas de retorno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conectam um vértice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 um antecessor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 uma árvore de busca em profundidade (inclui self-loops).</a:t>
                </a:r>
              </a:p>
              <a:p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Arestas de avanço: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não pertencem à árvore de busca em profundidade mas conectam um vértice a um descendente que pertence à árvore de busca em profundidade.</a:t>
                </a:r>
              </a:p>
              <a:p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Arestas de cruzamento: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podem conectar vértices na mesma árvore de busca em profundidade, ou em duas árvores diferentes.</a:t>
                </a:r>
              </a:p>
            </p:txBody>
          </p:sp>
        </mc:Choice>
        <mc:Fallback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74C599F0-C463-67B4-36B2-8FF79429D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861841"/>
                <a:ext cx="11029615" cy="4469686"/>
              </a:xfrm>
              <a:blipFill>
                <a:blip r:embed="rId2"/>
                <a:stretch>
                  <a:fillRect l="-276" r="-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F03680C-E722-B4B8-E074-79BBE445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124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E26C0B2-7423-9520-5E1F-A8A51FA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/>
              <a:t>Classificação de Arestas - coloração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74C599F0-C463-67B4-36B2-8FF79429D0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5422390" cy="3633047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 busca em profundidade cada aresta pode ser classificada pela cor do vértice que é alcançado pela primeira vez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Branco indica 	uma aresta da árvore;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Cinza indica uma aresta de retorno;</a:t>
                </a:r>
              </a:p>
              <a:p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Preto indica uma aresta de avanço quando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descoberto antes de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 uma aresta de cruzamento caso contrário.</a:t>
                </a:r>
              </a:p>
            </p:txBody>
          </p:sp>
        </mc:Choice>
        <mc:Fallback>
          <p:sp>
            <p:nvSp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74C599F0-C463-67B4-36B2-8FF79429D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5422390" cy="3633047"/>
              </a:xfrm>
              <a:blipFill>
                <a:blip r:embed="rId2"/>
                <a:stretch>
                  <a:fillRect l="-562" r="-3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B6F6261F-037C-440A-2BA3-4550E547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78" y="2228003"/>
            <a:ext cx="5208669" cy="3633047"/>
          </a:xfrm>
          <a:prstGeom prst="rect">
            <a:avLst/>
          </a:prstGeom>
          <a:noFill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F03680C-E722-B4B8-E074-79BBE445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pt-BR" noProof="0" smtClean="0"/>
              <a:pPr rtl="0">
                <a:spcAft>
                  <a:spcPts val="600"/>
                </a:spcAft>
              </a:pPr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322160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BC0BC0B306A543BB9FD9EAA7EBA099" ma:contentTypeVersion="8" ma:contentTypeDescription="Create a new document." ma:contentTypeScope="" ma:versionID="fc31724f286b3e2f96c4a0be268a7729">
  <xsd:schema xmlns:xsd="http://www.w3.org/2001/XMLSchema" xmlns:xs="http://www.w3.org/2001/XMLSchema" xmlns:p="http://schemas.microsoft.com/office/2006/metadata/properties" xmlns:ns3="a510c69f-99a4-4346-b120-4619ae2bf048" targetNamespace="http://schemas.microsoft.com/office/2006/metadata/properties" ma:root="true" ma:fieldsID="eb383631da2e26eecd2a29e70b8e4d5e" ns3:_="">
    <xsd:import namespace="a510c69f-99a4-4346-b120-4619ae2bf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0c69f-99a4-4346-b120-4619ae2bf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510c69f-99a4-4346-b120-4619ae2bf048" xsi:nil="true"/>
  </documentManagement>
</p:properties>
</file>

<file path=customXml/itemProps1.xml><?xml version="1.0" encoding="utf-8"?>
<ds:datastoreItem xmlns:ds="http://schemas.openxmlformats.org/officeDocument/2006/customXml" ds:itemID="{0EEDB003-8102-4941-94B7-56BEC92F03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858D0D-0288-403E-B75F-777170513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10c69f-99a4-4346-b120-4619ae2bf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336F92-8851-4D22-B24B-7191C6DA53A5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a510c69f-99a4-4346-b120-4619ae2bf04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RadixSort</Template>
  <TotalTime>425</TotalTime>
  <Words>762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Gill Sans MT</vt:lpstr>
      <vt:lpstr>Times New Roman</vt:lpstr>
      <vt:lpstr>Wingdings 2</vt:lpstr>
      <vt:lpstr>Personalizado</vt:lpstr>
      <vt:lpstr>Busca em Profundidade</vt:lpstr>
      <vt:lpstr>Introdução – Definição de grafos</vt:lpstr>
      <vt:lpstr>Busca em profundidade -  Depth-First Search (DFS)</vt:lpstr>
      <vt:lpstr>Busca em profundidade -  Depth-First Search (DFS)</vt:lpstr>
      <vt:lpstr>Busca em profundidade - Exemplo</vt:lpstr>
      <vt:lpstr>Pseudocódigo do DFS</vt:lpstr>
      <vt:lpstr>Análise de complexidade do DFS</vt:lpstr>
      <vt:lpstr>Classificação de Arestas</vt:lpstr>
      <vt:lpstr>Classificação de Arestas - coloração</vt:lpstr>
      <vt:lpstr>Classificação de Arestas - coloração</vt:lpstr>
      <vt:lpstr>Referências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Dragomybr 667</dc:creator>
  <cp:lastModifiedBy>Dragomybr 667</cp:lastModifiedBy>
  <cp:revision>8</cp:revision>
  <dcterms:created xsi:type="dcterms:W3CDTF">2023-11-20T19:30:59Z</dcterms:created>
  <dcterms:modified xsi:type="dcterms:W3CDTF">2024-01-15T18:14:10Z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2023-11-20T17:13:59Z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7dc8c5ed-958e-4779-8de5-04238052ec1c</vt:lpwstr>
  </property>
  <property fmtid="{D5CDD505-2E9C-101B-9397-08002B2CF9AE}" pid="7" name="MSIP_Label_defa4170-0d19-0005-0004-bc88714345d2_ActionId">
    <vt:lpwstr>3ec40443-a0d7-481e-bca3-7be90af6c8be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0x0101002CBC0BC0B306A543BB9FD9EAA7EBA099</vt:lpwstr>
  </property>
</Properties>
</file>