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uolingo Kil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89572">
              <a:defRPr spc="-166" sz="833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Duolingo Killer</a:t>
            </a:r>
          </a:p>
        </p:txBody>
      </p:sp>
      <p:sp>
        <p:nvSpPr>
          <p:cNvPr id="172" name="Text-based Language Learning RP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92479">
              <a:defRPr sz="5280">
                <a:latin typeface="Didot"/>
                <a:ea typeface="Didot"/>
                <a:cs typeface="Didot"/>
                <a:sym typeface="Didot"/>
              </a:defRPr>
            </a:lvl1pPr>
          </a:lstStyle>
          <a:p>
            <a:pPr/>
            <a:r>
              <a:t>Text-based Language Learning RPG</a:t>
            </a:r>
          </a:p>
        </p:txBody>
      </p:sp>
      <p:sp>
        <p:nvSpPr>
          <p:cNvPr id="173" name="Based on 80s text-based adventures (Zork)…"/>
          <p:cNvSpPr txBox="1"/>
          <p:nvPr>
            <p:ph type="body" sz="half" idx="1"/>
          </p:nvPr>
        </p:nvSpPr>
        <p:spPr>
          <a:xfrm>
            <a:off x="1206500" y="4248504"/>
            <a:ext cx="12860134" cy="8256012"/>
          </a:xfrm>
          <a:prstGeom prst="rect">
            <a:avLst/>
          </a:prstGeom>
        </p:spPr>
        <p:txBody>
          <a:bodyPr/>
          <a:lstStyle/>
          <a:p>
            <a:pPr marL="597408" indent="-597408" defTabSz="2389572">
              <a:spcBef>
                <a:spcPts val="4400"/>
              </a:spcBef>
              <a:defRPr sz="4704">
                <a:latin typeface="Didot"/>
                <a:ea typeface="Didot"/>
                <a:cs typeface="Didot"/>
                <a:sym typeface="Didot"/>
              </a:defRPr>
            </a:pPr>
            <a:r>
              <a:t>Based on 80s text-based adventures (Zork) </a:t>
            </a:r>
          </a:p>
          <a:p>
            <a:pPr marL="597408" indent="-597408" defTabSz="2389572">
              <a:spcBef>
                <a:spcPts val="4400"/>
              </a:spcBef>
              <a:defRPr sz="4704">
                <a:latin typeface="Didot"/>
                <a:ea typeface="Didot"/>
                <a:cs typeface="Didot"/>
                <a:sym typeface="Didot"/>
              </a:defRPr>
            </a:pPr>
            <a:r>
              <a:rPr b="1"/>
              <a:t>RQ</a:t>
            </a:r>
            <a:r>
              <a:t>: Can LLMs be tied to a persistent, progressing world? </a:t>
            </a:r>
          </a:p>
          <a:p>
            <a:pPr marL="597408" indent="-597408" defTabSz="2389572">
              <a:spcBef>
                <a:spcPts val="4400"/>
              </a:spcBef>
              <a:defRPr sz="4704">
                <a:latin typeface="Didot"/>
                <a:ea typeface="Didot"/>
                <a:cs typeface="Didot"/>
                <a:sym typeface="Didot"/>
              </a:defRPr>
            </a:pPr>
            <a:r>
              <a:t>Difficulty scaling woven into story</a:t>
            </a:r>
          </a:p>
          <a:p>
            <a:pPr lvl="1" marL="1194816" indent="-597408" defTabSz="2389572">
              <a:spcBef>
                <a:spcPts val="4400"/>
              </a:spcBef>
              <a:defRPr sz="4704">
                <a:latin typeface="Didot"/>
                <a:ea typeface="Didot"/>
                <a:cs typeface="Didot"/>
                <a:sym typeface="Didot"/>
              </a:defRPr>
            </a:pPr>
            <a:r>
              <a:t>Text adventure with foreign word injection</a:t>
            </a:r>
          </a:p>
          <a:p>
            <a:pPr lvl="1" marL="1194816" indent="-597408" defTabSz="2389572">
              <a:spcBef>
                <a:spcPts val="4400"/>
              </a:spcBef>
              <a:defRPr sz="4704">
                <a:latin typeface="Didot"/>
                <a:ea typeface="Didot"/>
                <a:cs typeface="Didot"/>
                <a:sym typeface="Didot"/>
              </a:defRPr>
            </a:pPr>
            <a:r>
              <a:t>Increase </a:t>
            </a:r>
            <a:r>
              <a:rPr b="1"/>
              <a:t>new:old</a:t>
            </a:r>
            <a:r>
              <a:rPr b="1"/>
              <a:t> language ratio</a:t>
            </a:r>
            <a:r>
              <a:t>, as the character progresses deeper into the new realm</a:t>
            </a:r>
          </a:p>
        </p:txBody>
      </p:sp>
      <p:grpSp>
        <p:nvGrpSpPr>
          <p:cNvPr id="176" name="Gemini Generated Image.png"/>
          <p:cNvGrpSpPr/>
          <p:nvPr/>
        </p:nvGrpSpPr>
        <p:grpSpPr>
          <a:xfrm>
            <a:off x="14331875" y="2046535"/>
            <a:ext cx="8937129" cy="9381630"/>
            <a:chOff x="0" y="0"/>
            <a:chExt cx="8937128" cy="9381628"/>
          </a:xfrm>
        </p:grpSpPr>
        <p:pic>
          <p:nvPicPr>
            <p:cNvPr id="175" name="Gemini Generated Image.png" descr="Gemini Generated 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355600"/>
              <a:ext cx="8911729" cy="8911729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74" name="Gemini Generated Image.png" descr="Gemini Generated Image.png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8937129" cy="9381629"/>
            </a:xfrm>
            <a:prstGeom prst="rect">
              <a:avLst/>
            </a:prstGeom>
            <a:effectLst/>
          </p:spPr>
        </p:pic>
      </p:grpSp>
      <p:pic>
        <p:nvPicPr>
          <p:cNvPr id="177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066640" y="11723709"/>
            <a:ext cx="7467601" cy="146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Inspiration:"/>
          <p:cNvSpPr txBox="1"/>
          <p:nvPr/>
        </p:nvSpPr>
        <p:spPr>
          <a:xfrm>
            <a:off x="11845836" y="12034859"/>
            <a:ext cx="3136088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pPr/>
            <a:r>
              <a:t>Inspiration: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