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8A"/>
    <a:srgbClr val="D6712A"/>
    <a:srgbClr val="3686FF"/>
    <a:srgbClr val="D3DAE5"/>
    <a:srgbClr val="599BFF"/>
    <a:srgbClr val="E4A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F0635-FB51-4837-AB0A-684538DA1E0A}" type="datetimeFigureOut">
              <a:rPr lang="it-IT" smtClean="0"/>
              <a:t>18/01/2024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970AE-87BA-48FC-B396-78226EC5E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845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577C50-A220-635C-474E-EC41ECD53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A34D667-B92C-AB56-DF4B-1F2F4CC7E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767B6F-98D0-B290-C269-D98579C8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8DE7-B325-4A72-AC3A-EE8E50E09234}" type="datetime1">
              <a:rPr lang="it-IT" smtClean="0"/>
              <a:t>18/01/2024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D10521-EB11-67F1-6EB7-255356A0B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63B630-08C8-3695-758B-CBD1CC1B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4E39-43E1-4C77-A6BE-8EF96033B2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604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EB5D1F-581F-EA3A-D9BC-A9BDF216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C05ECAA-C27B-F171-F3DF-90BF20683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BEBD6C-E1D4-BABA-2611-968B7F66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AB55-C762-4D35-8D07-C3A67AECE7D2}" type="datetime1">
              <a:rPr lang="it-IT" smtClean="0"/>
              <a:t>18/01/2024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4A158E-0F8B-5A37-D90A-EB5EC3AB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D1D916-E461-AA07-6AE5-408275C2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4E39-43E1-4C77-A6BE-8EF96033B2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281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135CA9E-BE75-4790-4671-F5B76F6E7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6812F24-9614-837E-6674-DE4941E4B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3E9359-D158-D06F-B98E-0C55B205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E62A-FF2C-407D-8F31-B753D2AB604D}" type="datetime1">
              <a:rPr lang="it-IT" smtClean="0"/>
              <a:t>18/01/2024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3EAF44-478E-8E90-4B62-52C437618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073B76-914B-75B7-8790-59DE44B7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4E39-43E1-4C77-A6BE-8EF96033B2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144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F0B1C2-7422-3D16-31F9-32C697354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AA2F14-3F21-4A41-6E39-3EA2C69EB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06AF0B-BF9A-FDA2-0B48-AE57E08F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0083-57D0-4511-AD08-FB439B154CF0}" type="datetime1">
              <a:rPr lang="it-IT" smtClean="0"/>
              <a:t>18/01/2024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ABF10F-FECA-FA1B-97DF-CA8B4711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9DEDB4-BC36-6704-75B3-F9708A05C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4E39-43E1-4C77-A6BE-8EF96033B2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572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3D241D-AF7A-7B8B-65A6-8356D889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96551A4-E6FF-0407-1B63-D166405FD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042906-3DCF-20B6-5E9E-9AA6913FD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DD92-B0C5-49D4-8CCC-920E93A5F884}" type="datetime1">
              <a:rPr lang="it-IT" smtClean="0"/>
              <a:t>18/01/2024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048ECF-03F0-567B-AB22-D51C4680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0C7224-B4FC-FC86-FD89-1C7CD151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4E39-43E1-4C77-A6BE-8EF96033B2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678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7ED428-8A02-C28F-5C53-FD7021C8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0DE9DA-D66F-AC33-2700-9A4B7D6A5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4BC2C62-E1B5-A45D-DF52-D4D290B53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970868-BAC5-B549-77F7-2D6711E72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C223-1273-4E30-A6F4-32EE9407C2A7}" type="datetime1">
              <a:rPr lang="it-IT" smtClean="0"/>
              <a:t>18/01/2024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8BAC9B-3136-F9E1-4EFF-E5ABAC35F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470BC43-D587-A8C2-26B0-BC8E2E87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4E39-43E1-4C77-A6BE-8EF96033B2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655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E34B84-B692-54A2-9F02-BC66DDE6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6C2860-5339-0543-F536-7931E1FA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5F0AE42-D5CA-9422-EF49-CD1600C07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F80988-6719-4FE5-5424-A1CD7B0FD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B8BD821-1E93-1ED4-90F1-10B897FED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8AE52BF-4EFA-00CA-C0B9-50A0D0D37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264-B9C0-458B-884D-A5E9456D2A0D}" type="datetime1">
              <a:rPr lang="it-IT" smtClean="0"/>
              <a:t>18/01/2024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8C1121F-6234-1232-4274-495F297D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294365C-ECE2-20AE-41B8-767CBEC5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4E39-43E1-4C77-A6BE-8EF96033B2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710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9BC3ED-E944-494A-4AE6-DA2E00FB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121A445-A048-6044-4A1D-648880E6E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05B5-2E04-4D07-8F2C-760016FB83B8}" type="datetime1">
              <a:rPr lang="it-IT" smtClean="0"/>
              <a:t>18/01/2024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57D242-95F3-B819-1DD9-F463D84B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6FD38B-A890-A29D-5EE6-6A786D9A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4E39-43E1-4C77-A6BE-8EF96033B2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304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66EEE91-283A-AFFA-0FA5-EB0C94B2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7269-4A4F-47AD-AB43-E143585902CB}" type="datetime1">
              <a:rPr lang="it-IT" smtClean="0"/>
              <a:t>18/01/2024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6F5BFB-6916-9DEB-8F80-824A513C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228C1A1-55B3-6F67-8633-E98FB41F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4E39-43E1-4C77-A6BE-8EF96033B2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922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CAB6EB-42DD-5816-842A-DEFCF379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26CC31-AF24-A839-8900-49DDE5177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81E24FE-07C4-DA1D-3AF9-FA244BE23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0B65DE5-BFDC-9AF4-1277-E3AE4E95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416E-C970-4D1D-A545-4E891F7C718E}" type="datetime1">
              <a:rPr lang="it-IT" smtClean="0"/>
              <a:t>18/01/2024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9FF219C-5C4C-B16F-E76B-207034FB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15E76C-BC14-1BD9-BBA1-60D949C2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4E39-43E1-4C77-A6BE-8EF96033B2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140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8C85B8-9EFC-E86E-F545-D04B4EB1C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B9C343E-F41C-929A-A18A-E0D2D58E1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C197685-112D-D9E7-B15D-F7516415E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66B13EE-2D8C-8FF1-CAE7-70CE2005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DFB7-2D97-4F9A-813C-8297CB5C126E}" type="datetime1">
              <a:rPr lang="it-IT" smtClean="0"/>
              <a:t>18/01/2024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1BAC8A4-E6F7-5E71-F0E9-E891E61C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6C30AA5-1EF4-6EAF-073F-4FB10251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4E39-43E1-4C77-A6BE-8EF96033B2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979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rgbClr val="2552A8"/>
            </a:gs>
            <a:gs pos="0">
              <a:srgbClr val="00B0F0"/>
            </a:gs>
            <a:gs pos="100000">
              <a:srgbClr val="002E8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F30EBE5-F265-B889-FFF2-8E6DB86A7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77DE077-5BB6-F7FF-01C9-6C61B8379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12E40E2-4A89-A0BC-1325-EDA5A7C26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44A64-11AF-4B9A-8CA0-65E49174CABC}" type="datetime1">
              <a:rPr lang="it-IT" smtClean="0"/>
              <a:t>18/01/2024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9DC330-5C45-4B17-86B5-A15D7A518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35E2A9-0A46-A89C-8E19-A10F1C521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A4E39-43E1-4C77-A6BE-8EF96033B2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306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cellocomandulli/bing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arcellocomandulli.github.io/bing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A45972-7A52-83E1-0695-40D4EFDE5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759" y="2425084"/>
            <a:ext cx="5993427" cy="1112203"/>
          </a:xfrm>
        </p:spPr>
        <p:txBody>
          <a:bodyPr>
            <a:normAutofit fontScale="90000"/>
          </a:bodyPr>
          <a:lstStyle/>
          <a:p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JavaScript Basics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3128B0-60CB-D409-B7F4-80A508106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4E39-43E1-4C77-A6BE-8EF96033B29E}" type="slidenum">
              <a:rPr lang="it-IT" smtClean="0"/>
              <a:t>1</a:t>
            </a:fld>
            <a:endParaRPr lang="it-I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48D12F-E52E-5AA1-E91C-0DFF97B70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880" y="542179"/>
            <a:ext cx="2560320" cy="53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76FB0E-D82D-9409-6FE7-AEA8A8D072CF}"/>
              </a:ext>
            </a:extLst>
          </p:cNvPr>
          <p:cNvSpPr txBox="1"/>
          <p:nvPr/>
        </p:nvSpPr>
        <p:spPr>
          <a:xfrm>
            <a:off x="7300446" y="5435056"/>
            <a:ext cx="4053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Marcello Comandulli</a:t>
            </a:r>
          </a:p>
          <a:p>
            <a:r>
              <a:rPr lang="it-IT" b="1" dirty="0">
                <a:latin typeface="Helvetica" panose="020B0604020202020204" pitchFamily="34" charset="0"/>
                <a:cs typeface="Helvetica" panose="020B0604020202020204" pitchFamily="34" charset="0"/>
              </a:rPr>
              <a:t>Front End Web </a:t>
            </a:r>
            <a:r>
              <a:rPr lang="it-IT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Developing</a:t>
            </a:r>
            <a:r>
              <a:rPr lang="it-IT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Student</a:t>
            </a:r>
            <a:endParaRPr lang="it-IT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09FB3B-3614-3773-CBBC-FDA9E7EFF000}"/>
              </a:ext>
            </a:extLst>
          </p:cNvPr>
          <p:cNvSpPr txBox="1"/>
          <p:nvPr/>
        </p:nvSpPr>
        <p:spPr>
          <a:xfrm>
            <a:off x="1198880" y="5475981"/>
            <a:ext cx="1437766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it-IT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Repo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Pages</a:t>
            </a:r>
            <a:endParaRPr lang="it-IT" dirty="0"/>
          </a:p>
        </p:txBody>
      </p:sp>
      <p:sp>
        <p:nvSpPr>
          <p:cNvPr id="8" name="Sottotitolo 7">
            <a:extLst>
              <a:ext uri="{FF2B5EF4-FFF2-40B4-BE49-F238E27FC236}">
                <a16:creationId xmlns:a16="http://schemas.microsoft.com/office/drawing/2014/main" id="{B88E88B4-4914-C458-2065-64E522504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633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146534D7-5AD5-F65D-46F6-B7A29BD96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1280" y="786865"/>
            <a:ext cx="2540000" cy="614362"/>
          </a:xfrm>
        </p:spPr>
        <p:txBody>
          <a:bodyPr>
            <a:noAutofit/>
          </a:bodyPr>
          <a:lstStyle/>
          <a:p>
            <a:r>
              <a:rPr lang="it-IT" sz="4400" dirty="0" err="1">
                <a:latin typeface="Helvetica" panose="020B0604020202020204" pitchFamily="34" charset="0"/>
                <a:cs typeface="Helvetica" panose="020B0604020202020204" pitchFamily="34" charset="0"/>
              </a:rPr>
              <a:t>Contents</a:t>
            </a:r>
            <a:endParaRPr lang="it-IT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250918-8D92-1C26-C9DE-C1E0134C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4E39-43E1-4C77-A6BE-8EF96033B29E}" type="slidenum">
              <a:rPr lang="it-IT" smtClean="0"/>
              <a:t>2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7D8907C-399A-50A4-2040-8B89D56C5E02}"/>
              </a:ext>
            </a:extLst>
          </p:cNvPr>
          <p:cNvSpPr txBox="1"/>
          <p:nvPr/>
        </p:nvSpPr>
        <p:spPr>
          <a:xfrm>
            <a:off x="1351280" y="1961651"/>
            <a:ext cx="5073825" cy="1122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dirty="0" err="1"/>
              <a:t>Structure</a:t>
            </a:r>
            <a:r>
              <a:rPr lang="it-IT" dirty="0"/>
              <a:t> and Media Queries		…………….. 03</a:t>
            </a:r>
          </a:p>
          <a:p>
            <a:pPr>
              <a:lnSpc>
                <a:spcPct val="200000"/>
              </a:lnSpc>
            </a:pPr>
            <a:r>
              <a:rPr lang="it-IT" dirty="0"/>
              <a:t>Code Analysis			…………….. 05</a:t>
            </a:r>
          </a:p>
        </p:txBody>
      </p:sp>
    </p:spTree>
    <p:extLst>
      <p:ext uri="{BB962C8B-B14F-4D97-AF65-F5344CB8AC3E}">
        <p14:creationId xmlns:p14="http://schemas.microsoft.com/office/powerpoint/2010/main" val="74202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59BE08D-652D-0F25-E117-58E934F381A1}"/>
              </a:ext>
            </a:extLst>
          </p:cNvPr>
          <p:cNvSpPr txBox="1"/>
          <p:nvPr/>
        </p:nvSpPr>
        <p:spPr>
          <a:xfrm>
            <a:off x="1004146" y="936357"/>
            <a:ext cx="642801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spc="300" dirty="0">
                <a:latin typeface="Helvetica" panose="020B0604020202020204" pitchFamily="34" charset="0"/>
                <a:ea typeface="Microsoft JhengHei Light" panose="020B0304030504040204" pitchFamily="34" charset="-120"/>
                <a:cs typeface="Helvetica" panose="020B0604020202020204" pitchFamily="34" charset="0"/>
              </a:rPr>
              <a:t>STRUCTURE AND MEDIA QUERIE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7127227-23E7-13CF-C016-5EDE2E9B022E}"/>
              </a:ext>
            </a:extLst>
          </p:cNvPr>
          <p:cNvSpPr txBox="1"/>
          <p:nvPr/>
        </p:nvSpPr>
        <p:spPr>
          <a:xfrm>
            <a:off x="1004147" y="1664724"/>
            <a:ext cx="34323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Helvetica" panose="020B0604020202020204" pitchFamily="34" charset="0"/>
                <a:ea typeface="Microsoft JhengHei Light" panose="020B0304030504040204" pitchFamily="34" charset="-120"/>
                <a:cs typeface="Helvetica" panose="020B0604020202020204" pitchFamily="34" charset="0"/>
              </a:rPr>
              <a:t>It’s</a:t>
            </a:r>
            <a:r>
              <a:rPr lang="it-IT" dirty="0">
                <a:latin typeface="Helvetica" panose="020B0604020202020204" pitchFamily="34" charset="0"/>
                <a:ea typeface="Microsoft JhengHei Light" panose="020B0304030504040204" pitchFamily="34" charset="-120"/>
                <a:cs typeface="Helvetica" panose="020B0604020202020204" pitchFamily="34" charset="0"/>
              </a:rPr>
              <a:t> made up of 1 responsive page.</a:t>
            </a:r>
          </a:p>
          <a:p>
            <a:endParaRPr lang="it-IT" b="1" dirty="0">
              <a:latin typeface="Helvetica" panose="020B0604020202020204" pitchFamily="34" charset="0"/>
              <a:ea typeface="Microsoft JhengHei Light" panose="020B0304030504040204" pitchFamily="34" charset="-120"/>
              <a:cs typeface="Helvetica" panose="020B0604020202020204" pitchFamily="34" charset="0"/>
            </a:endParaRPr>
          </a:p>
          <a:p>
            <a:endParaRPr lang="it-IT" b="1" dirty="0">
              <a:latin typeface="Helvetica" panose="020B0604020202020204" pitchFamily="34" charset="0"/>
              <a:ea typeface="Microsoft JhengHei Light" panose="020B0304030504040204" pitchFamily="34" charset="-120"/>
              <a:cs typeface="Helvetica" panose="020B0604020202020204" pitchFamily="34" charset="0"/>
            </a:endParaRPr>
          </a:p>
          <a:p>
            <a:r>
              <a:rPr lang="it-IT" b="1" dirty="0">
                <a:latin typeface="Helvetica" panose="020B0604020202020204" pitchFamily="34" charset="0"/>
                <a:ea typeface="Microsoft JhengHei Light" panose="020B0304030504040204" pitchFamily="34" charset="-120"/>
                <a:cs typeface="Helvetica" panose="020B0604020202020204" pitchFamily="34" charset="0"/>
              </a:rPr>
              <a:t>Desktop design </a:t>
            </a:r>
            <a:r>
              <a:rPr lang="it-IT" dirty="0">
                <a:latin typeface="Helvetica" panose="020B0604020202020204" pitchFamily="34" charset="0"/>
                <a:ea typeface="Microsoft JhengHei Light" panose="020B0304030504040204" pitchFamily="34" charset="-120"/>
                <a:cs typeface="Helvetica" panose="020B0604020202020204" pitchFamily="34" charset="0"/>
              </a:rPr>
              <a:t>shows a big board on the </a:t>
            </a:r>
            <a:r>
              <a:rPr lang="it-IT" dirty="0" err="1">
                <a:latin typeface="Helvetica" panose="020B0604020202020204" pitchFamily="34" charset="0"/>
                <a:ea typeface="Microsoft JhengHei Light" panose="020B0304030504040204" pitchFamily="34" charset="-120"/>
                <a:cs typeface="Helvetica" panose="020B0604020202020204" pitchFamily="34" charset="0"/>
              </a:rPr>
              <a:t>left</a:t>
            </a:r>
            <a:r>
              <a:rPr lang="it-IT" dirty="0">
                <a:latin typeface="Helvetica" panose="020B0604020202020204" pitchFamily="34" charset="0"/>
                <a:ea typeface="Microsoft JhengHei Light" panose="020B0304030504040204" pitchFamily="34" charset="-120"/>
                <a:cs typeface="Helvetica" panose="020B0604020202020204" pitchFamily="34" charset="0"/>
              </a:rPr>
              <a:t> and on the </a:t>
            </a:r>
            <a:r>
              <a:rPr lang="it-IT" dirty="0" err="1">
                <a:latin typeface="Helvetica" panose="020B0604020202020204" pitchFamily="34" charset="0"/>
                <a:ea typeface="Microsoft JhengHei Light" panose="020B0304030504040204" pitchFamily="34" charset="-120"/>
                <a:cs typeface="Helvetica" panose="020B0604020202020204" pitchFamily="34" charset="0"/>
              </a:rPr>
              <a:t>right</a:t>
            </a:r>
            <a:r>
              <a:rPr lang="it-IT" dirty="0">
                <a:latin typeface="Helvetica" panose="020B0604020202020204" pitchFamily="34" charset="0"/>
                <a:ea typeface="Microsoft JhengHei Light" panose="020B0304030504040204" pitchFamily="34" charset="-120"/>
                <a:cs typeface="Helvetica" panose="020B0604020202020204" pitchFamily="34" charset="0"/>
              </a:rPr>
              <a:t> </a:t>
            </a:r>
            <a:r>
              <a:rPr lang="it-IT" dirty="0" err="1">
                <a:latin typeface="Helvetica" panose="020B0604020202020204" pitchFamily="34" charset="0"/>
                <a:ea typeface="Microsoft JhengHei Light" panose="020B0304030504040204" pitchFamily="34" charset="-120"/>
                <a:cs typeface="Helvetica" panose="020B0604020202020204" pitchFamily="34" charset="0"/>
              </a:rPr>
              <a:t>there</a:t>
            </a:r>
            <a:r>
              <a:rPr lang="it-IT" dirty="0">
                <a:latin typeface="Helvetica" panose="020B0604020202020204" pitchFamily="34" charset="0"/>
                <a:ea typeface="Microsoft JhengHei Light" panose="020B0304030504040204" pitchFamily="34" charset="-120"/>
                <a:cs typeface="Helvetica" panose="020B0604020202020204" pitchFamily="34" charset="0"/>
              </a:rPr>
              <a:t> are the counter, 2 </a:t>
            </a:r>
            <a:r>
              <a:rPr lang="it-IT" dirty="0" err="1">
                <a:latin typeface="Helvetica" panose="020B0604020202020204" pitchFamily="34" charset="0"/>
                <a:ea typeface="Microsoft JhengHei Light" panose="020B0304030504040204" pitchFamily="34" charset="-120"/>
                <a:cs typeface="Helvetica" panose="020B0604020202020204" pitchFamily="34" charset="0"/>
              </a:rPr>
              <a:t>spaces</a:t>
            </a:r>
            <a:r>
              <a:rPr lang="it-IT" dirty="0">
                <a:latin typeface="Helvetica" panose="020B0604020202020204" pitchFamily="34" charset="0"/>
                <a:ea typeface="Microsoft JhengHei Light" panose="020B0304030504040204" pitchFamily="34" charset="-120"/>
                <a:cs typeface="Helvetica" panose="020B0604020202020204" pitchFamily="34" charset="0"/>
              </a:rPr>
              <a:t> </a:t>
            </a:r>
            <a:r>
              <a:rPr lang="it-IT" dirty="0" err="1">
                <a:latin typeface="Helvetica" panose="020B0604020202020204" pitchFamily="34" charset="0"/>
                <a:ea typeface="Microsoft JhengHei Light" panose="020B0304030504040204" pitchFamily="34" charset="-120"/>
                <a:cs typeface="Helvetica" panose="020B0604020202020204" pitchFamily="34" charset="0"/>
              </a:rPr>
              <a:t>dedicated</a:t>
            </a:r>
            <a:r>
              <a:rPr lang="it-IT" dirty="0">
                <a:latin typeface="Helvetica" panose="020B0604020202020204" pitchFamily="34" charset="0"/>
                <a:ea typeface="Microsoft JhengHei Light" panose="020B0304030504040204" pitchFamily="34" charset="-120"/>
                <a:cs typeface="Helvetica" panose="020B0604020202020204" pitchFamily="34" charset="0"/>
              </a:rPr>
              <a:t> to the last and the last </a:t>
            </a:r>
            <a:r>
              <a:rPr lang="it-IT" dirty="0" err="1">
                <a:latin typeface="Helvetica" panose="020B0604020202020204" pitchFamily="34" charset="0"/>
                <a:ea typeface="Microsoft JhengHei Light" panose="020B0304030504040204" pitchFamily="34" charset="-120"/>
                <a:cs typeface="Helvetica" panose="020B0604020202020204" pitchFamily="34" charset="0"/>
              </a:rPr>
              <a:t>four</a:t>
            </a:r>
            <a:r>
              <a:rPr lang="it-IT" dirty="0">
                <a:latin typeface="Helvetica" panose="020B0604020202020204" pitchFamily="34" charset="0"/>
                <a:ea typeface="Microsoft JhengHei Light" panose="020B0304030504040204" pitchFamily="34" charset="-120"/>
                <a:cs typeface="Helvetica" panose="020B0604020202020204" pitchFamily="34" charset="0"/>
              </a:rPr>
              <a:t> </a:t>
            </a:r>
            <a:r>
              <a:rPr lang="it-IT" dirty="0" err="1">
                <a:latin typeface="Helvetica" panose="020B0604020202020204" pitchFamily="34" charset="0"/>
                <a:ea typeface="Microsoft JhengHei Light" panose="020B0304030504040204" pitchFamily="34" charset="-120"/>
                <a:cs typeface="Helvetica" panose="020B0604020202020204" pitchFamily="34" charset="0"/>
              </a:rPr>
              <a:t>numbers</a:t>
            </a:r>
            <a:r>
              <a:rPr lang="it-IT" dirty="0">
                <a:latin typeface="Helvetica" panose="020B0604020202020204" pitchFamily="34" charset="0"/>
                <a:ea typeface="Microsoft JhengHei Light" panose="020B0304030504040204" pitchFamily="34" charset="-120"/>
                <a:cs typeface="Helvetica" panose="020B0604020202020204" pitchFamily="34" charset="0"/>
              </a:rPr>
              <a:t> </a:t>
            </a:r>
            <a:r>
              <a:rPr lang="it-IT" dirty="0" err="1">
                <a:latin typeface="Helvetica" panose="020B0604020202020204" pitchFamily="34" charset="0"/>
                <a:ea typeface="Microsoft JhengHei Light" panose="020B0304030504040204" pitchFamily="34" charset="-120"/>
                <a:cs typeface="Helvetica" panose="020B0604020202020204" pitchFamily="34" charset="0"/>
              </a:rPr>
              <a:t>extracted</a:t>
            </a:r>
            <a:r>
              <a:rPr lang="it-IT" dirty="0">
                <a:latin typeface="Helvetica" panose="020B0604020202020204" pitchFamily="34" charset="0"/>
                <a:ea typeface="Microsoft JhengHei Light" panose="020B0304030504040204" pitchFamily="34" charset="-120"/>
                <a:cs typeface="Helvetica" panose="020B0604020202020204" pitchFamily="34" charset="0"/>
              </a:rPr>
              <a:t>.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0AE1995A-A97A-FEDB-1EB9-75D20216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4E39-43E1-4C77-A6BE-8EF96033B29E}" type="slidenum">
              <a:rPr lang="it-IT" smtClean="0"/>
              <a:t>3</a:t>
            </a:fld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8D09743-894E-5825-1550-B81D9AC60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60" y="1877439"/>
            <a:ext cx="6970617" cy="332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4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47127227-23E7-13CF-C016-5EDE2E9B022E}"/>
              </a:ext>
            </a:extLst>
          </p:cNvPr>
          <p:cNvSpPr txBox="1"/>
          <p:nvPr/>
        </p:nvSpPr>
        <p:spPr>
          <a:xfrm>
            <a:off x="1004147" y="1664724"/>
            <a:ext cx="41207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Helvetica" panose="020B0604020202020204" pitchFamily="34" charset="0"/>
                <a:ea typeface="Microsoft JhengHei Light" panose="020B0304030504040204" pitchFamily="34" charset="-120"/>
                <a:cs typeface="Helvetica" panose="020B0604020202020204" pitchFamily="34" charset="0"/>
              </a:rPr>
              <a:t>Mobile design </a:t>
            </a:r>
            <a:r>
              <a:rPr lang="it-IT" dirty="0">
                <a:latin typeface="Helvetica" panose="020B0604020202020204" pitchFamily="34" charset="0"/>
                <a:ea typeface="Microsoft JhengHei Light" panose="020B0304030504040204" pitchFamily="34" charset="-120"/>
                <a:cs typeface="Helvetica" panose="020B0604020202020204" pitchFamily="34" charset="0"/>
              </a:rPr>
              <a:t>shows </a:t>
            </a:r>
            <a:r>
              <a:rPr lang="it-IT" dirty="0" err="1">
                <a:latin typeface="Helvetica" panose="020B0604020202020204" pitchFamily="34" charset="0"/>
                <a:ea typeface="Microsoft JhengHei Light" panose="020B0304030504040204" pitchFamily="34" charset="-120"/>
                <a:cs typeface="Helvetica" panose="020B0604020202020204" pitchFamily="34" charset="0"/>
              </a:rPr>
              <a:t>them</a:t>
            </a:r>
            <a:r>
              <a:rPr lang="it-IT" dirty="0">
                <a:latin typeface="Helvetica" panose="020B0604020202020204" pitchFamily="34" charset="0"/>
                <a:ea typeface="Microsoft JhengHei Light" panose="020B0304030504040204" pitchFamily="34" charset="-120"/>
                <a:cs typeface="Helvetica" panose="020B0604020202020204" pitchFamily="34" charset="0"/>
              </a:rPr>
              <a:t> on a </a:t>
            </a:r>
            <a:r>
              <a:rPr lang="it-IT" dirty="0" err="1">
                <a:latin typeface="Helvetica" panose="020B0604020202020204" pitchFamily="34" charset="0"/>
                <a:ea typeface="Microsoft JhengHei Light" panose="020B0304030504040204" pitchFamily="34" charset="-120"/>
                <a:cs typeface="Helvetica" panose="020B0604020202020204" pitchFamily="34" charset="0"/>
              </a:rPr>
              <a:t>column</a:t>
            </a:r>
            <a:r>
              <a:rPr lang="it-IT" dirty="0">
                <a:latin typeface="Helvetica" panose="020B0604020202020204" pitchFamily="34" charset="0"/>
                <a:ea typeface="Microsoft JhengHei Light" panose="020B0304030504040204" pitchFamily="34" charset="-120"/>
                <a:cs typeface="Helvetica" panose="020B0604020202020204" pitchFamily="34" charset="0"/>
              </a:rPr>
              <a:t> design.</a:t>
            </a:r>
            <a:endParaRPr lang="it-IT" b="1" dirty="0">
              <a:latin typeface="Helvetica" panose="020B0604020202020204" pitchFamily="34" charset="0"/>
              <a:ea typeface="Microsoft JhengHei Light" panose="020B0304030504040204" pitchFamily="34" charset="-120"/>
              <a:cs typeface="Helvetica" panose="020B0604020202020204" pitchFamily="34" charset="0"/>
            </a:endParaRPr>
          </a:p>
          <a:p>
            <a:endParaRPr lang="it-IT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it-IT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it-IT" b="1" dirty="0">
                <a:latin typeface="Helvetica" panose="020B0604020202020204" pitchFamily="34" charset="0"/>
                <a:cs typeface="Helvetica" panose="020B0604020202020204" pitchFamily="34" charset="0"/>
              </a:rPr>
              <a:t>Media </a:t>
            </a:r>
            <a:r>
              <a:rPr lang="it-IT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querie</a:t>
            </a:r>
            <a:r>
              <a:rPr lang="it-IT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breakpoint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: 800px.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1C1534-26E4-B436-5B5C-6ADAC973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4E39-43E1-4C77-A6BE-8EF96033B29E}" type="slidenum">
              <a:rPr lang="it-IT" smtClean="0"/>
              <a:t>4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56A5FBD-C9E3-B5E3-E83B-5A08924DC3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9" b="14666"/>
          <a:stretch/>
        </p:blipFill>
        <p:spPr>
          <a:xfrm>
            <a:off x="8019090" y="669174"/>
            <a:ext cx="3168763" cy="551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9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59BE08D-652D-0F25-E117-58E934F381A1}"/>
              </a:ext>
            </a:extLst>
          </p:cNvPr>
          <p:cNvSpPr txBox="1"/>
          <p:nvPr/>
        </p:nvSpPr>
        <p:spPr>
          <a:xfrm>
            <a:off x="1004146" y="936357"/>
            <a:ext cx="6428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spc="300" dirty="0">
                <a:latin typeface="Helvetica" panose="020B0604020202020204" pitchFamily="34" charset="0"/>
                <a:ea typeface="Microsoft JhengHei Light" panose="020B0304030504040204" pitchFamily="34" charset="-120"/>
                <a:cs typeface="Helvetica" panose="020B0604020202020204" pitchFamily="34" charset="0"/>
              </a:rPr>
              <a:t>JS CODE ANALYSIS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51D5E26-C016-B30E-1D02-646F78AE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4E39-43E1-4C77-A6BE-8EF96033B29E}" type="slidenum">
              <a:rPr lang="it-IT" smtClean="0"/>
              <a:t>5</a:t>
            </a:fld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DCC4375-3DE4-4A3C-0156-8EE4309488FA}"/>
              </a:ext>
            </a:extLst>
          </p:cNvPr>
          <p:cNvSpPr txBox="1"/>
          <p:nvPr/>
        </p:nvSpPr>
        <p:spPr>
          <a:xfrm>
            <a:off x="1265274" y="22009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908F859-7319-609A-BFE4-3B93B6EB9587}"/>
              </a:ext>
            </a:extLst>
          </p:cNvPr>
          <p:cNvSpPr txBox="1"/>
          <p:nvPr/>
        </p:nvSpPr>
        <p:spPr>
          <a:xfrm>
            <a:off x="1004146" y="1745091"/>
            <a:ext cx="46528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Thanks to a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for loop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 filled an array and I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generated 90 </a:t>
            </a:r>
            <a:r>
              <a:rPr lang="en-US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divs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to fill the board with its numbers.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Every div has: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“number” class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to give it a specific design;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(“a” + num) class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to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identificate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it precisely.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function “shuffle”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is usefully to mix randomly numbers in the previous array.</a:t>
            </a:r>
            <a:endParaRPr lang="it-IT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2E331E4-41C5-054F-6EAA-9166683275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6" t="16738" r="60660" b="16335"/>
          <a:stretch/>
        </p:blipFill>
        <p:spPr>
          <a:xfrm>
            <a:off x="6472957" y="936357"/>
            <a:ext cx="4714897" cy="498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59BE08D-652D-0F25-E117-58E934F381A1}"/>
              </a:ext>
            </a:extLst>
          </p:cNvPr>
          <p:cNvSpPr txBox="1"/>
          <p:nvPr/>
        </p:nvSpPr>
        <p:spPr>
          <a:xfrm>
            <a:off x="1004146" y="936357"/>
            <a:ext cx="6428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spc="300" dirty="0">
                <a:latin typeface="Helvetica" panose="020B0604020202020204" pitchFamily="34" charset="0"/>
                <a:ea typeface="Microsoft JhengHei Light" panose="020B0304030504040204" pitchFamily="34" charset="-120"/>
                <a:cs typeface="Helvetica" panose="020B0604020202020204" pitchFamily="34" charset="0"/>
              </a:rPr>
              <a:t>JS CODE ANALYSIS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7127227-23E7-13CF-C016-5EDE2E9B022E}"/>
              </a:ext>
            </a:extLst>
          </p:cNvPr>
          <p:cNvSpPr txBox="1"/>
          <p:nvPr/>
        </p:nvSpPr>
        <p:spPr>
          <a:xfrm>
            <a:off x="1004146" y="1664724"/>
            <a:ext cx="4705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Here I </a:t>
            </a:r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reached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my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 target: </a:t>
            </a:r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“The user, upon entering the page, will display 0 as the counter value and will have 2 +/- buttons to change the counter value.”</a:t>
            </a:r>
          </a:p>
          <a:p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 added also a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reset button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to restart game.</a:t>
            </a:r>
            <a:endParaRPr lang="it-IT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FFED66E-380F-B17B-8B04-A2BF34D0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4E39-43E1-4C77-A6BE-8EF96033B29E}" type="slidenum">
              <a:rPr lang="it-IT" smtClean="0"/>
              <a:t>6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09E52CC-E5F7-5149-B37D-CE5D2B89A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36" y="351102"/>
            <a:ext cx="5060118" cy="589077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AA5392F-BB51-9F46-A4B9-7E18880F2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72" y="4489448"/>
            <a:ext cx="4092295" cy="11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59BE08D-652D-0F25-E117-58E934F381A1}"/>
              </a:ext>
            </a:extLst>
          </p:cNvPr>
          <p:cNvSpPr txBox="1"/>
          <p:nvPr/>
        </p:nvSpPr>
        <p:spPr>
          <a:xfrm>
            <a:off x="1004146" y="936357"/>
            <a:ext cx="6428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spc="300" dirty="0">
                <a:latin typeface="Helvetica" panose="020B0604020202020204" pitchFamily="34" charset="0"/>
                <a:ea typeface="Microsoft JhengHei Light" panose="020B0304030504040204" pitchFamily="34" charset="-120"/>
                <a:cs typeface="Helvetica" panose="020B0604020202020204" pitchFamily="34" charset="0"/>
              </a:rPr>
              <a:t>JS CODE ANALYSIS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7127227-23E7-13CF-C016-5EDE2E9B022E}"/>
              </a:ext>
            </a:extLst>
          </p:cNvPr>
          <p:cNvSpPr txBox="1"/>
          <p:nvPr/>
        </p:nvSpPr>
        <p:spPr>
          <a:xfrm>
            <a:off x="1004147" y="1664724"/>
            <a:ext cx="41207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Inside the Event </a:t>
            </a:r>
            <a:r>
              <a:rPr lang="it-IT" b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Listener</a:t>
            </a:r>
            <a:r>
              <a:rPr lang="it-IT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b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there</a:t>
            </a:r>
            <a:r>
              <a:rPr lang="it-IT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b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it-IT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b="1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the core </a:t>
            </a:r>
            <a:r>
              <a:rPr lang="it-IT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of the </a:t>
            </a:r>
            <a:r>
              <a:rPr lang="it-IT" b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whole</a:t>
            </a:r>
            <a:r>
              <a:rPr lang="it-IT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code. </a:t>
            </a:r>
          </a:p>
          <a:p>
            <a:endParaRPr lang="it-IT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b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It</a:t>
            </a:r>
            <a:r>
              <a:rPr lang="it-IT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b="1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increses</a:t>
            </a:r>
            <a:r>
              <a:rPr lang="it-IT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or </a:t>
            </a:r>
            <a:r>
              <a:rPr lang="it-IT" b="1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decreses</a:t>
            </a:r>
            <a:r>
              <a:rPr lang="it-IT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the counter </a:t>
            </a:r>
            <a:r>
              <a:rPr lang="it-IT" b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when</a:t>
            </a:r>
            <a:r>
              <a:rPr lang="it-IT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the user click on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“+”</a:t>
            </a:r>
            <a:r>
              <a:rPr lang="it-IT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or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“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-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”</a:t>
            </a:r>
            <a:r>
              <a:rPr lang="it-IT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b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button</a:t>
            </a:r>
            <a:r>
              <a:rPr lang="it-IT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Show the </a:t>
            </a:r>
            <a:r>
              <a:rPr lang="it-IT" b="1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r>
              <a:rPr lang="it-IT" b="1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just </a:t>
            </a:r>
            <a:r>
              <a:rPr lang="it-IT" b="1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drawn</a:t>
            </a:r>
            <a:r>
              <a:rPr lang="it-IT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b="1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Recognizes</a:t>
            </a:r>
            <a:r>
              <a:rPr lang="it-IT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b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this</a:t>
            </a:r>
            <a:r>
              <a:rPr lang="it-IT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b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r>
              <a:rPr lang="it-IT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it-IT" b="1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color</a:t>
            </a:r>
            <a:r>
              <a:rPr lang="it-IT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b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its</a:t>
            </a:r>
            <a:r>
              <a:rPr lang="it-IT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background on the white board.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Keep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 printing </a:t>
            </a:r>
            <a:r>
              <a:rPr lang="it-IT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on screen the </a:t>
            </a:r>
            <a:r>
              <a:rPr lang="it-IT" b="1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last 4 </a:t>
            </a:r>
            <a:r>
              <a:rPr lang="it-IT" b="1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numbers</a:t>
            </a:r>
            <a:r>
              <a:rPr lang="it-IT" b="1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b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drawn</a:t>
            </a:r>
            <a:r>
              <a:rPr lang="it-IT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0C31579-1AA4-AEC8-B285-463DBCDB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4E39-43E1-4C77-A6BE-8EF96033B29E}" type="slidenum">
              <a:rPr lang="it-IT" smtClean="0"/>
              <a:t>7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46EEC6C-37B8-790E-CEA9-B6476EBAF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134" y="788441"/>
            <a:ext cx="5907719" cy="52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68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59BE08D-652D-0F25-E117-58E934F381A1}"/>
              </a:ext>
            </a:extLst>
          </p:cNvPr>
          <p:cNvSpPr txBox="1"/>
          <p:nvPr/>
        </p:nvSpPr>
        <p:spPr>
          <a:xfrm>
            <a:off x="1004146" y="936357"/>
            <a:ext cx="6428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spc="300" dirty="0">
                <a:latin typeface="Helvetica" panose="020B0604020202020204" pitchFamily="34" charset="0"/>
                <a:ea typeface="Microsoft JhengHei Light" panose="020B0304030504040204" pitchFamily="34" charset="-120"/>
                <a:cs typeface="Helvetica" panose="020B0604020202020204" pitchFamily="34" charset="0"/>
              </a:rPr>
              <a:t>JS CODE ANALYSIS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7127227-23E7-13CF-C016-5EDE2E9B022E}"/>
              </a:ext>
            </a:extLst>
          </p:cNvPr>
          <p:cNvSpPr txBox="1"/>
          <p:nvPr/>
        </p:nvSpPr>
        <p:spPr>
          <a:xfrm>
            <a:off x="1004147" y="1664724"/>
            <a:ext cx="41207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These</a:t>
            </a:r>
            <a:r>
              <a:rPr lang="it-IT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are </a:t>
            </a:r>
            <a:r>
              <a:rPr lang="it-IT" b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three</a:t>
            </a:r>
            <a:r>
              <a:rPr lang="it-IT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b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functions</a:t>
            </a:r>
            <a:r>
              <a:rPr lang="it-IT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inside the Event </a:t>
            </a:r>
            <a:r>
              <a:rPr lang="it-IT" b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Listener</a:t>
            </a:r>
            <a:r>
              <a:rPr lang="it-IT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endParaRPr lang="it-IT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b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It</a:t>
            </a:r>
            <a:r>
              <a:rPr lang="it-IT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b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prints</a:t>
            </a:r>
            <a:r>
              <a:rPr lang="it-IT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b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only</a:t>
            </a:r>
            <a:r>
              <a:rPr lang="it-IT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b="1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the last 4</a:t>
            </a:r>
            <a:r>
              <a:rPr lang="it-IT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b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drawn</a:t>
            </a:r>
            <a:r>
              <a:rPr lang="it-IT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b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numbers</a:t>
            </a:r>
            <a:r>
              <a:rPr lang="it-IT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b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It</a:t>
            </a:r>
            <a:r>
              <a:rPr lang="it-IT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b="1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adds</a:t>
            </a:r>
            <a:r>
              <a:rPr lang="it-IT" b="1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a </a:t>
            </a:r>
            <a:r>
              <a:rPr lang="it-IT" b="1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specific</a:t>
            </a:r>
            <a:r>
              <a:rPr lang="it-IT" b="1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class </a:t>
            </a:r>
            <a:r>
              <a:rPr lang="it-IT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to the div, to make </a:t>
            </a:r>
            <a:r>
              <a:rPr lang="it-IT" b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it</a:t>
            </a:r>
            <a:r>
              <a:rPr lang="it-IT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b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visible</a:t>
            </a:r>
            <a:r>
              <a:rPr lang="it-IT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on the board </a:t>
            </a:r>
            <a:r>
              <a:rPr lang="it-IT" b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when</a:t>
            </a:r>
            <a:r>
              <a:rPr lang="it-IT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b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contains</a:t>
            </a:r>
            <a:r>
              <a:rPr lang="it-IT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a </a:t>
            </a:r>
            <a:r>
              <a:rPr lang="it-IT" b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r>
              <a:rPr lang="it-IT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just </a:t>
            </a:r>
            <a:r>
              <a:rPr lang="it-IT" b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drawn</a:t>
            </a:r>
            <a:r>
              <a:rPr lang="it-IT" b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It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removes</a:t>
            </a:r>
            <a:r>
              <a:rPr lang="it-IT" b="1" dirty="0">
                <a:latin typeface="Helvetica" panose="020B0604020202020204" pitchFamily="34" charset="0"/>
                <a:cs typeface="Helvetica" panose="020B0604020202020204" pitchFamily="34" charset="0"/>
              </a:rPr>
              <a:t> the class </a:t>
            </a:r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we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were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talking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about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 from the div.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0C31579-1AA4-AEC8-B285-463DBCDB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4E39-43E1-4C77-A6BE-8EF96033B29E}" type="slidenum">
              <a:rPr lang="it-IT" smtClean="0"/>
              <a:t>8</a:t>
            </a:fld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F454930-0DEC-C43D-5CE2-44BBCB21F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171" y="1047543"/>
            <a:ext cx="4656682" cy="498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41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3515</TotalTime>
  <Words>331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Tema di Office</vt:lpstr>
      <vt:lpstr>JavaScript Basics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Marcello Comandulli</dc:creator>
  <cp:lastModifiedBy>Marcello Comandulli</cp:lastModifiedBy>
  <cp:revision>25</cp:revision>
  <dcterms:created xsi:type="dcterms:W3CDTF">2023-12-11T16:18:56Z</dcterms:created>
  <dcterms:modified xsi:type="dcterms:W3CDTF">2024-01-18T15:50:36Z</dcterms:modified>
</cp:coreProperties>
</file>