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0"/>
  </p:notesMasterIdLst>
  <p:sldIdLst>
    <p:sldId id="256" r:id="rId2"/>
    <p:sldId id="257" r:id="rId3"/>
    <p:sldId id="258" r:id="rId4"/>
    <p:sldId id="287" r:id="rId5"/>
    <p:sldId id="259" r:id="rId6"/>
    <p:sldId id="286" r:id="rId7"/>
    <p:sldId id="260" r:id="rId8"/>
    <p:sldId id="267" r:id="rId9"/>
    <p:sldId id="266" r:id="rId10"/>
    <p:sldId id="274" r:id="rId11"/>
    <p:sldId id="273" r:id="rId12"/>
    <p:sldId id="275" r:id="rId13"/>
    <p:sldId id="262" r:id="rId14"/>
    <p:sldId id="264" r:id="rId15"/>
    <p:sldId id="268" r:id="rId16"/>
    <p:sldId id="269" r:id="rId17"/>
    <p:sldId id="270" r:id="rId18"/>
    <p:sldId id="271" r:id="rId19"/>
    <p:sldId id="272" r:id="rId20"/>
    <p:sldId id="277" r:id="rId21"/>
    <p:sldId id="278" r:id="rId22"/>
    <p:sldId id="279" r:id="rId23"/>
    <p:sldId id="280" r:id="rId24"/>
    <p:sldId id="281" r:id="rId25"/>
    <p:sldId id="282" r:id="rId26"/>
    <p:sldId id="285" r:id="rId27"/>
    <p:sldId id="284" r:id="rId28"/>
    <p:sldId id="283" r:id="rId29"/>
  </p:sldIdLst>
  <p:sldSz cx="10693400" cy="7562850"/>
  <p:notesSz cx="7772400" cy="10058400"/>
  <p:defaultTextStyle>
    <a:defPPr>
      <a:defRPr lang="en-GB"/>
    </a:defPPr>
    <a:lvl1pPr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1pPr>
    <a:lvl2pPr marL="742950" indent="-28575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2pPr>
    <a:lvl3pPr marL="11430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3pPr>
    <a:lvl4pPr marL="16002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4pPr>
    <a:lvl5pPr marL="2057400" indent="-228600" algn="l" defTabSz="457200" rtl="0" fontAlgn="base" hangingPunct="0">
      <a:lnSpc>
        <a:spcPct val="93000"/>
      </a:lnSpc>
      <a:spcBef>
        <a:spcPct val="0"/>
      </a:spcBef>
      <a:spcAft>
        <a:spcPct val="0"/>
      </a:spcAft>
      <a:buClr>
        <a:srgbClr val="000000"/>
      </a:buClr>
      <a:buSzPct val="100000"/>
      <a:buFont typeface="Times New Roman" pitchFamily="16" charset="0"/>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660"/>
  </p:normalViewPr>
  <p:slideViewPr>
    <p:cSldViewPr>
      <p:cViewPr varScale="1">
        <p:scale>
          <a:sx n="95" d="100"/>
          <a:sy n="95" d="100"/>
        </p:scale>
        <p:origin x="1524" y="-22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Rot="1" noChangeAspect="1" noChangeArrowheads="1"/>
          </p:cNvSpPr>
          <p:nvPr>
            <p:ph type="sldImg"/>
          </p:nvPr>
        </p:nvSpPr>
        <p:spPr bwMode="auto">
          <a:xfrm>
            <a:off x="533400" y="763588"/>
            <a:ext cx="6702425" cy="3770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4098" name="Rectangle 2"/>
          <p:cNvSpPr>
            <a:spLocks noGrp="1" noChangeArrowheads="1"/>
          </p:cNvSpPr>
          <p:nvPr>
            <p:ph type="body"/>
          </p:nvPr>
        </p:nvSpPr>
        <p:spPr bwMode="auto">
          <a:xfrm>
            <a:off x="777875" y="4776788"/>
            <a:ext cx="62166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it-IT" altLang="it-IT"/>
          </a:p>
        </p:txBody>
      </p:sp>
      <p:sp>
        <p:nvSpPr>
          <p:cNvPr id="4099" name="Rectangle 3"/>
          <p:cNvSpPr>
            <a:spLocks noGrp="1" noChangeArrowheads="1"/>
          </p:cNvSpPr>
          <p:nvPr>
            <p:ph type="hdr"/>
          </p:nvPr>
        </p:nvSpPr>
        <p:spPr bwMode="auto">
          <a:xfrm>
            <a:off x="0"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endParaRPr lang="en-US" altLang="it-IT"/>
          </a:p>
        </p:txBody>
      </p:sp>
      <p:sp>
        <p:nvSpPr>
          <p:cNvPr id="4100" name="Rectangle 4"/>
          <p:cNvSpPr>
            <a:spLocks noGrp="1" noChangeArrowheads="1"/>
          </p:cNvSpPr>
          <p:nvPr>
            <p:ph type="dt"/>
          </p:nvPr>
        </p:nvSpPr>
        <p:spPr bwMode="auto">
          <a:xfrm>
            <a:off x="4398963" y="0"/>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endParaRPr lang="en-US" altLang="it-IT"/>
          </a:p>
        </p:txBody>
      </p:sp>
      <p:sp>
        <p:nvSpPr>
          <p:cNvPr id="4101" name="Rectangle 5"/>
          <p:cNvSpPr>
            <a:spLocks noGrp="1" noChangeArrowheads="1"/>
          </p:cNvSpPr>
          <p:nvPr>
            <p:ph type="ftr"/>
          </p:nvPr>
        </p:nvSpPr>
        <p:spPr bwMode="auto">
          <a:xfrm>
            <a:off x="0"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endParaRPr lang="en-US" altLang="it-IT"/>
          </a:p>
        </p:txBody>
      </p:sp>
      <p:sp>
        <p:nvSpPr>
          <p:cNvPr id="4102" name="Rectangle 6"/>
          <p:cNvSpPr>
            <a:spLocks noGrp="1" noChangeArrowheads="1"/>
          </p:cNvSpPr>
          <p:nvPr>
            <p:ph type="sldNum"/>
          </p:nvPr>
        </p:nvSpPr>
        <p:spPr bwMode="auto">
          <a:xfrm>
            <a:off x="4398963" y="9555163"/>
            <a:ext cx="3371850"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tabLst>
                <a:tab pos="457200" algn="l"/>
                <a:tab pos="914400" algn="l"/>
                <a:tab pos="1371600" algn="l"/>
                <a:tab pos="1828800" algn="l"/>
                <a:tab pos="2286000" algn="l"/>
                <a:tab pos="2743200" algn="l"/>
                <a:tab pos="3200400" algn="l"/>
              </a:tabLst>
              <a:defRPr sz="1400">
                <a:solidFill>
                  <a:srgbClr val="000000"/>
                </a:solidFill>
                <a:latin typeface="Times New Roman" pitchFamily="16" charset="0"/>
                <a:cs typeface="DejaVu Sans" charset="0"/>
              </a:defRPr>
            </a:lvl1pPr>
          </a:lstStyle>
          <a:p>
            <a:fld id="{FAA6374B-2639-4018-A00C-AA380E46C53C}" type="slidenum">
              <a:rPr lang="en-US" altLang="it-IT"/>
              <a:pPr/>
              <a:t>‹N›</a:t>
            </a:fld>
            <a:endParaRPr lang="en-US" altLang="it-IT"/>
          </a:p>
        </p:txBody>
      </p:sp>
    </p:spTree>
    <p:extLst>
      <p:ext uri="{BB962C8B-B14F-4D97-AF65-F5344CB8AC3E}">
        <p14:creationId xmlns:p14="http://schemas.microsoft.com/office/powerpoint/2010/main" val="3724099047"/>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17CF80E-82AF-458B-B1F5-883601B17991}" type="slidenum">
              <a:rPr lang="en-US" altLang="it-IT"/>
              <a:pPr/>
              <a:t>1</a:t>
            </a:fld>
            <a:endParaRPr lang="en-US" altLang="it-IT"/>
          </a:p>
        </p:txBody>
      </p:sp>
      <p:sp>
        <p:nvSpPr>
          <p:cNvPr id="20481"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10</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551429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11</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557682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12</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662449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13</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436992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14</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705561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15</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40324436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16</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881043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17</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3573543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18</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36931318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19</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339919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B1CA6B4-7B7D-454A-B49B-6B1472F98AB4}" type="slidenum">
              <a:rPr lang="en-US" altLang="it-IT"/>
              <a:pPr/>
              <a:t>2</a:t>
            </a:fld>
            <a:endParaRPr lang="en-US" altLang="it-IT"/>
          </a:p>
        </p:txBody>
      </p:sp>
      <p:sp>
        <p:nvSpPr>
          <p:cNvPr id="21505"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20</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5355302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21</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8683078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22</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1266890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23</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178705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24</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41501958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25</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445299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26</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9732133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27</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3851326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3</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4</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138413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5</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78746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6</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405642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7</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950004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8</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985339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3312109-2AFE-4C00-BB41-E2B2988840C7}" type="slidenum">
              <a:rPr lang="en-US" altLang="it-IT"/>
              <a:pPr/>
              <a:t>9</a:t>
            </a:fld>
            <a:endParaRPr lang="en-US" altLang="it-IT"/>
          </a:p>
        </p:txBody>
      </p:sp>
      <p:sp>
        <p:nvSpPr>
          <p:cNvPr id="22529" name="Rectangle 1"/>
          <p:cNvSpPr txBox="1">
            <a:spLocks noGrp="1" noRot="1" noChangeAspect="1" noChangeArrowheads="1"/>
          </p:cNvSpPr>
          <p:nvPr>
            <p:ph type="sldImg"/>
          </p:nvPr>
        </p:nvSpPr>
        <p:spPr bwMode="auto">
          <a:xfrm>
            <a:off x="1219200" y="763588"/>
            <a:ext cx="5332413"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Rectangle 2"/>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ltLang="it-IT"/>
          </a:p>
        </p:txBody>
      </p:sp>
    </p:spTree>
    <p:extLst>
      <p:ext uri="{BB962C8B-B14F-4D97-AF65-F5344CB8AC3E}">
        <p14:creationId xmlns:p14="http://schemas.microsoft.com/office/powerpoint/2010/main" val="237657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801688" y="2349500"/>
            <a:ext cx="9090025" cy="1620838"/>
          </a:xfrm>
        </p:spPr>
        <p:txBody>
          <a:bodyPr/>
          <a:lstStyle/>
          <a:p>
            <a:r>
              <a:rPr lang="it-IT"/>
              <a:t>Fare clic per modificare lo stile del titolo</a:t>
            </a:r>
          </a:p>
        </p:txBody>
      </p:sp>
      <p:sp>
        <p:nvSpPr>
          <p:cNvPr id="3" name="Sottotitolo 2"/>
          <p:cNvSpPr>
            <a:spLocks noGrp="1"/>
          </p:cNvSpPr>
          <p:nvPr>
            <p:ph type="subTitle" idx="1"/>
          </p:nvPr>
        </p:nvSpPr>
        <p:spPr>
          <a:xfrm>
            <a:off x="1603375" y="4286250"/>
            <a:ext cx="7486650"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a:t>Fare clic per modificare lo stile del sottotitolo dello schema</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9DEEA85C-1C60-44EB-9AC6-B4AAED85930F}" type="slidenum">
              <a:rPr lang="en-US" altLang="it-IT"/>
              <a:pPr/>
              <a:t>‹N›</a:t>
            </a:fld>
            <a:endParaRPr lang="en-US" altLang="it-IT"/>
          </a:p>
        </p:txBody>
      </p:sp>
    </p:spTree>
    <p:extLst>
      <p:ext uri="{BB962C8B-B14F-4D97-AF65-F5344CB8AC3E}">
        <p14:creationId xmlns:p14="http://schemas.microsoft.com/office/powerpoint/2010/main" val="402193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A22AB543-0ACD-4AE8-928D-32482C90D35C}" type="slidenum">
              <a:rPr lang="en-US" altLang="it-IT"/>
              <a:pPr/>
              <a:t>‹N›</a:t>
            </a:fld>
            <a:endParaRPr lang="en-US" altLang="it-IT"/>
          </a:p>
        </p:txBody>
      </p:sp>
    </p:spTree>
    <p:extLst>
      <p:ext uri="{BB962C8B-B14F-4D97-AF65-F5344CB8AC3E}">
        <p14:creationId xmlns:p14="http://schemas.microsoft.com/office/powerpoint/2010/main" val="65264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313613" y="1090613"/>
            <a:ext cx="2111375" cy="5518150"/>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977900" y="1090613"/>
            <a:ext cx="6183313" cy="5518150"/>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75846136-B1CC-4AED-BD18-FD03B16A72E4}" type="slidenum">
              <a:rPr lang="en-US" altLang="it-IT"/>
              <a:pPr/>
              <a:t>‹N›</a:t>
            </a:fld>
            <a:endParaRPr lang="en-US" altLang="it-IT"/>
          </a:p>
        </p:txBody>
      </p:sp>
    </p:spTree>
    <p:extLst>
      <p:ext uri="{BB962C8B-B14F-4D97-AF65-F5344CB8AC3E}">
        <p14:creationId xmlns:p14="http://schemas.microsoft.com/office/powerpoint/2010/main" val="23102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A6D07A81-1BD4-415C-BC63-F2EDF9842BE4}" type="slidenum">
              <a:rPr lang="en-US" altLang="it-IT"/>
              <a:pPr/>
              <a:t>‹N›</a:t>
            </a:fld>
            <a:endParaRPr lang="en-US" altLang="it-IT"/>
          </a:p>
        </p:txBody>
      </p:sp>
    </p:spTree>
    <p:extLst>
      <p:ext uri="{BB962C8B-B14F-4D97-AF65-F5344CB8AC3E}">
        <p14:creationId xmlns:p14="http://schemas.microsoft.com/office/powerpoint/2010/main" val="761229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844550" y="4859338"/>
            <a:ext cx="9090025" cy="15017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844550" y="3205163"/>
            <a:ext cx="9090025"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Segnaposto piè di pagina 3"/>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5" name="Segnaposto numero diapositiva 4"/>
          <p:cNvSpPr>
            <a:spLocks noGrp="1"/>
          </p:cNvSpPr>
          <p:nvPr>
            <p:ph type="sldNum" idx="11"/>
          </p:nvPr>
        </p:nvSpPr>
        <p:spPr/>
        <p:txBody>
          <a:bodyPr/>
          <a:lstStyle>
            <a:lvl1pPr>
              <a:defRPr/>
            </a:lvl1pPr>
          </a:lstStyle>
          <a:p>
            <a:fld id="{1A8C1360-6519-41FA-9B87-5299DC2CE45E}" type="slidenum">
              <a:rPr lang="en-US" altLang="it-IT"/>
              <a:pPr/>
              <a:t>‹N›</a:t>
            </a:fld>
            <a:endParaRPr lang="en-US" altLang="it-IT"/>
          </a:p>
        </p:txBody>
      </p:sp>
    </p:spTree>
    <p:extLst>
      <p:ext uri="{BB962C8B-B14F-4D97-AF65-F5344CB8AC3E}">
        <p14:creationId xmlns:p14="http://schemas.microsoft.com/office/powerpoint/2010/main" val="398325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977900" y="3498850"/>
            <a:ext cx="4146550" cy="3109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276850" y="3498850"/>
            <a:ext cx="4148138" cy="3109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piè di pagina 4"/>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6" name="Segnaposto numero diapositiva 5"/>
          <p:cNvSpPr>
            <a:spLocks noGrp="1"/>
          </p:cNvSpPr>
          <p:nvPr>
            <p:ph type="sldNum" idx="11"/>
          </p:nvPr>
        </p:nvSpPr>
        <p:spPr/>
        <p:txBody>
          <a:bodyPr/>
          <a:lstStyle>
            <a:lvl1pPr>
              <a:defRPr/>
            </a:lvl1pPr>
          </a:lstStyle>
          <a:p>
            <a:fld id="{1DE57329-0E00-44FD-974C-F006C5AFD1DB}" type="slidenum">
              <a:rPr lang="en-US" altLang="it-IT"/>
              <a:pPr/>
              <a:t>‹N›</a:t>
            </a:fld>
            <a:endParaRPr lang="en-US" altLang="it-IT"/>
          </a:p>
        </p:txBody>
      </p:sp>
    </p:spTree>
    <p:extLst>
      <p:ext uri="{BB962C8B-B14F-4D97-AF65-F5344CB8AC3E}">
        <p14:creationId xmlns:p14="http://schemas.microsoft.com/office/powerpoint/2010/main" val="52012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534988" y="303213"/>
            <a:ext cx="9623425" cy="1260475"/>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534988" y="1692275"/>
            <a:ext cx="4724400"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534988" y="2398713"/>
            <a:ext cx="4724400"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5432425" y="1692275"/>
            <a:ext cx="4725988" cy="7064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5432425" y="2398713"/>
            <a:ext cx="4725988" cy="43576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piè di pagina 6"/>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8" name="Segnaposto numero diapositiva 7"/>
          <p:cNvSpPr>
            <a:spLocks noGrp="1"/>
          </p:cNvSpPr>
          <p:nvPr>
            <p:ph type="sldNum" idx="11"/>
          </p:nvPr>
        </p:nvSpPr>
        <p:spPr/>
        <p:txBody>
          <a:bodyPr/>
          <a:lstStyle>
            <a:lvl1pPr>
              <a:defRPr/>
            </a:lvl1pPr>
          </a:lstStyle>
          <a:p>
            <a:fld id="{20DA5517-7EC0-437F-A0BD-FB1E21E6ABC1}" type="slidenum">
              <a:rPr lang="en-US" altLang="it-IT"/>
              <a:pPr/>
              <a:t>‹N›</a:t>
            </a:fld>
            <a:endParaRPr lang="en-US" altLang="it-IT"/>
          </a:p>
        </p:txBody>
      </p:sp>
    </p:spTree>
    <p:extLst>
      <p:ext uri="{BB962C8B-B14F-4D97-AF65-F5344CB8AC3E}">
        <p14:creationId xmlns:p14="http://schemas.microsoft.com/office/powerpoint/2010/main" val="37527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piè di pagina 2"/>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4" name="Segnaposto numero diapositiva 3"/>
          <p:cNvSpPr>
            <a:spLocks noGrp="1"/>
          </p:cNvSpPr>
          <p:nvPr>
            <p:ph type="sldNum" idx="11"/>
          </p:nvPr>
        </p:nvSpPr>
        <p:spPr/>
        <p:txBody>
          <a:bodyPr/>
          <a:lstStyle>
            <a:lvl1pPr>
              <a:defRPr/>
            </a:lvl1pPr>
          </a:lstStyle>
          <a:p>
            <a:fld id="{8FD569A3-E093-4FCD-AFA5-D53DC7C2A93A}" type="slidenum">
              <a:rPr lang="en-US" altLang="it-IT"/>
              <a:pPr/>
              <a:t>‹N›</a:t>
            </a:fld>
            <a:endParaRPr lang="en-US" altLang="it-IT"/>
          </a:p>
        </p:txBody>
      </p:sp>
    </p:spTree>
    <p:extLst>
      <p:ext uri="{BB962C8B-B14F-4D97-AF65-F5344CB8AC3E}">
        <p14:creationId xmlns:p14="http://schemas.microsoft.com/office/powerpoint/2010/main" val="941851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piè di pagina 1"/>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3" name="Segnaposto numero diapositiva 2"/>
          <p:cNvSpPr>
            <a:spLocks noGrp="1"/>
          </p:cNvSpPr>
          <p:nvPr>
            <p:ph type="sldNum" idx="11"/>
          </p:nvPr>
        </p:nvSpPr>
        <p:spPr/>
        <p:txBody>
          <a:bodyPr/>
          <a:lstStyle>
            <a:lvl1pPr>
              <a:defRPr/>
            </a:lvl1pPr>
          </a:lstStyle>
          <a:p>
            <a:fld id="{6D6A30F3-60DA-4373-9AB8-CED6D425D098}" type="slidenum">
              <a:rPr lang="en-US" altLang="it-IT"/>
              <a:pPr/>
              <a:t>‹N›</a:t>
            </a:fld>
            <a:endParaRPr lang="en-US" altLang="it-IT"/>
          </a:p>
        </p:txBody>
      </p:sp>
    </p:spTree>
    <p:extLst>
      <p:ext uri="{BB962C8B-B14F-4D97-AF65-F5344CB8AC3E}">
        <p14:creationId xmlns:p14="http://schemas.microsoft.com/office/powerpoint/2010/main" val="1996962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534988" y="301625"/>
            <a:ext cx="3517900" cy="1281113"/>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181475" y="301625"/>
            <a:ext cx="5976938" cy="64547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534988" y="1582738"/>
            <a:ext cx="3517900" cy="51736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piè di pagina 4"/>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6" name="Segnaposto numero diapositiva 5"/>
          <p:cNvSpPr>
            <a:spLocks noGrp="1"/>
          </p:cNvSpPr>
          <p:nvPr>
            <p:ph type="sldNum" idx="11"/>
          </p:nvPr>
        </p:nvSpPr>
        <p:spPr/>
        <p:txBody>
          <a:bodyPr/>
          <a:lstStyle>
            <a:lvl1pPr>
              <a:defRPr/>
            </a:lvl1pPr>
          </a:lstStyle>
          <a:p>
            <a:fld id="{A4A11EB2-86A6-4D1D-A84B-49091154AC6A}" type="slidenum">
              <a:rPr lang="en-US" altLang="it-IT"/>
              <a:pPr/>
              <a:t>‹N›</a:t>
            </a:fld>
            <a:endParaRPr lang="en-US" altLang="it-IT"/>
          </a:p>
        </p:txBody>
      </p:sp>
    </p:spTree>
    <p:extLst>
      <p:ext uri="{BB962C8B-B14F-4D97-AF65-F5344CB8AC3E}">
        <p14:creationId xmlns:p14="http://schemas.microsoft.com/office/powerpoint/2010/main" val="3655599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095500" y="5294313"/>
            <a:ext cx="6416675" cy="623887"/>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095500" y="676275"/>
            <a:ext cx="64166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2095500" y="5918200"/>
            <a:ext cx="6416675" cy="88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piè di pagina 4"/>
          <p:cNvSpPr>
            <a:spLocks noGrp="1"/>
          </p:cNvSpPr>
          <p:nvPr>
            <p:ph type="ftr" idx="10"/>
          </p:nvPr>
        </p:nvSpPr>
        <p:spPr/>
        <p:txBody>
          <a:bodyPr/>
          <a:lstStyle>
            <a:lvl1pPr>
              <a:defRPr/>
            </a:lvl1pPr>
          </a:lstStyle>
          <a:p>
            <a:r>
              <a:rPr lang="en-US" altLang="it-IT"/>
              <a:t>M. D’Orazio | </a:t>
            </a:r>
            <a:r>
              <a:rPr lang="en-US" altLang="it-IT" i="1"/>
              <a:t>Distances with Mixed-Type Variables</a:t>
            </a:r>
          </a:p>
        </p:txBody>
      </p:sp>
      <p:sp>
        <p:nvSpPr>
          <p:cNvPr id="6" name="Segnaposto numero diapositiva 5"/>
          <p:cNvSpPr>
            <a:spLocks noGrp="1"/>
          </p:cNvSpPr>
          <p:nvPr>
            <p:ph type="sldNum" idx="11"/>
          </p:nvPr>
        </p:nvSpPr>
        <p:spPr/>
        <p:txBody>
          <a:bodyPr/>
          <a:lstStyle>
            <a:lvl1pPr>
              <a:defRPr/>
            </a:lvl1pPr>
          </a:lstStyle>
          <a:p>
            <a:fld id="{344542DC-EC49-4E1D-8A6B-BC8DB1D97017}" type="slidenum">
              <a:rPr lang="en-US" altLang="it-IT"/>
              <a:pPr/>
              <a:t>‹N›</a:t>
            </a:fld>
            <a:endParaRPr lang="en-US" altLang="it-IT"/>
          </a:p>
        </p:txBody>
      </p:sp>
    </p:spTree>
    <p:extLst>
      <p:ext uri="{BB962C8B-B14F-4D97-AF65-F5344CB8AC3E}">
        <p14:creationId xmlns:p14="http://schemas.microsoft.com/office/powerpoint/2010/main" val="127294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1066800" y="1090613"/>
            <a:ext cx="8123238" cy="644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it-IT"/>
              <a:t>Click to edit the title text format</a:t>
            </a:r>
          </a:p>
        </p:txBody>
      </p:sp>
      <p:sp>
        <p:nvSpPr>
          <p:cNvPr id="1026" name="Rectangle 2"/>
          <p:cNvSpPr>
            <a:spLocks noGrp="1" noChangeArrowheads="1"/>
          </p:cNvSpPr>
          <p:nvPr>
            <p:ph type="body" idx="1"/>
          </p:nvPr>
        </p:nvSpPr>
        <p:spPr bwMode="auto">
          <a:xfrm>
            <a:off x="977900" y="3498850"/>
            <a:ext cx="8447088" cy="310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it-IT"/>
              <a:t>Click to edit the outline text format</a:t>
            </a:r>
          </a:p>
          <a:p>
            <a:pPr lvl="1"/>
            <a:r>
              <a:rPr lang="en-GB" altLang="it-IT"/>
              <a:t>Second Outline Level</a:t>
            </a:r>
          </a:p>
          <a:p>
            <a:pPr lvl="2"/>
            <a:r>
              <a:rPr lang="en-GB" altLang="it-IT"/>
              <a:t>Third Outline Level</a:t>
            </a:r>
          </a:p>
          <a:p>
            <a:pPr lvl="3"/>
            <a:r>
              <a:rPr lang="en-GB" altLang="it-IT"/>
              <a:t>Fourth Outline Level</a:t>
            </a:r>
          </a:p>
          <a:p>
            <a:pPr lvl="4"/>
            <a:r>
              <a:rPr lang="en-GB" altLang="it-IT"/>
              <a:t>Fifth Outline Level</a:t>
            </a:r>
          </a:p>
          <a:p>
            <a:pPr lvl="4"/>
            <a:r>
              <a:rPr lang="en-GB" altLang="it-IT"/>
              <a:t>Sixth Outline Level</a:t>
            </a:r>
          </a:p>
          <a:p>
            <a:pPr lvl="4"/>
            <a:r>
              <a:rPr lang="en-GB" altLang="it-IT"/>
              <a:t>Seventh Outline Level</a:t>
            </a:r>
          </a:p>
        </p:txBody>
      </p:sp>
      <p:sp>
        <p:nvSpPr>
          <p:cNvPr id="1027" name="Rectangle 3"/>
          <p:cNvSpPr>
            <a:spLocks noGrp="1" noChangeArrowheads="1"/>
          </p:cNvSpPr>
          <p:nvPr>
            <p:ph type="ftr"/>
          </p:nvPr>
        </p:nvSpPr>
        <p:spPr bwMode="auto">
          <a:xfrm>
            <a:off x="5643563" y="6815138"/>
            <a:ext cx="3743325"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12700">
              <a:lnSpc>
                <a:spcPts val="1613"/>
              </a:lnSpc>
              <a:tabLst>
                <a:tab pos="457200" algn="l"/>
                <a:tab pos="914400" algn="l"/>
                <a:tab pos="1371600" algn="l"/>
                <a:tab pos="1828800" algn="l"/>
                <a:tab pos="2286000" algn="l"/>
                <a:tab pos="2743200" algn="l"/>
                <a:tab pos="3200400" algn="l"/>
                <a:tab pos="3657600" algn="l"/>
              </a:tabLst>
              <a:defRPr sz="1400">
                <a:solidFill>
                  <a:srgbClr val="000000"/>
                </a:solidFill>
                <a:latin typeface="Times New Roman" pitchFamily="16" charset="0"/>
                <a:cs typeface="DejaVu Sans" charset="0"/>
              </a:defRPr>
            </a:lvl1pPr>
          </a:lstStyle>
          <a:p>
            <a:r>
              <a:rPr lang="en-US" altLang="it-IT"/>
              <a:t>M. D’Orazio | </a:t>
            </a:r>
            <a:r>
              <a:rPr lang="en-US" altLang="it-IT" i="1"/>
              <a:t>Distances with Mixed-Type Variables</a:t>
            </a:r>
          </a:p>
        </p:txBody>
      </p:sp>
      <p:sp>
        <p:nvSpPr>
          <p:cNvPr id="1028" name="Text Box 4"/>
          <p:cNvSpPr txBox="1">
            <a:spLocks noChangeArrowheads="1"/>
          </p:cNvSpPr>
          <p:nvPr/>
        </p:nvSpPr>
        <p:spPr bwMode="auto">
          <a:xfrm>
            <a:off x="534988" y="7032625"/>
            <a:ext cx="2459037"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029" name="Rectangle 5"/>
          <p:cNvSpPr>
            <a:spLocks noGrp="1" noChangeArrowheads="1"/>
          </p:cNvSpPr>
          <p:nvPr>
            <p:ph type="sldNum"/>
          </p:nvPr>
        </p:nvSpPr>
        <p:spPr bwMode="auto">
          <a:xfrm>
            <a:off x="9688513" y="6815138"/>
            <a:ext cx="250825" cy="219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38100">
              <a:lnSpc>
                <a:spcPts val="1613"/>
              </a:lnSpc>
              <a:defRPr sz="1400">
                <a:solidFill>
                  <a:srgbClr val="FFFFFF"/>
                </a:solidFill>
                <a:latin typeface="Times New Roman" pitchFamily="16" charset="0"/>
                <a:cs typeface="DejaVu Sans" charset="0"/>
              </a:defRPr>
            </a:lvl1pPr>
          </a:lstStyle>
          <a:p>
            <a:fld id="{804B8EEC-CB50-4D60-AB12-278270C0D54F}" type="slidenum">
              <a:rPr lang="en-US" altLang="it-IT"/>
              <a:pPr/>
              <a:t>‹N›</a:t>
            </a:fld>
            <a:endParaRPr lang="en-US" altLang="it-IT"/>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dt="0"/>
  <p:txStyles>
    <p:titleStyle>
      <a:lvl1pPr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mj-lt"/>
          <a:ea typeface="+mj-ea"/>
          <a:cs typeface="+mj-cs"/>
        </a:defRPr>
      </a:lvl1pPr>
      <a:lvl2pPr marL="742950" indent="-28575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2pPr>
      <a:lvl3pPr marL="11430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3pPr>
      <a:lvl4pPr marL="16002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4pPr>
      <a:lvl5pPr marL="20574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5pPr>
      <a:lvl6pPr marL="25146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6pPr>
      <a:lvl7pPr marL="29718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7pPr>
      <a:lvl8pPr marL="34290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8pPr>
      <a:lvl9pPr marL="3886200" indent="-228600" algn="ctr" defTabSz="457200" rtl="0" fontAlgn="base" hangingPunct="0">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Noto Sans SC Regular" charset="0"/>
          <a:cs typeface="Noto Sans SC Regular" charset="0"/>
        </a:defRPr>
      </a:lvl9pPr>
    </p:titleStyle>
    <p:bodyStyle>
      <a:lvl1pPr marL="342900" indent="-342900" algn="l" defTabSz="457200" rtl="0" fontAlgn="base" hangingPunct="0">
        <a:lnSpc>
          <a:spcPct val="83000"/>
        </a:lnSpc>
        <a:spcBef>
          <a:spcPts val="1425"/>
        </a:spcBef>
        <a:spcAft>
          <a:spcPct val="0"/>
        </a:spcAft>
        <a:buClr>
          <a:srgbClr val="000000"/>
        </a:buClr>
        <a:buSzPct val="100000"/>
        <a:buFont typeface="Times New Roman" pitchFamily="16" charset="0"/>
        <a:defRPr>
          <a:solidFill>
            <a:srgbClr val="000000"/>
          </a:solidFill>
          <a:latin typeface="+mn-lt"/>
          <a:ea typeface="+mn-ea"/>
          <a:cs typeface="+mn-cs"/>
        </a:defRPr>
      </a:lvl1pPr>
      <a:lvl2pPr marL="742950" indent="-285750" algn="l" defTabSz="457200" rtl="0" fontAlgn="base" hangingPunct="0">
        <a:lnSpc>
          <a:spcPct val="83000"/>
        </a:lnSpc>
        <a:spcBef>
          <a:spcPts val="1138"/>
        </a:spcBef>
        <a:spcAft>
          <a:spcPct val="0"/>
        </a:spcAft>
        <a:buClr>
          <a:srgbClr val="000000"/>
        </a:buClr>
        <a:buSzPct val="100000"/>
        <a:buFont typeface="Times New Roman" pitchFamily="16" charset="0"/>
        <a:defRPr>
          <a:solidFill>
            <a:srgbClr val="000000"/>
          </a:solidFill>
          <a:latin typeface="+mn-lt"/>
          <a:ea typeface="+mn-ea"/>
          <a:cs typeface="+mn-cs"/>
        </a:defRPr>
      </a:lvl2pPr>
      <a:lvl3pPr marL="1143000" indent="-228600" algn="l" defTabSz="457200" rtl="0" fontAlgn="base" hangingPunct="0">
        <a:lnSpc>
          <a:spcPct val="83000"/>
        </a:lnSpc>
        <a:spcBef>
          <a:spcPts val="850"/>
        </a:spcBef>
        <a:spcAft>
          <a:spcPct val="0"/>
        </a:spcAft>
        <a:buClr>
          <a:srgbClr val="000000"/>
        </a:buClr>
        <a:buSzPct val="100000"/>
        <a:buFont typeface="Times New Roman" pitchFamily="16" charset="0"/>
        <a:defRPr>
          <a:solidFill>
            <a:srgbClr val="000000"/>
          </a:solidFill>
          <a:latin typeface="+mn-lt"/>
          <a:ea typeface="+mn-ea"/>
          <a:cs typeface="+mn-cs"/>
        </a:defRPr>
      </a:lvl3pPr>
      <a:lvl4pPr marL="1600200" indent="-228600" algn="l" defTabSz="457200" rtl="0" fontAlgn="base" hangingPunct="0">
        <a:lnSpc>
          <a:spcPct val="83000"/>
        </a:lnSpc>
        <a:spcBef>
          <a:spcPts val="575"/>
        </a:spcBef>
        <a:spcAft>
          <a:spcPct val="0"/>
        </a:spcAft>
        <a:buClr>
          <a:srgbClr val="000000"/>
        </a:buClr>
        <a:buSzPct val="100000"/>
        <a:buFont typeface="Times New Roman" pitchFamily="16" charset="0"/>
        <a:defRPr>
          <a:solidFill>
            <a:srgbClr val="000000"/>
          </a:solidFill>
          <a:latin typeface="+mn-lt"/>
          <a:ea typeface="+mn-ea"/>
          <a:cs typeface="+mn-cs"/>
        </a:defRPr>
      </a:lvl4pPr>
      <a:lvl5pPr marL="20574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5pPr>
      <a:lvl6pPr marL="25146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57200" rtl="0" fontAlgn="base" hangingPunct="0">
        <a:lnSpc>
          <a:spcPct val="83000"/>
        </a:lnSpc>
        <a:spcBef>
          <a:spcPts val="288"/>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cran.r-project.org/package=StatMatch" TargetMode="External"/><Relationship Id="rId4" Type="http://schemas.openxmlformats.org/officeDocument/2006/relationships/image" Target="../media/image8.emf"/></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cran.r-project.org/package=catdap"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ran.r-project.org/package=MAS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cran.r-project.org/package=glmult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cran.r-project.org/package=glmne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cran.r-project.org/package=tre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cran.r-project.org/package=rpart"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cran.r-project.org/package=ranfomForest"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hyperlink" Target="https://cran.r-project.org/package=party"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cran.r-project.org/package=caret"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cran.r-project.org/package=varImp"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cran.r-project.org/package=xgboost"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ran.r-project.org/package=Hmisc"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AutoShape 1"/>
          <p:cNvSpPr>
            <a:spLocks noChangeArrowheads="1"/>
          </p:cNvSpPr>
          <p:nvPr/>
        </p:nvSpPr>
        <p:spPr bwMode="auto">
          <a:xfrm>
            <a:off x="1060450" y="6821488"/>
            <a:ext cx="8574088" cy="6350"/>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5"/>
                </a:lnTo>
                <a:lnTo>
                  <a:pt x="8573389" y="6095"/>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5122" name="Rectangle 2"/>
          <p:cNvSpPr>
            <a:spLocks noChangeArrowheads="1"/>
          </p:cNvSpPr>
          <p:nvPr/>
        </p:nvSpPr>
        <p:spPr bwMode="auto">
          <a:xfrm>
            <a:off x="2276426" y="1212472"/>
            <a:ext cx="6296124" cy="531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30960" rIns="0" bIns="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Lst>
              <a:defRPr>
                <a:solidFill>
                  <a:srgbClr val="000000"/>
                </a:solidFill>
                <a:latin typeface="Arial" charset="0"/>
                <a:ea typeface="Noto Sans SC Regular" charset="0"/>
                <a:cs typeface="Noto Sans SC Regular" charset="0"/>
              </a:defRPr>
            </a:lvl9pPr>
          </a:lstStyle>
          <a:p>
            <a:pPr marL="12700">
              <a:lnSpc>
                <a:spcPts val="1825"/>
              </a:lnSpc>
              <a:spcBef>
                <a:spcPts val="250"/>
              </a:spcBef>
            </a:pPr>
            <a:r>
              <a:rPr lang="en-US" altLang="it-IT" i="1" dirty="0">
                <a:latin typeface="Times New Roman" pitchFamily="16" charset="0"/>
              </a:rPr>
              <a:t>The Use of R in Official Statistics - uRos2021</a:t>
            </a:r>
          </a:p>
          <a:p>
            <a:pPr marL="12700">
              <a:lnSpc>
                <a:spcPts val="1825"/>
              </a:lnSpc>
              <a:spcBef>
                <a:spcPts val="250"/>
              </a:spcBef>
            </a:pPr>
            <a:r>
              <a:rPr lang="en-US" altLang="it-IT" i="1" dirty="0">
                <a:latin typeface="Times New Roman" pitchFamily="16" charset="0"/>
              </a:rPr>
              <a:t>26 November 2021</a:t>
            </a:r>
          </a:p>
        </p:txBody>
      </p:sp>
      <p:sp>
        <p:nvSpPr>
          <p:cNvPr id="5123" name="Rectangle 3"/>
          <p:cNvSpPr>
            <a:spLocks noGrp="1" noChangeArrowheads="1"/>
          </p:cNvSpPr>
          <p:nvPr>
            <p:ph type="title" idx="4294967295"/>
          </p:nvPr>
        </p:nvSpPr>
        <p:spPr>
          <a:xfrm>
            <a:off x="1170236" y="2860073"/>
            <a:ext cx="8597652" cy="1428750"/>
          </a:xfrm>
          <a:ln/>
        </p:spPr>
        <p:txBody>
          <a:bodyPr tIns="29880"/>
          <a:lstStyle/>
          <a:p>
            <a:pPr>
              <a:lnSpc>
                <a:spcPct val="117000"/>
              </a:lnSpc>
              <a:spcBef>
                <a:spcPts val="23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tLang="it-IT" sz="3200" cap="small" dirty="0">
                <a:latin typeface="Garamond" panose="02020404030301010803" pitchFamily="18" charset="0"/>
              </a:rPr>
              <a:t>Tutorial:</a:t>
            </a:r>
            <a:br>
              <a:rPr lang="en-US" altLang="it-IT" sz="3200" cap="small" dirty="0">
                <a:latin typeface="Garamond" panose="02020404030301010803" pitchFamily="18" charset="0"/>
              </a:rPr>
            </a:br>
            <a:r>
              <a:rPr lang="en-US" altLang="it-IT" sz="4000" cap="small" dirty="0">
                <a:latin typeface="Garamond" panose="02020404030301010803" pitchFamily="18" charset="0"/>
              </a:rPr>
              <a:t>Selecting auxiliary variables in R</a:t>
            </a:r>
          </a:p>
        </p:txBody>
      </p:sp>
      <p:sp>
        <p:nvSpPr>
          <p:cNvPr id="5124" name="Rectangle 4"/>
          <p:cNvSpPr>
            <a:spLocks noChangeArrowheads="1"/>
          </p:cNvSpPr>
          <p:nvPr/>
        </p:nvSpPr>
        <p:spPr bwMode="auto">
          <a:xfrm>
            <a:off x="3840162" y="4537269"/>
            <a:ext cx="3013075" cy="5271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1520" rIns="0" bIns="0">
            <a:spAutoFit/>
          </a:bodyPr>
          <a:lstStyle>
            <a:lvl1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Lst>
              <a:defRPr>
                <a:solidFill>
                  <a:srgbClr val="000000"/>
                </a:solidFill>
                <a:latin typeface="Arial" charset="0"/>
                <a:ea typeface="Noto Sans SC Regular" charset="0"/>
                <a:cs typeface="Noto Sans SC Regular" charset="0"/>
              </a:defRPr>
            </a:lvl9pPr>
          </a:lstStyle>
          <a:p>
            <a:pPr algn="ctr">
              <a:lnSpc>
                <a:spcPts val="2313"/>
              </a:lnSpc>
              <a:spcBef>
                <a:spcPts val="100"/>
              </a:spcBef>
            </a:pPr>
            <a:r>
              <a:rPr lang="en-US" altLang="it-IT" sz="2000" b="1" i="1" dirty="0">
                <a:latin typeface="Times New Roman" pitchFamily="16" charset="0"/>
              </a:rPr>
              <a:t>Marcello </a:t>
            </a:r>
            <a:r>
              <a:rPr lang="en-US" altLang="it-IT" sz="2000" b="1" i="1" dirty="0" err="1">
                <a:latin typeface="Times New Roman" pitchFamily="16" charset="0"/>
              </a:rPr>
              <a:t>D’Orazio</a:t>
            </a:r>
            <a:r>
              <a:rPr lang="en-US" altLang="it-IT" sz="2000" b="1" i="1" dirty="0">
                <a:latin typeface="Times New Roman" pitchFamily="16" charset="0"/>
              </a:rPr>
              <a:t>*</a:t>
            </a:r>
          </a:p>
          <a:p>
            <a:pPr marL="12700" algn="ctr">
              <a:lnSpc>
                <a:spcPts val="1575"/>
              </a:lnSpc>
              <a:spcBef>
                <a:spcPts val="63"/>
              </a:spcBef>
            </a:pPr>
            <a:r>
              <a:rPr lang="en-US" altLang="it-IT" sz="1400" dirty="0" err="1">
                <a:solidFill>
                  <a:srgbClr val="0000FF"/>
                </a:solidFill>
                <a:latin typeface="Courier New" charset="0"/>
              </a:rPr>
              <a:t>marcello.dorazio</a:t>
            </a:r>
            <a:r>
              <a:rPr lang="en-US" altLang="it-IT" sz="1400" dirty="0">
                <a:solidFill>
                  <a:srgbClr val="0000FF"/>
                </a:solidFill>
                <a:latin typeface="Courier New" charset="0"/>
              </a:rPr>
              <a:t>(at)istat.it</a:t>
            </a:r>
          </a:p>
        </p:txBody>
      </p:sp>
      <p:sp>
        <p:nvSpPr>
          <p:cNvPr id="5125" name="Rectangle 5"/>
          <p:cNvSpPr>
            <a:spLocks noChangeArrowheads="1"/>
          </p:cNvSpPr>
          <p:nvPr/>
        </p:nvSpPr>
        <p:spPr bwMode="auto">
          <a:xfrm>
            <a:off x="1066800" y="6238467"/>
            <a:ext cx="8132763" cy="5449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Lst>
              <a:defRPr>
                <a:solidFill>
                  <a:srgbClr val="000000"/>
                </a:solidFill>
                <a:latin typeface="Arial" charset="0"/>
                <a:ea typeface="Noto Sans SC Regular" charset="0"/>
                <a:cs typeface="Noto Sans SC Regular" charset="0"/>
              </a:defRPr>
            </a:lvl9pPr>
          </a:lstStyle>
          <a:p>
            <a:pPr marL="12700">
              <a:lnSpc>
                <a:spcPts val="2100"/>
              </a:lnSpc>
              <a:spcBef>
                <a:spcPts val="100"/>
              </a:spcBef>
            </a:pPr>
            <a:r>
              <a:rPr lang="en-US" altLang="it-IT" sz="1600" i="1" dirty="0">
                <a:latin typeface="Times New Roman" pitchFamily="16" charset="0"/>
              </a:rPr>
              <a:t>*Senior Researcher in Statistical Methodology, </a:t>
            </a:r>
          </a:p>
          <a:p>
            <a:pPr marL="12700">
              <a:lnSpc>
                <a:spcPts val="2100"/>
              </a:lnSpc>
              <a:spcBef>
                <a:spcPts val="100"/>
              </a:spcBef>
            </a:pPr>
            <a:r>
              <a:rPr lang="en-US" altLang="it-IT" sz="1600" i="1" dirty="0">
                <a:latin typeface="Times New Roman" pitchFamily="16" charset="0"/>
              </a:rPr>
              <a:t>Italian National Institute of Statistics – Istat, Rome, Italy</a:t>
            </a:r>
          </a:p>
        </p:txBody>
      </p:sp>
      <p:sp>
        <p:nvSpPr>
          <p:cNvPr id="5126" name="AutoShape 6"/>
          <p:cNvSpPr>
            <a:spLocks noChangeArrowheads="1"/>
          </p:cNvSpPr>
          <p:nvPr/>
        </p:nvSpPr>
        <p:spPr bwMode="auto">
          <a:xfrm>
            <a:off x="1081088" y="779463"/>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pic>
        <p:nvPicPr>
          <p:cNvPr id="3" name="Immagine 2">
            <a:extLst>
              <a:ext uri="{FF2B5EF4-FFF2-40B4-BE49-F238E27FC236}">
                <a16:creationId xmlns:a16="http://schemas.microsoft.com/office/drawing/2014/main" id="{17E00410-F546-4929-9EFF-A17A317CC26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817746"/>
            <a:ext cx="1094580" cy="1267854"/>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Pairwise Association Measures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10</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913815"/>
                <a:ext cx="9636247" cy="6131935"/>
              </a:xfrm>
              <a:prstGeom prst="rect">
                <a:avLst/>
              </a:prstGeom>
              <a:noFill/>
            </p:spPr>
            <p:txBody>
              <a:bodyPr wrap="square">
                <a:spAutoFit/>
              </a:bodyPr>
              <a:lstStyle/>
              <a:p>
                <a:pPr marL="285750" indent="-285750">
                  <a:buFont typeface="Arial" panose="020B0604020202020204" pitchFamily="34" charset="0"/>
                  <a:buChar char="•"/>
                </a:pP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categorical</a:t>
                </a:r>
              </a:p>
              <a:p>
                <a:pPr marL="285750" indent="-285750">
                  <a:buFont typeface="Arial" panose="020B0604020202020204" pitchFamily="34" charset="0"/>
                  <a:buChar char="•"/>
                </a:pPr>
                <a:endParaRPr lang="en-US" sz="800" dirty="0">
                  <a:effectLst/>
                  <a:latin typeface="Tahoma" panose="020B0604030504040204" pitchFamily="34" charset="0"/>
                  <a:ea typeface="Times New Roman" panose="02020603050405020304" pitchFamily="18" charset="0"/>
                </a:endParaRPr>
              </a:p>
              <a:p>
                <a:pPr marL="285750" indent="-285750">
                  <a:buFont typeface="Arial" panose="020B0604020202020204" pitchFamily="34" charset="0"/>
                  <a:buChar char="•"/>
                </a:pPr>
                <a:r>
                  <a:rPr lang="en-US" sz="2000" i="1" dirty="0" err="1">
                    <a:effectLst/>
                    <a:latin typeface="Times New Roman" panose="02020603050405020304" pitchFamily="18" charset="0"/>
                    <a:ea typeface="Times New Roman" panose="02020603050405020304" pitchFamily="18" charset="0"/>
                  </a:rPr>
                  <a:t>Xs</a:t>
                </a:r>
                <a:r>
                  <a:rPr lang="en-US" sz="2000" i="1" dirty="0">
                    <a:effectLst/>
                    <a:latin typeface="Times New Roman" panose="02020603050405020304" pitchFamily="18"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 are ALL categorical</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lvl="0">
                  <a:spcAft>
                    <a:spcPts val="0"/>
                  </a:spcAft>
                </a:pPr>
                <a:r>
                  <a:rPr lang="en-US" sz="2000" dirty="0">
                    <a:effectLst/>
                    <a:latin typeface="Tahoma" panose="020B0604030504040204" pitchFamily="34" charset="0"/>
                    <a:ea typeface="Times New Roman" panose="02020603050405020304" pitchFamily="18" charset="0"/>
                  </a:rPr>
                  <a:t>explore the association between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each available </a:t>
                </a:r>
                <a:r>
                  <a:rPr lang="en-US" sz="2000" i="1" dirty="0">
                    <a:effectLst/>
                    <a:latin typeface="Times New Roman" panose="02020603050405020304" pitchFamily="18" charset="0"/>
                    <a:ea typeface="Times New Roman" panose="02020603050405020304" pitchFamily="18" charset="0"/>
                  </a:rPr>
                  <a:t>X </a:t>
                </a:r>
                <a:r>
                  <a:rPr lang="en-US" sz="2000" dirty="0">
                    <a:effectLst/>
                    <a:latin typeface="Tahoma" panose="020B0604030504040204" pitchFamily="34" charset="0"/>
                    <a:ea typeface="Times New Roman" panose="02020603050405020304" pitchFamily="18" charset="0"/>
                  </a:rPr>
                  <a:t>variable</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r>
                  <a:rPr lang="en-US" sz="2000" b="1" dirty="0">
                    <a:solidFill>
                      <a:srgbClr val="FF0000"/>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Avoid</a:t>
                </a:r>
                <a:r>
                  <a:rPr lang="en-US" sz="2000" dirty="0">
                    <a:effectLst/>
                    <a:latin typeface="Tahoma" panose="020B0604030504040204" pitchFamily="34" charset="0"/>
                    <a:ea typeface="Times New Roman" panose="02020603050405020304" pitchFamily="18" charset="0"/>
                  </a:rPr>
                  <a:t> Cramer’s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V</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endParaRPr lang="en-US" sz="2000" dirty="0">
                  <a:effectLst/>
                  <a:latin typeface="Tahoma" panose="020B0604030504040204" pitchFamily="34" charset="0"/>
                  <a:ea typeface="Times New Roman" panose="02020603050405020304" pitchFamily="18" charset="0"/>
                </a:endParaRP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endParaRPr lang="en-US" sz="2000" dirty="0">
                  <a:effectLst/>
                  <a:latin typeface="Tahoma" panose="020B0604030504040204" pitchFamily="34" charset="0"/>
                  <a:ea typeface="Times New Roman" panose="02020603050405020304" pitchFamily="18" charset="0"/>
                </a:endParaRPr>
              </a:p>
              <a:p>
                <a:pPr lvl="0">
                  <a:spcAft>
                    <a:spcPts val="0"/>
                  </a:spcAft>
                </a:pPr>
                <a:r>
                  <a:rPr lang="en-US" sz="2000" dirty="0">
                    <a:effectLst/>
                    <a:latin typeface="Tahoma" panose="020B0604030504040204" pitchFamily="34" charset="0"/>
                    <a:ea typeface="Times New Roman" panose="02020603050405020304" pitchFamily="18" charset="0"/>
                  </a:rPr>
                  <a:t>Because even if </a:t>
                </a: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0≤</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𝑉</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oMath>
                </a14:m>
                <a:r>
                  <a:rPr lang="en-US" sz="2000" dirty="0">
                    <a:effectLst/>
                    <a:latin typeface="Times New Roman" panose="02020603050405020304" pitchFamily="18" charset="0"/>
                    <a:ea typeface="Times New Roman" panose="02020603050405020304" pitchFamily="18" charset="0"/>
                  </a:rPr>
                  <a:t> </a:t>
                </a:r>
                <a:r>
                  <a:rPr lang="en-US" sz="2000" dirty="0">
                    <a:solidFill>
                      <a:srgbClr val="FF0000"/>
                    </a:solidFill>
                    <a:latin typeface="Tahoma" panose="020B0604030504040204" pitchFamily="34" charset="0"/>
                    <a:ea typeface="Times New Roman" panose="02020603050405020304" pitchFamily="18" charset="0"/>
                  </a:rPr>
                  <a:t>it is NOT recommended to compare </a:t>
                </a:r>
                <a:r>
                  <a:rPr lang="en-US" sz="2000" i="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V</a:t>
                </a:r>
                <a:r>
                  <a:rPr lang="en-US" sz="2000" dirty="0">
                    <a:solidFill>
                      <a:srgbClr val="FF0000"/>
                    </a:solidFill>
                    <a:latin typeface="Tahoma" panose="020B0604030504040204" pitchFamily="34" charset="0"/>
                    <a:ea typeface="Times New Roman" panose="02020603050405020304" pitchFamily="18" charset="0"/>
                  </a:rPr>
                  <a:t>s related to tables sharing different number of rows/columns</a:t>
                </a:r>
                <a:r>
                  <a:rPr lang="en-US" sz="2000" dirty="0">
                    <a:latin typeface="Tahoma" panose="020B0604030504040204" pitchFamily="34" charset="0"/>
                    <a:ea typeface="Times New Roman" panose="02020603050405020304" pitchFamily="18" charset="0"/>
                  </a:rPr>
                  <a:t> (different categories of </a:t>
                </a:r>
                <a:r>
                  <a:rPr lang="en-US" sz="2000" i="1" dirty="0">
                    <a:latin typeface="Times New Roman" panose="02020603050405020304" pitchFamily="18" charset="0"/>
                    <a:ea typeface="Times New Roman" panose="02020603050405020304" pitchFamily="18" charset="0"/>
                  </a:rPr>
                  <a:t>X  </a:t>
                </a:r>
                <a:r>
                  <a:rPr lang="en-US" sz="2000" dirty="0">
                    <a:latin typeface="Tahoma" panose="020B0604030504040204" pitchFamily="34" charset="0"/>
                    <a:ea typeface="Times New Roman" panose="02020603050405020304" pitchFamily="18" charset="0"/>
                  </a:rPr>
                  <a:t>in our case)</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r>
                  <a:rPr lang="en-US" sz="2000" b="1" dirty="0">
                    <a:solidFill>
                      <a:schemeClr val="accent1">
                        <a:lumMod val="50000"/>
                      </a:schemeClr>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Suggestion</a:t>
                </a:r>
                <a:r>
                  <a:rPr lang="en-US" sz="2000" dirty="0">
                    <a:effectLst/>
                    <a:latin typeface="Tahoma" panose="020B0604030504040204" pitchFamily="34" charset="0"/>
                    <a:ea typeface="Times New Roman" panose="02020603050405020304" pitchFamily="18" charset="0"/>
                  </a:rPr>
                  <a:t>: </a:t>
                </a:r>
                <a:r>
                  <a:rPr lang="en-US" sz="2000" dirty="0">
                    <a:solidFill>
                      <a:srgbClr val="0070C0"/>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Proportional Reduction in Error</a:t>
                </a:r>
                <a:r>
                  <a:rPr lang="en-US" sz="2000" dirty="0">
                    <a:effectLst/>
                    <a:latin typeface="Tahoma" panose="020B0604030504040204" pitchFamily="34" charset="0"/>
                    <a:ea typeface="Times New Roman" panose="02020603050405020304" pitchFamily="18" charset="0"/>
                  </a:rPr>
                  <a:t> (PRE) measures:</a:t>
                </a: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US" sz="2000" dirty="0">
                    <a:effectLst/>
                    <a:latin typeface="Tahoma" panose="020B0604030504040204" pitchFamily="34" charset="0"/>
                    <a:ea typeface="Times New Roman" panose="02020603050405020304" pitchFamily="18" charset="0"/>
                  </a:rPr>
                  <a:t>PRE = 0 --&gt; NO error reduction</a:t>
                </a:r>
                <a:r>
                  <a:rPr lang="en-US" sz="2000" dirty="0">
                    <a:latin typeface="Tahoma" panose="020B0604030504040204" pitchFamily="34" charset="0"/>
                    <a:ea typeface="Times New Roman" panose="02020603050405020304" pitchFamily="18" charset="0"/>
                  </a:rPr>
                  <a:t>, knowing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is not of help in predicting </a:t>
                </a:r>
                <a:r>
                  <a:rPr lang="en-US" sz="2000" i="1" dirty="0">
                    <a:effectLst/>
                    <a:latin typeface="Times New Roman" panose="02020603050405020304" pitchFamily="18" charset="0"/>
                    <a:ea typeface="Times New Roman" panose="02020603050405020304" pitchFamily="18" charset="0"/>
                  </a:rPr>
                  <a:t>Y</a:t>
                </a:r>
                <a:endParaRPr lang="en-US" sz="2000" dirty="0">
                  <a:effectLst/>
                  <a:latin typeface="Times New Roman" panose="02020603050405020304" pitchFamily="18" charset="0"/>
                  <a:ea typeface="Times New Roman" panose="02020603050405020304" pitchFamily="18" charset="0"/>
                </a:endParaRPr>
              </a:p>
              <a:p>
                <a:pPr marL="1710690">
                  <a:spcAft>
                    <a:spcPts val="0"/>
                  </a:spcAft>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spcAft>
                    <a:spcPts val="0"/>
                  </a:spcAft>
                  <a:buFont typeface="Symbol" panose="05050102010706020507" pitchFamily="18" charset="2"/>
                  <a:buChar char=""/>
                </a:pPr>
                <a:r>
                  <a:rPr lang="en-US" sz="2000" dirty="0">
                    <a:effectLst/>
                    <a:latin typeface="Tahoma" panose="020B0604030504040204" pitchFamily="34" charset="0"/>
                    <a:ea typeface="Times New Roman" panose="02020603050405020304" pitchFamily="18" charset="0"/>
                  </a:rPr>
                  <a:t>PRE = 1 --&gt; error fully removed, knowing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permits to fully predict </a:t>
                </a:r>
                <a:r>
                  <a:rPr lang="en-US" sz="2000" i="1" dirty="0">
                    <a:effectLst/>
                    <a:latin typeface="Times New Roman" panose="02020603050405020304" pitchFamily="18" charset="0"/>
                    <a:ea typeface="Times New Roman" panose="02020603050405020304" pitchFamily="18" charset="0"/>
                  </a:rPr>
                  <a:t>Y</a:t>
                </a:r>
                <a:endParaRPr lang="en-US" sz="2000" dirty="0">
                  <a:effectLst/>
                  <a:latin typeface="Times New Roman" panose="02020603050405020304" pitchFamily="18" charset="0"/>
                  <a:ea typeface="Times New Roman" panose="02020603050405020304" pitchFamily="18" charset="0"/>
                </a:endParaRPr>
              </a:p>
              <a:p>
                <a:r>
                  <a:rPr lang="en-US" sz="1800" dirty="0">
                    <a:effectLst/>
                    <a:latin typeface="Tahoma" panose="020B060403050404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lvl="0">
                  <a:spcAft>
                    <a:spcPts val="0"/>
                  </a:spcAft>
                </a:pPr>
                <a:endParaRPr lang="en-US" sz="1800" dirty="0">
                  <a:effectLst/>
                  <a:latin typeface="Times New Roman" panose="02020603050405020304" pitchFamily="18"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913815"/>
                <a:ext cx="9636247" cy="6131935"/>
              </a:xfrm>
              <a:prstGeom prst="rect">
                <a:avLst/>
              </a:prstGeom>
              <a:blipFill>
                <a:blip r:embed="rId3"/>
                <a:stretch>
                  <a:fillRect l="-696" t="-994"/>
                </a:stretch>
              </a:blipFill>
            </p:spPr>
            <p:txBody>
              <a:bodyPr/>
              <a:lstStyle/>
              <a:p>
                <a:r>
                  <a:rPr lang="it-IT">
                    <a:noFill/>
                  </a:rPr>
                  <a:t> </a:t>
                </a:r>
              </a:p>
            </p:txBody>
          </p:sp>
        </mc:Fallback>
      </mc:AlternateContent>
      <p:pic>
        <p:nvPicPr>
          <p:cNvPr id="18" name="Immagine 17">
            <a:extLst>
              <a:ext uri="{FF2B5EF4-FFF2-40B4-BE49-F238E27FC236}">
                <a16:creationId xmlns:a16="http://schemas.microsoft.com/office/drawing/2014/main" id="{E130A02F-5F11-4F3E-9054-8A43003C554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70436" y="2623814"/>
            <a:ext cx="3139615" cy="1000852"/>
          </a:xfrm>
          <a:prstGeom prst="rect">
            <a:avLst/>
          </a:prstGeom>
          <a:noFill/>
          <a:ln>
            <a:noFill/>
          </a:ln>
        </p:spPr>
      </p:pic>
    </p:spTree>
    <p:extLst>
      <p:ext uri="{BB962C8B-B14F-4D97-AF65-F5344CB8AC3E}">
        <p14:creationId xmlns:p14="http://schemas.microsoft.com/office/powerpoint/2010/main" val="27044056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Pairwise Association Measures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11</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913815"/>
            <a:ext cx="9636247" cy="1466299"/>
          </a:xfrm>
          <a:prstGeom prst="rect">
            <a:avLst/>
          </a:prstGeom>
          <a:noFill/>
        </p:spPr>
        <p:txBody>
          <a:bodyPr wrap="square">
            <a:spAutoFit/>
          </a:bodyPr>
          <a:lstStyle/>
          <a:p>
            <a:pPr lvl="0">
              <a:spcAft>
                <a:spcPts val="0"/>
              </a:spcAft>
            </a:pPr>
            <a:endParaRPr lang="en-US" dirty="0">
              <a:latin typeface="Tahoma" panose="020B0604030504040204" pitchFamily="34" charset="0"/>
              <a:ea typeface="Times New Roman" panose="02020603050405020304" pitchFamily="18" charset="0"/>
            </a:endParaRPr>
          </a:p>
          <a:p>
            <a:pPr lvl="0">
              <a:spcAft>
                <a:spcPts val="0"/>
              </a:spcAft>
            </a:pPr>
            <a:r>
              <a:rPr lang="en-US" sz="2000" dirty="0">
                <a:effectLst/>
                <a:latin typeface="Tahoma" panose="020B0604030504040204" pitchFamily="34" charset="0"/>
                <a:ea typeface="Times New Roman" panose="02020603050405020304" pitchFamily="18" charset="0"/>
              </a:rPr>
              <a:t>Some PRE measures</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endParaRPr lang="en-US" sz="2000" dirty="0">
              <a:effectLst/>
              <a:latin typeface="Times New Roman" panose="02020603050405020304" pitchFamily="18"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p:pic>
        <p:nvPicPr>
          <p:cNvPr id="19" name="Immagine 18">
            <a:extLst>
              <a:ext uri="{FF2B5EF4-FFF2-40B4-BE49-F238E27FC236}">
                <a16:creationId xmlns:a16="http://schemas.microsoft.com/office/drawing/2014/main" id="{CA429BBA-7A78-448A-B7C2-042D9611C6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58817" y="1771592"/>
            <a:ext cx="8590121" cy="1375741"/>
          </a:xfrm>
          <a:prstGeom prst="rect">
            <a:avLst/>
          </a:prstGeom>
          <a:noFill/>
          <a:ln>
            <a:noFill/>
          </a:ln>
        </p:spPr>
      </p:pic>
      <p:pic>
        <p:nvPicPr>
          <p:cNvPr id="20" name="Immagine 19">
            <a:extLst>
              <a:ext uri="{FF2B5EF4-FFF2-40B4-BE49-F238E27FC236}">
                <a16:creationId xmlns:a16="http://schemas.microsoft.com/office/drawing/2014/main" id="{B99C5027-E749-45B3-97B4-B9ADF6B08CA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62386" y="3433617"/>
            <a:ext cx="8324201" cy="1380506"/>
          </a:xfrm>
          <a:prstGeom prst="rect">
            <a:avLst/>
          </a:prstGeom>
          <a:noFill/>
          <a:ln>
            <a:noFill/>
          </a:ln>
        </p:spPr>
      </p:pic>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A973D401-69A8-465F-B402-F8D56E4C9398}"/>
                  </a:ext>
                </a:extLst>
              </p:cNvPr>
              <p:cNvSpPr txBox="1"/>
              <p:nvPr/>
            </p:nvSpPr>
            <p:spPr>
              <a:xfrm>
                <a:off x="606364" y="5085521"/>
                <a:ext cx="9566336" cy="1265988"/>
              </a:xfrm>
              <a:prstGeom prst="rect">
                <a:avLst/>
              </a:prstGeom>
              <a:noFill/>
            </p:spPr>
            <p:txBody>
              <a:bodyPr wrap="square">
                <a:spAutoFit/>
              </a:bodyPr>
              <a:lstStyle/>
              <a:p>
                <a:r>
                  <a:rPr lang="it-IT" sz="2000" dirty="0">
                    <a:effectLst/>
                    <a:latin typeface="Tahoma" panose="020B0604030504040204" pitchFamily="34" charset="0"/>
                    <a:ea typeface="Times New Roman" panose="02020603050405020304" pitchFamily="18" charset="0"/>
                  </a:rPr>
                  <a:t>In R use the </a:t>
                </a:r>
                <a:r>
                  <a:rPr lang="it-IT" sz="2000" b="1" dirty="0" err="1">
                    <a:effectLst/>
                    <a:latin typeface="Courier New" panose="02070309020205020404" pitchFamily="49" charset="0"/>
                    <a:ea typeface="Times New Roman" panose="02020603050405020304" pitchFamily="18" charset="0"/>
                  </a:rPr>
                  <a:t>pw.assoc</a:t>
                </a:r>
                <a:r>
                  <a:rPr lang="it-IT" sz="2000" b="1" dirty="0">
                    <a:effectLst/>
                    <a:latin typeface="Courier New" panose="02070309020205020404" pitchFamily="49" charset="0"/>
                    <a:ea typeface="Times New Roman" panose="02020603050405020304" pitchFamily="18" charset="0"/>
                  </a:rPr>
                  <a:t>()</a:t>
                </a:r>
                <a:r>
                  <a:rPr lang="it-IT" sz="2000" dirty="0">
                    <a:effectLst/>
                    <a:latin typeface="Tahoma" panose="020B0604030504040204" pitchFamily="34" charset="0"/>
                    <a:ea typeface="Times New Roman" panose="02020603050405020304" pitchFamily="18" charset="0"/>
                  </a:rPr>
                  <a:t> </a:t>
                </a:r>
                <a:r>
                  <a:rPr lang="it-IT" sz="2000" dirty="0" err="1">
                    <a:effectLst/>
                    <a:latin typeface="Tahoma" panose="020B0604030504040204" pitchFamily="34" charset="0"/>
                    <a:ea typeface="Times New Roman" panose="02020603050405020304" pitchFamily="18" charset="0"/>
                  </a:rPr>
                  <a:t>function</a:t>
                </a:r>
                <a:r>
                  <a:rPr lang="it-IT" sz="2000" dirty="0">
                    <a:effectLst/>
                    <a:latin typeface="Tahoma" panose="020B0604030504040204" pitchFamily="34" charset="0"/>
                    <a:ea typeface="Times New Roman" panose="02020603050405020304" pitchFamily="18" charset="0"/>
                  </a:rPr>
                  <a:t> in the package </a:t>
                </a:r>
                <a:r>
                  <a:rPr lang="it-IT" sz="2000" b="1" u="sng" dirty="0">
                    <a:solidFill>
                      <a:srgbClr val="0000FF"/>
                    </a:solidFill>
                    <a:effectLst/>
                    <a:latin typeface="Tahoma" panose="020B0604030504040204" pitchFamily="34" charset="0"/>
                    <a:ea typeface="Times New Roman" panose="02020603050405020304" pitchFamily="18" charset="0"/>
                    <a:hlinkClick r:id="rId5"/>
                  </a:rPr>
                  <a:t>StatMatch</a:t>
                </a:r>
                <a:r>
                  <a:rPr lang="it-IT" sz="2000" dirty="0">
                    <a:effectLst/>
                    <a:latin typeface="Tahoma" panose="020B0604030504040204" pitchFamily="34" charset="0"/>
                    <a:ea typeface="Times New Roman" panose="02020603050405020304" pitchFamily="18" charset="0"/>
                  </a:rPr>
                  <a:t> (D’Orazio, 2020)</a:t>
                </a:r>
              </a:p>
              <a:p>
                <a:endParaRPr lang="it-IT" sz="2000" dirty="0">
                  <a:latin typeface="Tahoma" panose="020B0604030504040204" pitchFamily="34" charset="0"/>
                  <a:ea typeface="Times New Roman" panose="02020603050405020304" pitchFamily="18" charset="0"/>
                </a:endParaRPr>
              </a:p>
              <a:p>
                <a:r>
                  <a:rPr lang="it-IT" sz="2000" b="1" dirty="0">
                    <a:solidFill>
                      <a:srgbClr val="FF0000"/>
                    </a:solidFill>
                    <a:effectLst/>
                    <a:latin typeface="Tahoma" panose="020B0604030504040204" pitchFamily="34" charset="0"/>
                    <a:ea typeface="Times New Roman" panose="02020603050405020304" pitchFamily="18" charset="0"/>
                  </a:rPr>
                  <a:t>NOTE</a:t>
                </a:r>
                <a:r>
                  <a:rPr lang="it-IT" sz="2000" dirty="0">
                    <a:effectLst/>
                    <a:latin typeface="Tahoma" panose="020B0604030504040204" pitchFamily="34" charset="0"/>
                    <a:ea typeface="Times New Roman" panose="02020603050405020304" pitchFamily="18" charset="0"/>
                  </a:rPr>
                  <a:t> </a:t>
                </a:r>
              </a:p>
              <a:p>
                <a:r>
                  <a:rPr lang="en-US" sz="2000" dirty="0">
                    <a:effectLst/>
                    <a:latin typeface="Tahoma" panose="020B0604030504040204" pitchFamily="34" charset="0"/>
                    <a:ea typeface="Times New Roman" panose="02020603050405020304" pitchFamily="18" charset="0"/>
                  </a:rPr>
                  <a:t>results maybe unreliable in case of large sparse tables (many cells with </a:t>
                </a:r>
                <a14:m>
                  <m:oMath xmlns:m="http://schemas.openxmlformats.org/officeDocument/2006/math">
                    <m:sSub>
                      <m:sSubPr>
                        <m:ctrlPr>
                          <a:rPr lang="en-US" sz="2000" i="1" smtClean="0">
                            <a:effectLst/>
                            <a:latin typeface="Cambria Math" panose="02040503050406030204" pitchFamily="18" charset="0"/>
                            <a:cs typeface="Tahoma" panose="020B0604030504040204" pitchFamily="34" charset="0"/>
                          </a:rPr>
                        </m:ctrlPr>
                      </m:sSubPr>
                      <m:e>
                        <m:r>
                          <a:rPr lang="en-US" sz="2000" i="1">
                            <a:effectLst/>
                            <a:latin typeface="Cambria Math" panose="02040503050406030204" pitchFamily="18" charset="0"/>
                            <a:ea typeface="Times New Roman" panose="02020603050405020304" pitchFamily="18" charset="0"/>
                            <a:cs typeface="Tahoma" panose="020B0604030504040204" pitchFamily="34" charset="0"/>
                          </a:rPr>
                          <m:t>𝑛</m:t>
                        </m:r>
                      </m:e>
                      <m:sub>
                        <m:r>
                          <a:rPr lang="en-US" sz="2000" i="1">
                            <a:effectLst/>
                            <a:latin typeface="Cambria Math" panose="02040503050406030204" pitchFamily="18" charset="0"/>
                            <a:ea typeface="Times New Roman" panose="02020603050405020304" pitchFamily="18" charset="0"/>
                            <a:cs typeface="Tahoma" panose="020B0604030504040204" pitchFamily="34" charset="0"/>
                          </a:rPr>
                          <m:t>𝑖𝑗</m:t>
                        </m:r>
                      </m:sub>
                    </m:sSub>
                    <m:r>
                      <a:rPr lang="en-US" sz="2000" i="1">
                        <a:effectLst/>
                        <a:latin typeface="Cambria Math" panose="02040503050406030204" pitchFamily="18" charset="0"/>
                        <a:ea typeface="Times New Roman" panose="02020603050405020304" pitchFamily="18" charset="0"/>
                        <a:cs typeface="Tahoma" panose="020B0604030504040204" pitchFamily="34" charset="0"/>
                      </a:rPr>
                      <m:t>=0</m:t>
                    </m:r>
                  </m:oMath>
                </a14:m>
                <a:r>
                  <a:rPr lang="en-US" sz="2000" dirty="0">
                    <a:effectLst/>
                    <a:latin typeface="Tahoma" panose="020B060403050404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p:txBody>
          </p:sp>
        </mc:Choice>
        <mc:Fallback xmlns="">
          <p:sp>
            <p:nvSpPr>
              <p:cNvPr id="22" name="CasellaDiTesto 21">
                <a:extLst>
                  <a:ext uri="{FF2B5EF4-FFF2-40B4-BE49-F238E27FC236}">
                    <a16:creationId xmlns:a16="http://schemas.microsoft.com/office/drawing/2014/main" id="{A973D401-69A8-465F-B402-F8D56E4C9398}"/>
                  </a:ext>
                </a:extLst>
              </p:cNvPr>
              <p:cNvSpPr txBox="1">
                <a:spLocks noRot="1" noChangeAspect="1" noMove="1" noResize="1" noEditPoints="1" noAdjustHandles="1" noChangeArrowheads="1" noChangeShapeType="1" noTextEdit="1"/>
              </p:cNvSpPr>
              <p:nvPr/>
            </p:nvSpPr>
            <p:spPr>
              <a:xfrm>
                <a:off x="606364" y="5085521"/>
                <a:ext cx="9566336" cy="1265988"/>
              </a:xfrm>
              <a:prstGeom prst="rect">
                <a:avLst/>
              </a:prstGeom>
              <a:blipFill>
                <a:blip r:embed="rId6"/>
                <a:stretch>
                  <a:fillRect l="-637" t="-5288" b="-5288"/>
                </a:stretch>
              </a:blipFill>
            </p:spPr>
            <p:txBody>
              <a:bodyPr/>
              <a:lstStyle/>
              <a:p>
                <a:r>
                  <a:rPr lang="it-IT">
                    <a:noFill/>
                  </a:rPr>
                  <a:t> </a:t>
                </a:r>
              </a:p>
            </p:txBody>
          </p:sp>
        </mc:Fallback>
      </mc:AlternateContent>
    </p:spTree>
    <p:extLst>
      <p:ext uri="{BB962C8B-B14F-4D97-AF65-F5344CB8AC3E}">
        <p14:creationId xmlns:p14="http://schemas.microsoft.com/office/powerpoint/2010/main" val="23890801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Pairwise Association Measures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12</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913815"/>
            <a:ext cx="9636247" cy="607602"/>
          </a:xfrm>
          <a:prstGeom prst="rect">
            <a:avLst/>
          </a:prstGeom>
          <a:noFill/>
        </p:spPr>
        <p:txBody>
          <a:bodyPr wrap="square">
            <a:spAutoFit/>
          </a:bodyPr>
          <a:lstStyle/>
          <a:p>
            <a:pPr lvl="0">
              <a:spcAft>
                <a:spcPts val="0"/>
              </a:spcAft>
            </a:pPr>
            <a:endParaRPr lang="en-US" dirty="0">
              <a:latin typeface="Tahoma" panose="020B0604030504040204" pitchFamily="34"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p:sp>
        <p:nvSpPr>
          <p:cNvPr id="22" name="CasellaDiTesto 21">
            <a:extLst>
              <a:ext uri="{FF2B5EF4-FFF2-40B4-BE49-F238E27FC236}">
                <a16:creationId xmlns:a16="http://schemas.microsoft.com/office/drawing/2014/main" id="{A973D401-69A8-465F-B402-F8D56E4C9398}"/>
              </a:ext>
            </a:extLst>
          </p:cNvPr>
          <p:cNvSpPr txBox="1"/>
          <p:nvPr/>
        </p:nvSpPr>
        <p:spPr>
          <a:xfrm>
            <a:off x="641319" y="1202053"/>
            <a:ext cx="9566336" cy="965521"/>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The </a:t>
            </a:r>
            <a:r>
              <a:rPr lang="en-US" sz="2000" b="1" dirty="0" err="1">
                <a:effectLst/>
                <a:latin typeface="Courier New" panose="02070309020205020404" pitchFamily="49" charset="0"/>
                <a:ea typeface="Times New Roman" panose="02020603050405020304" pitchFamily="18" charset="0"/>
              </a:rPr>
              <a:t>pw.assoc</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estimates also AIC and BIC (having penalty depending on the number of relative frequencies to be estimated):</a:t>
            </a:r>
          </a:p>
          <a:p>
            <a:endParaRPr lang="it-IT" dirty="0">
              <a:latin typeface="Tahoma" panose="020B0604030504040204" pitchFamily="34" charset="0"/>
              <a:ea typeface="Times New Roman" panose="02020603050405020304" pitchFamily="18" charset="0"/>
            </a:endParaRPr>
          </a:p>
        </p:txBody>
      </p:sp>
      <p:pic>
        <p:nvPicPr>
          <p:cNvPr id="18" name="Immagine 17">
            <a:extLst>
              <a:ext uri="{FF2B5EF4-FFF2-40B4-BE49-F238E27FC236}">
                <a16:creationId xmlns:a16="http://schemas.microsoft.com/office/drawing/2014/main" id="{03FE1A80-66AF-44B1-90CB-28F53E9FA2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3092" y="2053233"/>
            <a:ext cx="8363220" cy="2945717"/>
          </a:xfrm>
          <a:prstGeom prst="rect">
            <a:avLst/>
          </a:prstGeom>
          <a:noFill/>
          <a:ln>
            <a:noFill/>
          </a:ln>
        </p:spPr>
      </p:pic>
      <p:sp>
        <p:nvSpPr>
          <p:cNvPr id="21" name="CasellaDiTesto 20">
            <a:extLst>
              <a:ext uri="{FF2B5EF4-FFF2-40B4-BE49-F238E27FC236}">
                <a16:creationId xmlns:a16="http://schemas.microsoft.com/office/drawing/2014/main" id="{5AB9418F-8A9F-403C-8D5C-32E9B572E3F8}"/>
              </a:ext>
            </a:extLst>
          </p:cNvPr>
          <p:cNvSpPr txBox="1"/>
          <p:nvPr/>
        </p:nvSpPr>
        <p:spPr>
          <a:xfrm>
            <a:off x="641319" y="5423843"/>
            <a:ext cx="9521855" cy="1015663"/>
          </a:xfrm>
          <a:prstGeom prst="rect">
            <a:avLst/>
          </a:prstGeom>
          <a:noFill/>
        </p:spPr>
        <p:txBody>
          <a:bodyPr wrap="square">
            <a:spAutoFit/>
          </a:bodyPr>
          <a:lstStyle/>
          <a:p>
            <a:pPr>
              <a:lnSpc>
                <a:spcPct val="100000"/>
              </a:lnSpc>
            </a:pPr>
            <a:r>
              <a:rPr lang="en-US" sz="2000" dirty="0">
                <a:latin typeface="Tahoma" panose="020B0604030504040204" pitchFamily="34" charset="0"/>
                <a:ea typeface="Times New Roman" panose="02020603050405020304" pitchFamily="18" charset="0"/>
              </a:rPr>
              <a:t>The package</a:t>
            </a:r>
            <a:r>
              <a:rPr lang="en-US" sz="2000" dirty="0">
                <a:effectLst/>
                <a:latin typeface="Tahoma" panose="020B0604030504040204" pitchFamily="34" charset="0"/>
                <a:ea typeface="Times New Roman" panose="02020603050405020304" pitchFamily="18" charset="0"/>
              </a:rPr>
              <a:t> </a:t>
            </a:r>
            <a:r>
              <a:rPr lang="en-US" sz="2000" b="1" u="sng" dirty="0" err="1">
                <a:solidFill>
                  <a:srgbClr val="0000FF"/>
                </a:solidFill>
                <a:effectLst/>
                <a:latin typeface="Tahoma" panose="020B0604030504040204" pitchFamily="34" charset="0"/>
                <a:ea typeface="Times New Roman" panose="02020603050405020304" pitchFamily="18" charset="0"/>
                <a:hlinkClick r:id="rId4"/>
              </a:rPr>
              <a:t>catdap</a:t>
            </a:r>
            <a:r>
              <a:rPr lang="en-US" sz="2000" dirty="0">
                <a:effectLst/>
                <a:latin typeface="Tahoma" panose="020B0604030504040204" pitchFamily="34" charset="0"/>
                <a:ea typeface="Times New Roman" panose="02020603050405020304" pitchFamily="18" charset="0"/>
              </a:rPr>
              <a:t> (The Institute of Statistical Mathematics, 2020) uses AIC to select a subset of the available predictors that </a:t>
            </a:r>
            <a:r>
              <a:rPr lang="en-US" sz="2000" b="1" dirty="0">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jointly</a:t>
            </a:r>
            <a:r>
              <a:rPr lang="en-US" sz="2000" dirty="0">
                <a:effectLst/>
                <a:latin typeface="Tahoma" panose="020B0604030504040204" pitchFamily="34" charset="0"/>
                <a:ea typeface="Times New Roman" panose="02020603050405020304" pitchFamily="18" charset="0"/>
              </a:rPr>
              <a:t> work better as predictors of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Y</a:t>
            </a:r>
          </a:p>
        </p:txBody>
      </p:sp>
    </p:spTree>
    <p:extLst>
      <p:ext uri="{BB962C8B-B14F-4D97-AF65-F5344CB8AC3E}">
        <p14:creationId xmlns:p14="http://schemas.microsoft.com/office/powerpoint/2010/main" val="285206151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506413"/>
            <a:ext cx="9147234"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stepwise based on AIC</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flipV="1">
            <a:off x="620654" y="828675"/>
            <a:ext cx="914723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13</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5" y="1045121"/>
                <a:ext cx="9636247" cy="5909888"/>
              </a:xfrm>
              <a:prstGeom prst="rect">
                <a:avLst/>
              </a:prstGeom>
              <a:noFill/>
            </p:spPr>
            <p:txBody>
              <a:bodyPr wrap="square">
                <a:spAutoFit/>
              </a:bodyPr>
              <a:lstStyle/>
              <a:p>
                <a:pPr marL="285750" indent="-285750">
                  <a:buFont typeface="Arial" panose="020B0604020202020204" pitchFamily="34" charset="0"/>
                  <a:buChar char="•"/>
                </a:pPr>
                <a:r>
                  <a:rPr lang="it-IT"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a:t>
                </a:r>
                <a:r>
                  <a:rPr lang="en-US" sz="2000" u="sng" dirty="0">
                    <a:effectLst/>
                    <a:latin typeface="Tahoma" panose="020B0604030504040204" pitchFamily="34" charset="0"/>
                    <a:ea typeface="Times New Roman" panose="02020603050405020304" pitchFamily="18" charset="0"/>
                  </a:rPr>
                  <a:t>continuous</a:t>
                </a:r>
              </a:p>
              <a:p>
                <a:pPr marL="285750" indent="-285750">
                  <a:buFont typeface="Arial" panose="020B0604020202020204" pitchFamily="34" charset="0"/>
                  <a:buChar char="•"/>
                </a:pPr>
                <a:endParaRPr lang="en-US" sz="800" dirty="0">
                  <a:effectLst/>
                  <a:latin typeface="Tahoma" panose="020B0604030504040204" pitchFamily="34" charset="0"/>
                  <a:ea typeface="Times New Roman" panose="02020603050405020304" pitchFamily="18" charset="0"/>
                </a:endParaRPr>
              </a:p>
              <a:p>
                <a:pPr marL="285750" indent="-285750">
                  <a:buFont typeface="Arial" panose="020B0604020202020204" pitchFamily="34" charset="0"/>
                  <a:buChar char="•"/>
                </a:pPr>
                <a:r>
                  <a:rPr lang="it-IT" sz="2000" i="1" dirty="0" err="1">
                    <a:latin typeface="Times New Roman" panose="02020603050405020304" pitchFamily="18" charset="0"/>
                    <a:ea typeface="Times New Roman" panose="02020603050405020304" pitchFamily="18" charset="0"/>
                  </a:rPr>
                  <a:t>Xs</a:t>
                </a:r>
                <a:r>
                  <a:rPr lang="en-US" sz="2000" dirty="0">
                    <a:latin typeface="Tahoma" panose="020B0604030504040204" pitchFamily="34" charset="0"/>
                    <a:ea typeface="Times New Roman" panose="02020603050405020304" pitchFamily="18" charset="0"/>
                  </a:rPr>
                  <a:t> are all continuous or mixed-type</a:t>
                </a:r>
                <a:r>
                  <a:rPr lang="en-US" sz="2000" dirty="0">
                    <a:effectLst/>
                    <a:latin typeface="Tahoma" panose="020B0604030504040204" pitchFamily="34" charset="0"/>
                    <a:ea typeface="Times New Roman" panose="02020603050405020304" pitchFamily="18" charset="0"/>
                  </a:rPr>
                  <a:t> (few categorical variables)</a:t>
                </a:r>
              </a:p>
              <a:p>
                <a:endParaRPr lang="en-US" sz="2000" dirty="0">
                  <a:effectLst/>
                  <a:latin typeface="Tahoma" panose="020B0604030504040204" pitchFamily="34"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Backward (or forward) elimination in linear regression using </a:t>
                </a:r>
                <a:r>
                  <a:rPr lang="en-US" sz="2000" i="1" dirty="0">
                    <a:effectLst/>
                    <a:latin typeface="Tahoma" panose="020B0604030504040204" pitchFamily="34" charset="0"/>
                    <a:ea typeface="Times New Roman" panose="02020603050405020304" pitchFamily="18" charset="0"/>
                  </a:rPr>
                  <a:t>Akaike information </a:t>
                </a:r>
                <a:r>
                  <a:rPr lang="en-US" sz="2000" i="1" dirty="0" err="1">
                    <a:effectLst/>
                    <a:latin typeface="Tahoma" panose="020B0604030504040204" pitchFamily="34" charset="0"/>
                    <a:ea typeface="Times New Roman" panose="02020603050405020304" pitchFamily="18" charset="0"/>
                  </a:rPr>
                  <a:t>Critetion</a:t>
                </a:r>
                <a:r>
                  <a:rPr lang="en-US" sz="2000" dirty="0">
                    <a:effectLst/>
                    <a:latin typeface="Tahoma" panose="020B0604030504040204" pitchFamily="34" charset="0"/>
                    <a:ea typeface="Times New Roman" panose="02020603050405020304" pitchFamily="18" charset="0"/>
                  </a:rPr>
                  <a:t> (AIC)</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𝐴𝐼𝐶</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𝑙𝑜𝑔𝐿𝑖𝑘𝑒h𝑜𝑜𝑑</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oMath>
                  </m:oMathPara>
                </a14:m>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oMath>
                </a14:m>
                <a:r>
                  <a:rPr lang="en-US" sz="2000" dirty="0">
                    <a:effectLst/>
                    <a:latin typeface="Tahoma" panose="020B0604030504040204" pitchFamily="34" charset="0"/>
                    <a:ea typeface="Times New Roman" panose="02020603050405020304" pitchFamily="18" charset="0"/>
                  </a:rPr>
                  <a:t>: no. </a:t>
                </a:r>
                <a:r>
                  <a:rPr lang="en-US" sz="2000" dirty="0">
                    <a:latin typeface="Tahoma" panose="020B0604030504040204" pitchFamily="34" charset="0"/>
                    <a:ea typeface="Times New Roman" panose="02020603050405020304" pitchFamily="18" charset="0"/>
                  </a:rPr>
                  <a:t>o</a:t>
                </a:r>
                <a:r>
                  <a:rPr lang="en-US" sz="2000" dirty="0">
                    <a:effectLst/>
                    <a:latin typeface="Tahoma" panose="020B0604030504040204" pitchFamily="34" charset="0"/>
                    <a:ea typeface="Times New Roman" panose="02020603050405020304" pitchFamily="18" charset="0"/>
                  </a:rPr>
                  <a:t>f parameters in the model</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𝐴𝐼𝐶</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𝑙𝑜𝑔</m:t>
                      </m:r>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Sup>
                            <m:sSub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𝑠</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𝑒</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bSup>
                        </m:e>
                      </m:d>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r>
                        <a:rPr lang="it-IT" sz="2000" b="0" i="1" smtClean="0">
                          <a:effectLst/>
                          <a:latin typeface="Cambria Math" panose="02040503050406030204" pitchFamily="18" charset="0"/>
                          <a:ea typeface="Times New Roman" panose="02020603050405020304" pitchFamily="18" charset="0"/>
                          <a:cs typeface="Tahoma" panose="020B0604030504040204" pitchFamily="34" charset="0"/>
                        </a:rPr>
                        <m:t>                   </m:t>
                      </m:r>
                      <m:sSubSup>
                        <m:sSub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𝑠</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𝑒</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b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𝑟𝑒𝑠𝑖𝑑</m:t>
                              </m:r>
                            </m:sub>
                          </m:sSub>
                        </m:num>
                        <m:den>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den>
                      </m:f>
                    </m:oMath>
                  </m:oMathPara>
                </a14:m>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Note: </a:t>
                </a:r>
                <a:endParaRPr lang="en-US" sz="20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𝑅</m:t>
                          </m:r>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𝑟𝑒𝑔</m:t>
                              </m:r>
                            </m:sub>
                          </m:sSub>
                        </m:num>
                        <m:den>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𝑡𝑜𝑡</m:t>
                              </m:r>
                            </m:sub>
                          </m:sSub>
                        </m:den>
                      </m:f>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𝑟𝑒𝑠𝑖𝑑</m:t>
                              </m:r>
                            </m:sub>
                          </m:sSub>
                        </m:num>
                        <m:den>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𝑆𝑆</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𝑡𝑜𝑡</m:t>
                              </m:r>
                            </m:sub>
                          </m:sSub>
                        </m:den>
                      </m:f>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sup>
                            <m:e>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acc>
                                            <m:accPr>
                                              <m: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acc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acc>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sub>
                                      </m:sSub>
                                    </m:e>
                                  </m:d>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e>
                          </m:nary>
                        </m:num>
                        <m:den>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sup>
                            <m:e>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acc>
                                        <m:accPr>
                                          <m: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acc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acc>
                                    </m:e>
                                  </m:d>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e>
                          </m:nary>
                        </m:den>
                      </m:f>
                    </m:oMath>
                  </m:oMathPara>
                </a14:m>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sSubSupPr>
                        <m:e>
                          <m:r>
                            <a:rPr lang="it-IT" sz="2000" i="1">
                              <a:effectLst/>
                              <a:latin typeface="Cambria Math" panose="02040503050406030204" pitchFamily="18" charset="0"/>
                              <a:ea typeface="Times New Roman" panose="02020603050405020304" pitchFamily="18" charset="0"/>
                              <a:cs typeface="Tahoma" panose="020B0604030504040204" pitchFamily="34" charset="0"/>
                            </a:rPr>
                            <m:t>𝑅</m:t>
                          </m:r>
                        </m:e>
                        <m:sub>
                          <m:r>
                            <a:rPr lang="it-IT" sz="2000" i="1">
                              <a:effectLst/>
                              <a:latin typeface="Cambria Math" panose="02040503050406030204" pitchFamily="18" charset="0"/>
                              <a:ea typeface="Times New Roman" panose="02020603050405020304" pitchFamily="18" charset="0"/>
                              <a:cs typeface="Tahoma" panose="020B0604030504040204" pitchFamily="34" charset="0"/>
                            </a:rPr>
                            <m:t>𝑎𝑑𝑗</m:t>
                          </m:r>
                        </m:sub>
                        <m:sup>
                          <m:r>
                            <a:rPr lang="it-IT" sz="2000" i="1">
                              <a:effectLst/>
                              <a:latin typeface="Cambria Math" panose="02040503050406030204" pitchFamily="18" charset="0"/>
                              <a:ea typeface="Times New Roman" panose="02020603050405020304" pitchFamily="18" charset="0"/>
                              <a:cs typeface="Tahoma" panose="020B0604030504040204" pitchFamily="34" charset="0"/>
                            </a:rPr>
                            <m:t>2</m:t>
                          </m:r>
                        </m:sup>
                      </m:sSubSup>
                      <m:r>
                        <a:rPr lang="it-IT" sz="2000" i="1">
                          <a:effectLst/>
                          <a:latin typeface="Cambria Math" panose="02040503050406030204" pitchFamily="18" charset="0"/>
                          <a:ea typeface="Times New Roman" panose="02020603050405020304" pitchFamily="18" charset="0"/>
                          <a:cs typeface="Tahoma" panose="020B0604030504040204" pitchFamily="34" charset="0"/>
                        </a:rPr>
                        <m:t>=1−</m:t>
                      </m:r>
                      <m:f>
                        <m:f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fPr>
                        <m:num>
                          <m:d>
                            <m:d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dPr>
                            <m:e>
                              <m:r>
                                <a:rPr lang="it-IT" sz="2000" i="1">
                                  <a:effectLst/>
                                  <a:latin typeface="Cambria Math" panose="02040503050406030204" pitchFamily="18" charset="0"/>
                                  <a:ea typeface="Times New Roman" panose="02020603050405020304" pitchFamily="18" charset="0"/>
                                  <a:cs typeface="Tahoma" panose="020B0604030504040204" pitchFamily="34" charset="0"/>
                                </a:rPr>
                                <m:t>1−</m:t>
                              </m:r>
                              <m:sSup>
                                <m:sSup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sSupPr>
                                <m:e>
                                  <m:r>
                                    <a:rPr lang="it-IT" sz="2000" i="1">
                                      <a:effectLst/>
                                      <a:latin typeface="Cambria Math" panose="02040503050406030204" pitchFamily="18" charset="0"/>
                                      <a:ea typeface="Times New Roman" panose="02020603050405020304" pitchFamily="18" charset="0"/>
                                      <a:cs typeface="Tahoma" panose="020B0604030504040204" pitchFamily="34" charset="0"/>
                                    </a:rPr>
                                    <m:t>𝑅</m:t>
                                  </m:r>
                                </m:e>
                                <m:sup>
                                  <m:r>
                                    <a:rPr lang="it-IT" sz="2000" i="1">
                                      <a:effectLst/>
                                      <a:latin typeface="Cambria Math" panose="02040503050406030204" pitchFamily="18" charset="0"/>
                                      <a:ea typeface="Times New Roman" panose="02020603050405020304" pitchFamily="18" charset="0"/>
                                      <a:cs typeface="Tahoma" panose="020B0604030504040204" pitchFamily="34" charset="0"/>
                                    </a:rPr>
                                    <m:t>2</m:t>
                                  </m:r>
                                </m:sup>
                              </m:sSup>
                            </m:e>
                          </m:d>
                          <m:d>
                            <m:dPr>
                              <m:ctrlPr>
                                <a:rPr lang="it-IT" sz="2000" i="1">
                                  <a:effectLst/>
                                  <a:latin typeface="Cambria Math" panose="02040503050406030204" pitchFamily="18" charset="0"/>
                                  <a:ea typeface="Times New Roman" panose="02020603050405020304" pitchFamily="18" charset="0"/>
                                  <a:cs typeface="Tahoma" panose="020B0604030504040204" pitchFamily="34" charset="0"/>
                                </a:rPr>
                              </m:ctrlPr>
                            </m:dPr>
                            <m:e>
                              <m:r>
                                <a:rPr lang="it-IT" sz="2000" i="1">
                                  <a:effectLst/>
                                  <a:latin typeface="Cambria Math" panose="02040503050406030204" pitchFamily="18" charset="0"/>
                                  <a:ea typeface="Times New Roman" panose="02020603050405020304" pitchFamily="18" charset="0"/>
                                  <a:cs typeface="Tahoma" panose="020B0604030504040204" pitchFamily="34" charset="0"/>
                                </a:rPr>
                                <m:t>𝑛</m:t>
                              </m:r>
                              <m:r>
                                <a:rPr lang="it-IT" sz="2000" i="1">
                                  <a:effectLst/>
                                  <a:latin typeface="Cambria Math" panose="02040503050406030204" pitchFamily="18" charset="0"/>
                                  <a:ea typeface="Times New Roman" panose="02020603050405020304" pitchFamily="18" charset="0"/>
                                  <a:cs typeface="Tahoma" panose="020B0604030504040204" pitchFamily="34" charset="0"/>
                                </a:rPr>
                                <m:t>−1</m:t>
                              </m:r>
                            </m:e>
                          </m:d>
                        </m:num>
                        <m:den>
                          <m:r>
                            <a:rPr lang="it-IT" sz="2000" i="1">
                              <a:effectLst/>
                              <a:latin typeface="Cambria Math" panose="02040503050406030204" pitchFamily="18" charset="0"/>
                              <a:ea typeface="Times New Roman" panose="02020603050405020304" pitchFamily="18" charset="0"/>
                              <a:cs typeface="Tahoma" panose="020B0604030504040204" pitchFamily="34" charset="0"/>
                            </a:rPr>
                            <m:t>𝑛</m:t>
                          </m:r>
                          <m:r>
                            <a:rPr lang="it-IT" sz="2000" i="1">
                              <a:effectLst/>
                              <a:latin typeface="Cambria Math" panose="02040503050406030204" pitchFamily="18" charset="0"/>
                              <a:ea typeface="Times New Roman" panose="02020603050405020304" pitchFamily="18" charset="0"/>
                              <a:cs typeface="Tahoma" panose="020B0604030504040204" pitchFamily="34" charset="0"/>
                            </a:rPr>
                            <m:t>−</m:t>
                          </m:r>
                          <m:r>
                            <a:rPr lang="it-IT" sz="2000" i="1">
                              <a:effectLst/>
                              <a:latin typeface="Cambria Math" panose="02040503050406030204" pitchFamily="18" charset="0"/>
                              <a:ea typeface="Times New Roman" panose="02020603050405020304" pitchFamily="18" charset="0"/>
                              <a:cs typeface="Tahoma" panose="020B0604030504040204" pitchFamily="34" charset="0"/>
                            </a:rPr>
                            <m:t>𝑘</m:t>
                          </m:r>
                          <m:r>
                            <a:rPr lang="it-IT" sz="2000" i="1">
                              <a:effectLst/>
                              <a:latin typeface="Cambria Math" panose="02040503050406030204" pitchFamily="18" charset="0"/>
                              <a:ea typeface="Times New Roman" panose="02020603050405020304" pitchFamily="18" charset="0"/>
                              <a:cs typeface="Tahoma" panose="020B0604030504040204" pitchFamily="34" charset="0"/>
                            </a:rPr>
                            <m:t>−1</m:t>
                          </m:r>
                        </m:den>
                      </m:f>
                    </m:oMath>
                  </m:oMathPara>
                </a14:m>
                <a:endParaRPr lang="it-IT" sz="2000" dirty="0">
                  <a:effectLst/>
                  <a:latin typeface="Times New Roman" panose="02020603050405020304" pitchFamily="18" charset="0"/>
                  <a:ea typeface="Times New Roman" panose="02020603050405020304" pitchFamily="18" charset="0"/>
                </a:endParaRPr>
              </a:p>
              <a:p>
                <a:endParaRPr lang="it-IT" sz="1600" dirty="0"/>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5" y="1045121"/>
                <a:ext cx="9636247" cy="5909888"/>
              </a:xfrm>
              <a:prstGeom prst="rect">
                <a:avLst/>
              </a:prstGeom>
              <a:blipFill>
                <a:blip r:embed="rId3"/>
                <a:stretch>
                  <a:fillRect l="-633" t="-928"/>
                </a:stretch>
              </a:blipFill>
            </p:spPr>
            <p:txBody>
              <a:bodyPr/>
              <a:lstStyle/>
              <a:p>
                <a:r>
                  <a:rPr lang="it-IT">
                    <a:noFill/>
                  </a:rPr>
                  <a:t> </a:t>
                </a:r>
              </a:p>
            </p:txBody>
          </p:sp>
        </mc:Fallback>
      </mc:AlternateContent>
    </p:spTree>
    <p:extLst>
      <p:ext uri="{BB962C8B-B14F-4D97-AF65-F5344CB8AC3E}">
        <p14:creationId xmlns:p14="http://schemas.microsoft.com/office/powerpoint/2010/main" val="332680340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799" y="506413"/>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stepwise based on AIC</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795906" y="832648"/>
            <a:ext cx="8957692"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14</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2167966"/>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Use </a:t>
            </a:r>
            <a:r>
              <a:rPr lang="en-US" sz="2000" b="1" dirty="0" err="1">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rPr>
              <a:t>stepAIC</a:t>
            </a:r>
            <a:r>
              <a:rPr lang="en-US" sz="2000" b="1" dirty="0">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rPr>
              <a:t>()</a:t>
            </a:r>
            <a:r>
              <a:rPr lang="en-US" sz="2000" dirty="0">
                <a:effectLst/>
                <a:latin typeface="Courier New" panose="02070309020205020404" pitchFamily="49" charset="0"/>
                <a:ea typeface="Times New Roman" panose="02020603050405020304" pitchFamily="18" charset="0"/>
              </a:rPr>
              <a:t> </a:t>
            </a:r>
            <a:r>
              <a:rPr lang="en-US" sz="2000" dirty="0">
                <a:effectLst/>
                <a:latin typeface="Tahoma" panose="020B0604030504040204" pitchFamily="34" charset="0"/>
                <a:ea typeface="Tahoma" panose="020B0604030504040204" pitchFamily="34" charset="0"/>
                <a:cs typeface="Tahoma" panose="020B0604030504040204" pitchFamily="34" charset="0"/>
              </a:rPr>
              <a:t>function in the </a:t>
            </a:r>
            <a:r>
              <a:rPr lang="en-US" sz="2000" b="1" dirty="0">
                <a:effectLst/>
                <a:latin typeface="Courier New" panose="02070309020205020404" pitchFamily="49" charset="0"/>
                <a:ea typeface="Times New Roman" panose="02020603050405020304" pitchFamily="18" charset="0"/>
              </a:rPr>
              <a:t>R</a:t>
            </a:r>
            <a:r>
              <a:rPr lang="en-US" sz="2000" dirty="0">
                <a:effectLst/>
                <a:latin typeface="Tahoma" panose="020B0604030504040204" pitchFamily="34" charset="0"/>
                <a:ea typeface="Times New Roman" panose="02020603050405020304" pitchFamily="18" charset="0"/>
              </a:rPr>
              <a:t> package </a:t>
            </a:r>
            <a:r>
              <a:rPr lang="en-US" sz="2000" b="1" u="sng" dirty="0">
                <a:solidFill>
                  <a:srgbClr val="0000FF"/>
                </a:solidFill>
                <a:effectLst/>
                <a:latin typeface="Tahoma" panose="020B0604030504040204" pitchFamily="34" charset="0"/>
                <a:ea typeface="Times New Roman" panose="02020603050405020304" pitchFamily="18" charset="0"/>
                <a:hlinkClick r:id="rId3"/>
              </a:rPr>
              <a:t>MASS</a:t>
            </a:r>
            <a:r>
              <a:rPr lang="en-US" sz="2000" dirty="0">
                <a:effectLst/>
                <a:latin typeface="Tahoma" panose="020B0604030504040204" pitchFamily="34" charset="0"/>
                <a:ea typeface="Times New Roman" panose="02020603050405020304" pitchFamily="18" charset="0"/>
              </a:rPr>
              <a:t> (Venables &amp; Ripley, 2002)</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the</a:t>
            </a:r>
            <a:r>
              <a:rPr lang="en-US" sz="2000" dirty="0">
                <a:effectLst/>
                <a:latin typeface="Tahoma" panose="020B0604030504040204" pitchFamily="34" charset="0"/>
                <a:ea typeface="Times New Roman" panose="02020603050405020304" pitchFamily="18" charset="0"/>
              </a:rPr>
              <a:t> package </a:t>
            </a:r>
            <a:r>
              <a:rPr lang="en-US" sz="2000" b="1" u="sng" dirty="0" err="1">
                <a:solidFill>
                  <a:srgbClr val="0000FF"/>
                </a:solidFill>
                <a:effectLst/>
                <a:latin typeface="Tahoma" panose="020B0604030504040204" pitchFamily="34" charset="0"/>
                <a:ea typeface="Times New Roman" panose="02020603050405020304" pitchFamily="18" charset="0"/>
                <a:hlinkClick r:id="rId4"/>
              </a:rPr>
              <a:t>glmulti</a:t>
            </a:r>
            <a:r>
              <a:rPr lang="en-US" sz="2000" dirty="0">
                <a:effectLst/>
                <a:latin typeface="Tahoma" panose="020B0604030504040204" pitchFamily="34" charset="0"/>
                <a:ea typeface="Times New Roman" panose="02020603050405020304" pitchFamily="18" charset="0"/>
              </a:rPr>
              <a:t> has facilities for an IC-based selection of the best model. It handles </a:t>
            </a:r>
            <a:r>
              <a:rPr lang="en-US" sz="2000" i="1" dirty="0">
                <a:effectLst/>
                <a:latin typeface="Tahoma" panose="020B0604030504040204" pitchFamily="34" charset="0"/>
                <a:ea typeface="Times New Roman" panose="02020603050405020304" pitchFamily="18" charset="0"/>
              </a:rPr>
              <a:t>Generalized Linear Models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endParaRPr lang="it-IT" sz="1600" dirty="0"/>
          </a:p>
        </p:txBody>
      </p:sp>
    </p:spTree>
    <p:extLst>
      <p:ext uri="{BB962C8B-B14F-4D97-AF65-F5344CB8AC3E}">
        <p14:creationId xmlns:p14="http://schemas.microsoft.com/office/powerpoint/2010/main" val="217300906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Shrinkage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15</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5003421"/>
              </a:xfrm>
              <a:prstGeom prst="rect">
                <a:avLst/>
              </a:prstGeom>
              <a:noFill/>
            </p:spPr>
            <p:txBody>
              <a:bodyPr wrap="square">
                <a:spAutoFit/>
              </a:bodyPr>
              <a:lstStyle/>
              <a:p>
                <a:r>
                  <a:rPr lang="en-US" sz="2000" dirty="0">
                    <a:effectLst/>
                    <a:latin typeface="Tahoma" panose="020B0604030504040204" pitchFamily="34" charset="0"/>
                    <a:ea typeface="Times New Roman" panose="02020603050405020304" pitchFamily="18" charset="0"/>
                  </a:rPr>
                  <a:t>Fit linear regression models with </a:t>
                </a:r>
                <a:r>
                  <a:rPr lang="en-US" sz="2000" i="1" dirty="0">
                    <a:solidFill>
                      <a:srgbClr val="0070C0"/>
                    </a:solidFill>
                    <a:effectLst/>
                    <a:latin typeface="Tahoma" panose="020B0604030504040204" pitchFamily="34" charset="0"/>
                    <a:ea typeface="Times New Roman" panose="02020603050405020304" pitchFamily="18" charset="0"/>
                  </a:rPr>
                  <a:t>regularized</a:t>
                </a:r>
                <a:r>
                  <a:rPr lang="en-US" sz="2000" dirty="0">
                    <a:effectLst/>
                    <a:latin typeface="Tahoma" panose="020B0604030504040204" pitchFamily="34" charset="0"/>
                    <a:ea typeface="Times New Roman" panose="02020603050405020304" pitchFamily="18" charset="0"/>
                  </a:rPr>
                  <a:t> or </a:t>
                </a:r>
                <a:r>
                  <a:rPr lang="en-US" sz="2000" i="1" dirty="0">
                    <a:solidFill>
                      <a:srgbClr val="0070C0"/>
                    </a:solidFill>
                    <a:effectLst/>
                    <a:latin typeface="Tahoma" panose="020B0604030504040204" pitchFamily="34" charset="0"/>
                    <a:ea typeface="Times New Roman" panose="02020603050405020304" pitchFamily="18" charset="0"/>
                  </a:rPr>
                  <a:t>constrained</a:t>
                </a:r>
                <a:r>
                  <a:rPr lang="en-US" sz="2000" dirty="0">
                    <a:effectLst/>
                    <a:latin typeface="Tahoma" panose="020B0604030504040204" pitchFamily="34" charset="0"/>
                    <a:ea typeface="Times New Roman" panose="02020603050405020304" pitchFamily="18" charset="0"/>
                  </a:rPr>
                  <a:t> parameters’ estimation</a:t>
                </a:r>
                <a:r>
                  <a:rPr lang="en-US" sz="2000" dirty="0">
                    <a:latin typeface="Tahoma" panose="020B0604030504040204" pitchFamily="34" charset="0"/>
                    <a:ea typeface="Times New Roman" panose="02020603050405020304" pitchFamily="18" charset="0"/>
                  </a:rPr>
                  <a:t> with the objective of simplifying the final model </a:t>
                </a:r>
                <a:r>
                  <a:rPr lang="en-US" sz="2000" dirty="0">
                    <a:effectLst/>
                    <a:latin typeface="Tahoma" panose="020B0604030504040204" pitchFamily="34" charset="0"/>
                    <a:ea typeface="Times New Roman" panose="02020603050405020304" pitchFamily="18" charset="0"/>
                  </a:rPr>
                  <a:t>forcing the estimation of some coefficients to be close to0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cs typeface="Tahoma" panose="020B0604030504040204" pitchFamily="34" charset="0"/>
                          </a:rPr>
                        </m:ctrlPr>
                      </m:sSubPr>
                      <m:e>
                        <m:acc>
                          <m:accPr>
                            <m:chr m:val="̂"/>
                            <m:ctrlPr>
                              <a:rPr lang="en-US" sz="2000" i="1">
                                <a:effectLst/>
                                <a:latin typeface="Cambria Math" panose="02040503050406030204" pitchFamily="18" charset="0"/>
                                <a:ea typeface="Times New Roman" panose="02020603050405020304" pitchFamily="18" charset="0"/>
                                <a:cs typeface="Tahoma" panose="020B0604030504040204" pitchFamily="34" charset="0"/>
                              </a:rPr>
                            </m:ctrlPr>
                          </m:accPr>
                          <m:e>
                            <m:r>
                              <a:rPr lang="en-US" sz="2000" i="1">
                                <a:effectLst/>
                                <a:latin typeface="Cambria Math" panose="02040503050406030204" pitchFamily="18" charset="0"/>
                                <a:ea typeface="Times New Roman" panose="02020603050405020304" pitchFamily="18" charset="0"/>
                                <a:cs typeface="Tahoma" panose="020B0604030504040204" pitchFamily="34" charset="0"/>
                              </a:rPr>
                              <m:t>𝛽</m:t>
                            </m:r>
                          </m:e>
                        </m:acc>
                      </m:e>
                      <m:sub>
                        <m:r>
                          <a:rPr lang="en-US" sz="2000" i="1">
                            <a:effectLst/>
                            <a:latin typeface="Cambria Math" panose="02040503050406030204" pitchFamily="18" charset="0"/>
                            <a:ea typeface="Times New Roman" panose="02020603050405020304" pitchFamily="18" charset="0"/>
                            <a:cs typeface="Tahoma" panose="020B0604030504040204" pitchFamily="34" charset="0"/>
                          </a:rPr>
                          <m:t>𝑗</m:t>
                        </m:r>
                      </m:sub>
                    </m:sSub>
                    <m:r>
                      <a:rPr lang="en-US" sz="2000" i="1">
                        <a:effectLst/>
                        <a:latin typeface="Cambria Math" panose="02040503050406030204" pitchFamily="18" charset="0"/>
                        <a:ea typeface="Times New Roman" panose="02020603050405020304" pitchFamily="18" charset="0"/>
                        <a:cs typeface="Tahoma" panose="020B0604030504040204" pitchFamily="34" charset="0"/>
                      </a:rPr>
                      <m:t>→0</m:t>
                    </m:r>
                  </m:oMath>
                </a14:m>
                <a:r>
                  <a:rPr lang="en-US" sz="2000" dirty="0">
                    <a:effectLst/>
                    <a:latin typeface="Tahoma" panose="020B060403050404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Methods: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spcAft>
                    <a:spcPts val="0"/>
                  </a:spcAft>
                  <a:buFont typeface="Tahoma" panose="020B0604030504040204" pitchFamily="34" charset="0"/>
                  <a:buChar char="-"/>
                </a:pPr>
                <a:r>
                  <a:rPr lang="en-US" sz="2000" i="1" dirty="0">
                    <a:solidFill>
                      <a:srgbClr val="0070C0"/>
                    </a:solidFill>
                    <a:effectLst/>
                    <a:latin typeface="Tahoma" panose="020B0604030504040204" pitchFamily="34" charset="0"/>
                    <a:ea typeface="Times New Roman" panose="02020603050405020304" pitchFamily="18" charset="0"/>
                  </a:rPr>
                  <a:t>ridge regression</a:t>
                </a:r>
                <a:endParaRPr lang="en-US" sz="2000" dirty="0">
                  <a:effectLst/>
                  <a:latin typeface="Times New Roman" panose="02020603050405020304" pitchFamily="18" charset="0"/>
                  <a:ea typeface="Times New Roman" panose="02020603050405020304" pitchFamily="18" charset="0"/>
                </a:endParaRPr>
              </a:p>
              <a:p>
                <a:pPr marL="457200">
                  <a:spcAft>
                    <a:spcPts val="0"/>
                  </a:spcAft>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spcAft>
                    <a:spcPts val="0"/>
                  </a:spcAft>
                  <a:buFont typeface="Tahoma" panose="020B0604030504040204" pitchFamily="34" charset="0"/>
                  <a:buChar char="-"/>
                </a:pPr>
                <a:r>
                  <a:rPr lang="en-US" sz="2000" i="1" dirty="0">
                    <a:solidFill>
                      <a:srgbClr val="0070C0"/>
                    </a:solidFill>
                    <a:effectLst/>
                    <a:latin typeface="Tahoma" panose="020B0604030504040204" pitchFamily="34" charset="0"/>
                    <a:ea typeface="Times New Roman" panose="02020603050405020304" pitchFamily="18" charset="0"/>
                  </a:rPr>
                  <a:t>lasso</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latin typeface="Tahoma" panose="020B0604030504040204" pitchFamily="34" charset="0"/>
                    <a:ea typeface="Times New Roman" panose="02020603050405020304" pitchFamily="18" charset="0"/>
                  </a:rPr>
                  <a:t>The</a:t>
                </a:r>
                <a:r>
                  <a:rPr lang="en-US" sz="2000" dirty="0">
                    <a:effectLst/>
                    <a:latin typeface="Tahoma" panose="020B0604030504040204" pitchFamily="34" charset="0"/>
                    <a:ea typeface="Times New Roman" panose="02020603050405020304" pitchFamily="18" charset="0"/>
                  </a:rPr>
                  <a:t> ridge regression does NOT remove the predictors because force coefficients to be close to </a:t>
                </a:r>
                <a:r>
                  <a:rPr lang="en-US" sz="2000" dirty="0">
                    <a:latin typeface="Tahoma" panose="020B0604030504040204" pitchFamily="34" charset="0"/>
                    <a:ea typeface="Times New Roman" panose="02020603050405020304" pitchFamily="18" charset="0"/>
                  </a:rPr>
                  <a:t>0</a:t>
                </a:r>
                <a:r>
                  <a:rPr lang="en-US" sz="2000" dirty="0">
                    <a:effectLst/>
                    <a:latin typeface="Tahoma" panose="020B0604030504040204" pitchFamily="34" charset="0"/>
                    <a:ea typeface="Times New Roman" panose="02020603050405020304" pitchFamily="18" charset="0"/>
                  </a:rPr>
                  <a:t> but NOT =0.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err="1">
                    <a:effectLst/>
                    <a:latin typeface="Tahoma" panose="020B0604030504040204" pitchFamily="34" charset="0"/>
                    <a:ea typeface="Times New Roman" panose="02020603050405020304" pitchFamily="18" charset="0"/>
                  </a:rPr>
                  <a:t>tha</a:t>
                </a:r>
                <a:r>
                  <a:rPr lang="en-US" sz="2000" dirty="0">
                    <a:effectLst/>
                    <a:latin typeface="Tahoma" panose="020B0604030504040204" pitchFamily="34" charset="0"/>
                    <a:ea typeface="Times New Roman" panose="02020603050405020304" pitchFamily="18" charset="0"/>
                  </a:rPr>
                  <a:t> </a:t>
                </a:r>
                <a:r>
                  <a:rPr lang="en-US" sz="2000" i="1" dirty="0">
                    <a:effectLst/>
                    <a:latin typeface="Tahoma" panose="020B0604030504040204" pitchFamily="34" charset="0"/>
                    <a:ea typeface="Times New Roman" panose="02020603050405020304" pitchFamily="18" charset="0"/>
                  </a:rPr>
                  <a:t>lasso</a:t>
                </a:r>
                <a:r>
                  <a:rPr lang="en-US" sz="2000" dirty="0">
                    <a:effectLst/>
                    <a:latin typeface="Tahoma" panose="020B0604030504040204" pitchFamily="34" charset="0"/>
                    <a:ea typeface="Times New Roman" panose="02020603050405020304" pitchFamily="18" charset="0"/>
                  </a:rPr>
                  <a:t> </a:t>
                </a:r>
                <a:r>
                  <a:rPr lang="en-US" sz="2000" u="sng" dirty="0">
                    <a:effectLst/>
                    <a:latin typeface="Tahoma" panose="020B0604030504040204" pitchFamily="34" charset="0"/>
                    <a:ea typeface="Times New Roman" panose="02020603050405020304" pitchFamily="18" charset="0"/>
                  </a:rPr>
                  <a:t>forces the some of the estimated coef. </a:t>
                </a:r>
                <a:r>
                  <a:rPr lang="en-US" sz="2000" u="sng" dirty="0">
                    <a:latin typeface="Tahoma" panose="020B0604030504040204" pitchFamily="34" charset="0"/>
                    <a:ea typeface="Times New Roman" panose="02020603050405020304" pitchFamily="18" charset="0"/>
                  </a:rPr>
                  <a:t>t</a:t>
                </a:r>
                <a:r>
                  <a:rPr lang="en-US" sz="2000" u="sng" dirty="0">
                    <a:effectLst/>
                    <a:latin typeface="Tahoma" panose="020B0604030504040204" pitchFamily="34" charset="0"/>
                    <a:ea typeface="Times New Roman" panose="02020603050405020304" pitchFamily="18" charset="0"/>
                  </a:rPr>
                  <a:t>o be  =0</a:t>
                </a:r>
                <a:r>
                  <a:rPr lang="en-US" sz="2000" dirty="0">
                    <a:effectLst/>
                    <a:latin typeface="Tahoma" panose="020B0604030504040204" pitchFamily="34" charset="0"/>
                    <a:ea typeface="Times New Roman" panose="02020603050405020304" pitchFamily="18" charset="0"/>
                  </a:rPr>
                  <a:t> (hence removes variables)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A </a:t>
                </a:r>
                <a:r>
                  <a:rPr lang="en-US" sz="2000" i="1" dirty="0">
                    <a:effectLst/>
                    <a:latin typeface="Tahoma" panose="020B0604030504040204" pitchFamily="34" charset="0"/>
                    <a:ea typeface="Times New Roman" panose="02020603050405020304" pitchFamily="18" charset="0"/>
                  </a:rPr>
                  <a:t>tuning</a:t>
                </a:r>
                <a:r>
                  <a:rPr lang="en-US" sz="2000" dirty="0">
                    <a:effectLst/>
                    <a:latin typeface="Tahoma" panose="020B0604030504040204" pitchFamily="34" charset="0"/>
                    <a:ea typeface="Times New Roman" panose="02020603050405020304" pitchFamily="18" charset="0"/>
                  </a:rPr>
                  <a:t> parameter controls the regularization</a:t>
                </a:r>
                <a:endParaRPr lang="en-US" sz="2000" dirty="0"/>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1124813"/>
                <a:ext cx="9636247" cy="5003421"/>
              </a:xfrm>
              <a:prstGeom prst="rect">
                <a:avLst/>
              </a:prstGeom>
              <a:blipFill>
                <a:blip r:embed="rId3"/>
                <a:stretch>
                  <a:fillRect l="-696" t="-1098" b="-1341"/>
                </a:stretch>
              </a:blipFill>
            </p:spPr>
            <p:txBody>
              <a:bodyPr/>
              <a:lstStyle/>
              <a:p>
                <a:r>
                  <a:rPr lang="it-IT">
                    <a:noFill/>
                  </a:rPr>
                  <a:t> </a:t>
                </a:r>
              </a:p>
            </p:txBody>
          </p:sp>
        </mc:Fallback>
      </mc:AlternateContent>
    </p:spTree>
    <p:extLst>
      <p:ext uri="{BB962C8B-B14F-4D97-AF65-F5344CB8AC3E}">
        <p14:creationId xmlns:p14="http://schemas.microsoft.com/office/powerpoint/2010/main" val="403970332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lasso</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16</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4943148"/>
              </a:xfrm>
              <a:prstGeom prst="rect">
                <a:avLst/>
              </a:prstGeom>
              <a:noFill/>
            </p:spPr>
            <p:txBody>
              <a:bodyPr wrap="square">
                <a:spAutoFit/>
              </a:bodyPr>
              <a:lstStyle/>
              <a:p>
                <a:r>
                  <a:rPr lang="it-IT" sz="1800" dirty="0">
                    <a:effectLst/>
                    <a:latin typeface="Tahoma" panose="020B0604030504040204" pitchFamily="34" charset="0"/>
                    <a:ea typeface="Times New Roman" panose="02020603050405020304" pitchFamily="18" charset="0"/>
                  </a:rPr>
                  <a:t> </a:t>
                </a:r>
                <a:endParaRPr lang="it-IT" sz="1800" dirty="0">
                  <a:effectLst/>
                  <a:latin typeface="Times New Roman" panose="02020603050405020304" pitchFamily="18" charset="0"/>
                  <a:ea typeface="Times New Roman" panose="02020603050405020304" pitchFamily="18" charset="0"/>
                </a:endParaRPr>
              </a:p>
              <a:p>
                <a:pPr>
                  <a:lnSpc>
                    <a:spcPct val="100000"/>
                  </a:lnSpc>
                </a:pPr>
                <a:r>
                  <a:rPr lang="en-US" sz="2000" i="1" dirty="0">
                    <a:effectLst/>
                    <a:latin typeface="Tahoma" panose="020B0604030504040204" pitchFamily="34" charset="0"/>
                    <a:ea typeface="Times New Roman" panose="02020603050405020304" pitchFamily="18" charset="0"/>
                  </a:rPr>
                  <a:t>lasso</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𝑚𝑖𝑛</m:t>
                      </m:r>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nary>
                            <m:naryPr>
                              <m:chr m:val="∑"/>
                              <m:limLoc m:val="undOv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sup>
                            <m:e>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𝑦</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0</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p>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𝑖𝑗</m:t>
                                              </m:r>
                                            </m:sub>
                                          </m:sSub>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sub>
                                          </m:sSub>
                                        </m:e>
                                      </m:nary>
                                    </m:e>
                                  </m:d>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e>
                          </m:nary>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𝜆</m:t>
                          </m:r>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p>
                            <m:e>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sub>
                                  </m:sSub>
                                </m:e>
                              </m:d>
                            </m:e>
                          </m:nary>
                        </m:e>
                      </m:d>
                    </m:oMath>
                  </m:oMathPara>
                </a14:m>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14:m>
                  <m:oMath xmlns:m="http://schemas.openxmlformats.org/officeDocument/2006/math">
                    <m:nary>
                      <m:naryPr>
                        <m:chr m:val="∑"/>
                        <m:limLoc m:val="subSup"/>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naryPr>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p>
                      <m:e>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𝑗</m:t>
                                </m:r>
                              </m:sub>
                            </m:sSub>
                          </m:e>
                        </m:d>
                      </m:e>
                    </m:nary>
                  </m:oMath>
                </a14:m>
                <a:r>
                  <a:rPr lang="en-US" sz="2000" dirty="0">
                    <a:effectLst/>
                    <a:latin typeface="Tahoma" panose="020B0604030504040204" pitchFamily="34" charset="0"/>
                    <a:ea typeface="Times New Roman" panose="02020603050405020304" pitchFamily="18" charset="0"/>
                  </a:rPr>
                  <a:t> is the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oMath>
                </a14:m>
                <a:r>
                  <a:rPr lang="en-US" sz="2000" dirty="0">
                    <a:effectLst/>
                    <a:latin typeface="Tahoma" panose="020B0604030504040204" pitchFamily="34" charset="0"/>
                    <a:ea typeface="Times New Roman" panose="02020603050405020304" pitchFamily="18" charset="0"/>
                  </a:rPr>
                  <a:t> norm, aka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oMath>
                </a14:m>
                <a:r>
                  <a:rPr lang="en-US" sz="2000" dirty="0">
                    <a:effectLst/>
                    <a:latin typeface="Times New Roman" panose="02020603050405020304" pitchFamily="18"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penalty</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There are many generalizations of </a:t>
                </a:r>
                <a:r>
                  <a:rPr lang="en-US" sz="2000" i="1" dirty="0">
                    <a:effectLst/>
                    <a:latin typeface="Tahoma" panose="020B0604030504040204" pitchFamily="34" charset="0"/>
                    <a:ea typeface="Times New Roman" panose="02020603050405020304" pitchFamily="18" charset="0"/>
                  </a:rPr>
                  <a:t>lasso</a:t>
                </a:r>
                <a:r>
                  <a:rPr lang="en-US" sz="2000" dirty="0">
                    <a:effectLst/>
                    <a:latin typeface="Tahoma" panose="020B0604030504040204" pitchFamily="34" charset="0"/>
                    <a:ea typeface="Times New Roman" panose="02020603050405020304" pitchFamily="18" charset="0"/>
                  </a:rPr>
                  <a:t> characterized by different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oMath>
                </a14:m>
                <a:r>
                  <a:rPr lang="en-US" sz="2000" dirty="0">
                    <a:effectLst/>
                    <a:latin typeface="Times New Roman" panose="02020603050405020304" pitchFamily="18"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penalties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NOTE: </a:t>
                </a:r>
                <a:r>
                  <a:rPr lang="en-US" sz="2000" i="1" dirty="0">
                    <a:effectLst/>
                    <a:latin typeface="Tahoma" panose="020B0604030504040204" pitchFamily="34" charset="0"/>
                    <a:ea typeface="Times New Roman" panose="02020603050405020304" pitchFamily="18" charset="0"/>
                  </a:rPr>
                  <a:t>lasso</a:t>
                </a:r>
                <a:r>
                  <a:rPr lang="en-US" sz="2000" dirty="0">
                    <a:effectLst/>
                    <a:latin typeface="Tahoma" panose="020B0604030504040204" pitchFamily="34" charset="0"/>
                    <a:ea typeface="Times New Roman" panose="02020603050405020304" pitchFamily="18" charset="0"/>
                  </a:rPr>
                  <a:t> suffers high multicollinearity between predictors</a:t>
                </a:r>
                <a:r>
                  <a:rPr lang="en-US" sz="2000" dirty="0">
                    <a:latin typeface="Tahoma" panose="020B0604030504040204" pitchFamily="34" charset="0"/>
                    <a:ea typeface="Times New Roman" panose="02020603050405020304" pitchFamily="18" charset="0"/>
                  </a:rPr>
                  <a:t>, in this case it is preferable to fit an</a:t>
                </a:r>
                <a:r>
                  <a:rPr lang="en-US" sz="2000" dirty="0">
                    <a:effectLst/>
                    <a:latin typeface="Tahoma" panose="020B0604030504040204" pitchFamily="34" charset="0"/>
                    <a:ea typeface="Times New Roman" panose="02020603050405020304" pitchFamily="18" charset="0"/>
                  </a:rPr>
                  <a:t> </a:t>
                </a:r>
                <a:r>
                  <a:rPr lang="en-US" sz="2000" i="1" dirty="0">
                    <a:solidFill>
                      <a:srgbClr val="0070C0"/>
                    </a:solidFill>
                    <a:effectLst/>
                    <a:latin typeface="Tahoma" panose="020B0604030504040204" pitchFamily="34" charset="0"/>
                    <a:ea typeface="Times New Roman" panose="02020603050405020304" pitchFamily="18" charset="0"/>
                  </a:rPr>
                  <a:t>elastic net</a:t>
                </a:r>
                <a:r>
                  <a:rPr lang="en-US" sz="2000" dirty="0">
                    <a:effectLst/>
                    <a:latin typeface="Tahoma" panose="020B0604030504040204" pitchFamily="34" charset="0"/>
                    <a:ea typeface="Times New Roman" panose="02020603050405020304" pitchFamily="18" charset="0"/>
                  </a:rPr>
                  <a:t> that combines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oMath>
                </a14:m>
                <a:r>
                  <a:rPr lang="en-US" sz="2000" dirty="0">
                    <a:effectLst/>
                    <a:latin typeface="Tahoma" panose="020B0604030504040204" pitchFamily="34" charset="0"/>
                    <a:ea typeface="Times New Roman" panose="02020603050405020304" pitchFamily="18" charset="0"/>
                  </a:rPr>
                  <a:t> and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𝓁</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b>
                    </m:sSub>
                  </m:oMath>
                </a14:m>
                <a:r>
                  <a:rPr lang="en-US" sz="2000" dirty="0">
                    <a:effectLst/>
                    <a:latin typeface="Times New Roman" panose="02020603050405020304" pitchFamily="18"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penalty terms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i="1" dirty="0">
                    <a:solidFill>
                      <a:srgbClr val="0070C0"/>
                    </a:solidFill>
                    <a:effectLst/>
                    <a:latin typeface="Tahoma" panose="020B0604030504040204" pitchFamily="34" charset="0"/>
                    <a:ea typeface="Times New Roman" panose="02020603050405020304" pitchFamily="18" charset="0"/>
                  </a:rPr>
                  <a:t>Lasso</a:t>
                </a:r>
                <a:r>
                  <a:rPr lang="en-US" sz="2000" dirty="0">
                    <a:effectLst/>
                    <a:latin typeface="Tahoma" panose="020B0604030504040204" pitchFamily="34" charset="0"/>
                    <a:ea typeface="Times New Roman" panose="02020603050405020304" pitchFamily="18" charset="0"/>
                  </a:rPr>
                  <a:t>, </a:t>
                </a:r>
                <a:r>
                  <a:rPr lang="en-US" sz="2000" i="1" dirty="0">
                    <a:solidFill>
                      <a:srgbClr val="0070C0"/>
                    </a:solidFill>
                    <a:effectLst/>
                    <a:latin typeface="Tahoma" panose="020B0604030504040204" pitchFamily="34" charset="0"/>
                    <a:ea typeface="Times New Roman" panose="02020603050405020304" pitchFamily="18" charset="0"/>
                  </a:rPr>
                  <a:t>ridge regression</a:t>
                </a:r>
                <a:r>
                  <a:rPr lang="en-US" sz="2000" dirty="0">
                    <a:effectLst/>
                    <a:latin typeface="Tahoma" panose="020B0604030504040204" pitchFamily="34" charset="0"/>
                    <a:ea typeface="Times New Roman" panose="02020603050405020304" pitchFamily="18" charset="0"/>
                  </a:rPr>
                  <a:t> and </a:t>
                </a:r>
                <a:r>
                  <a:rPr lang="en-US" sz="2000" i="1" dirty="0">
                    <a:solidFill>
                      <a:srgbClr val="0070C0"/>
                    </a:solidFill>
                    <a:effectLst/>
                    <a:latin typeface="Tahoma" panose="020B0604030504040204" pitchFamily="34" charset="0"/>
                    <a:ea typeface="Times New Roman" panose="02020603050405020304" pitchFamily="18" charset="0"/>
                  </a:rPr>
                  <a:t>elastic net</a:t>
                </a:r>
                <a:r>
                  <a:rPr lang="en-US" sz="2000" dirty="0">
                    <a:effectLst/>
                    <a:latin typeface="Tahoma" panose="020B0604030504040204" pitchFamily="34" charset="0"/>
                    <a:ea typeface="Times New Roman" panose="02020603050405020304" pitchFamily="18" charset="0"/>
                  </a:rPr>
                  <a:t> are implemented in the R package </a:t>
                </a:r>
                <a:r>
                  <a:rPr lang="en-US" sz="2000" b="1" u="sng" dirty="0" err="1">
                    <a:solidFill>
                      <a:srgbClr val="0000FF"/>
                    </a:solidFill>
                    <a:effectLst/>
                    <a:latin typeface="Tahoma" panose="020B0604030504040204" pitchFamily="34" charset="0"/>
                    <a:ea typeface="Times New Roman" panose="02020603050405020304" pitchFamily="18" charset="0"/>
                    <a:hlinkClick r:id="rId3"/>
                  </a:rPr>
                  <a:t>glmnet</a:t>
                </a:r>
                <a:r>
                  <a:rPr lang="en-US" sz="2000" dirty="0">
                    <a:effectLst/>
                    <a:latin typeface="Tahoma" panose="020B0604030504040204" pitchFamily="34" charset="0"/>
                    <a:ea typeface="Times New Roman" panose="02020603050405020304" pitchFamily="18" charset="0"/>
                  </a:rPr>
                  <a:t> (Friedman et al, 2010) </a:t>
                </a:r>
                <a:endParaRPr lang="en-US" sz="2000" dirty="0"/>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1124813"/>
                <a:ext cx="9636247" cy="4943148"/>
              </a:xfrm>
              <a:prstGeom prst="rect">
                <a:avLst/>
              </a:prstGeom>
              <a:blipFill>
                <a:blip r:embed="rId4"/>
                <a:stretch>
                  <a:fillRect l="-3858" b="-1358"/>
                </a:stretch>
              </a:blipFill>
            </p:spPr>
            <p:txBody>
              <a:bodyPr/>
              <a:lstStyle/>
              <a:p>
                <a:r>
                  <a:rPr lang="it-IT">
                    <a:noFill/>
                  </a:rPr>
                  <a:t> </a:t>
                </a:r>
              </a:p>
            </p:txBody>
          </p:sp>
        </mc:Fallback>
      </mc:AlternateContent>
    </p:spTree>
    <p:extLst>
      <p:ext uri="{BB962C8B-B14F-4D97-AF65-F5344CB8AC3E}">
        <p14:creationId xmlns:p14="http://schemas.microsoft.com/office/powerpoint/2010/main" val="19386133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lasso</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17</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873659"/>
            <a:ext cx="9636247" cy="5940088"/>
          </a:xfrm>
          <a:prstGeom prst="rect">
            <a:avLst/>
          </a:prstGeom>
          <a:noFill/>
        </p:spPr>
        <p:txBody>
          <a:bodyPr wrap="square">
            <a:spAutoFit/>
          </a:bodyPr>
          <a:lstStyle/>
          <a:p>
            <a:pPr>
              <a:lnSpc>
                <a:spcPct val="100000"/>
              </a:lnSpc>
            </a:pPr>
            <a:r>
              <a:rPr lang="it-IT" sz="1800"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Main arguments of the </a:t>
            </a:r>
            <a:r>
              <a:rPr lang="en-US" sz="2000" b="1" dirty="0" err="1">
                <a:effectLst/>
                <a:latin typeface="Courier New" panose="02070309020205020404" pitchFamily="49" charset="0"/>
                <a:ea typeface="Times New Roman" panose="02020603050405020304" pitchFamily="18" charset="0"/>
              </a:rPr>
              <a:t>glmnet</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function:</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r>
              <a:rPr lang="en-US" sz="2000" b="1" dirty="0">
                <a:solidFill>
                  <a:srgbClr val="0070C0"/>
                </a:solidFill>
                <a:effectLst/>
                <a:latin typeface="Courier New" panose="02070309020205020404" pitchFamily="49"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matrix with candidate predictors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r>
              <a:rPr lang="en-US" sz="2000" b="1" dirty="0">
                <a:solidFill>
                  <a:srgbClr val="0070C0"/>
                </a:solidFill>
                <a:effectLst/>
                <a:latin typeface="Courier New" panose="02070309020205020404" pitchFamily="49"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vector with values of the response variable</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r>
              <a:rPr lang="en-US" sz="2000" b="1" dirty="0">
                <a:solidFill>
                  <a:srgbClr val="0070C0"/>
                </a:solidFill>
                <a:effectLst/>
                <a:latin typeface="Courier New" panose="02070309020205020404" pitchFamily="49" charset="0"/>
                <a:ea typeface="Times New Roman" panose="02020603050405020304" pitchFamily="18" charset="0"/>
              </a:rPr>
              <a:t>family</a:t>
            </a:r>
            <a:r>
              <a:rPr lang="en-US" sz="2000" dirty="0">
                <a:effectLst/>
                <a:latin typeface="Tahoma" panose="020B0604030504040204" pitchFamily="34" charset="0"/>
                <a:ea typeface="Times New Roman" panose="02020603050405020304" pitchFamily="18" charset="0"/>
              </a:rPr>
              <a:t>: </a:t>
            </a:r>
            <a:r>
              <a:rPr lang="en-US" sz="2000" dirty="0" err="1">
                <a:effectLst/>
                <a:latin typeface="Tahoma" panose="020B0604030504040204" pitchFamily="34" charset="0"/>
                <a:ea typeface="Times New Roman" panose="02020603050405020304" pitchFamily="18" charset="0"/>
              </a:rPr>
              <a:t>tytpe</a:t>
            </a:r>
            <a:r>
              <a:rPr lang="en-US" sz="2000" dirty="0">
                <a:effectLst/>
                <a:latin typeface="Tahoma" panose="020B0604030504040204" pitchFamily="34" charset="0"/>
                <a:ea typeface="Times New Roman" panose="02020603050405020304" pitchFamily="18" charset="0"/>
              </a:rPr>
              <a:t> of model</a:t>
            </a:r>
            <a:endParaRPr lang="en-US" sz="2000" dirty="0">
              <a:effectLst/>
              <a:latin typeface="Times New Roman" panose="02020603050405020304" pitchFamily="18" charset="0"/>
              <a:ea typeface="Times New Roman" panose="02020603050405020304" pitchFamily="18" charset="0"/>
            </a:endParaRPr>
          </a:p>
          <a:p>
            <a:pPr marL="450215" indent="450215">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a:effectLst/>
                <a:latin typeface="Courier New" panose="02070309020205020404" pitchFamily="49" charset="0"/>
                <a:ea typeface="Times New Roman" panose="02020603050405020304" pitchFamily="18" charset="0"/>
              </a:rPr>
              <a:t>"gaussian"</a:t>
            </a:r>
            <a:r>
              <a:rPr lang="en-US" sz="2000" dirty="0">
                <a:effectLst/>
                <a:latin typeface="Tahoma" panose="020B0604030504040204" pitchFamily="34" charset="0"/>
                <a:ea typeface="Times New Roman" panose="02020603050405020304" pitchFamily="18" charset="0"/>
              </a:rPr>
              <a:t> -&gt; linear </a:t>
            </a:r>
            <a:r>
              <a:rPr lang="en-US" sz="2000" dirty="0" err="1">
                <a:effectLst/>
                <a:latin typeface="Tahoma" panose="020B0604030504040204" pitchFamily="34" charset="0"/>
                <a:ea typeface="Times New Roman" panose="02020603050405020304" pitchFamily="18" charset="0"/>
              </a:rPr>
              <a:t>regr</a:t>
            </a:r>
            <a:r>
              <a:rPr lang="en-US" sz="2000" dirty="0">
                <a:effectLst/>
                <a:latin typeface="Tahoma" panose="020B0604030504040204" pitchFamily="34" charset="0"/>
                <a:ea typeface="Times New Roman" panose="02020603050405020304" pitchFamily="18" charset="0"/>
              </a:rPr>
              <a:t>. (Gaussian error term)</a:t>
            </a:r>
            <a:endParaRPr lang="en-US" sz="2000" dirty="0">
              <a:effectLst/>
              <a:latin typeface="Times New Roman" panose="02020603050405020304" pitchFamily="18" charset="0"/>
              <a:ea typeface="Times New Roman" panose="02020603050405020304" pitchFamily="18" charset="0"/>
            </a:endParaRPr>
          </a:p>
          <a:p>
            <a:pPr marL="450215" indent="450215">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a:effectLst/>
                <a:latin typeface="Courier New" panose="02070309020205020404" pitchFamily="49" charset="0"/>
                <a:ea typeface="Times New Roman" panose="02020603050405020304" pitchFamily="18" charset="0"/>
              </a:rPr>
              <a:t>"binomial" </a:t>
            </a:r>
            <a:r>
              <a:rPr lang="en-US" sz="2000" dirty="0">
                <a:effectLst/>
                <a:latin typeface="Tahoma" panose="020B0604030504040204" pitchFamily="34" charset="0"/>
                <a:ea typeface="Times New Roman" panose="02020603050405020304" pitchFamily="18" charset="0"/>
              </a:rPr>
              <a:t>-&gt; logistic model (y=0 or y=1)</a:t>
            </a:r>
            <a:endParaRPr lang="en-US" sz="2000" dirty="0">
              <a:effectLst/>
              <a:latin typeface="Times New Roman" panose="02020603050405020304" pitchFamily="18" charset="0"/>
              <a:ea typeface="Times New Roman" panose="02020603050405020304" pitchFamily="18" charset="0"/>
            </a:endParaRPr>
          </a:p>
          <a:p>
            <a:pPr marL="450215" indent="450215">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a:effectLst/>
                <a:latin typeface="Courier New" panose="02070309020205020404" pitchFamily="49" charset="0"/>
                <a:ea typeface="Times New Roman" panose="02020603050405020304" pitchFamily="18" charset="0"/>
              </a:rPr>
              <a:t>"</a:t>
            </a:r>
            <a:r>
              <a:rPr lang="en-US" sz="2000" b="1" dirty="0" err="1">
                <a:effectLst/>
                <a:latin typeface="Courier New" panose="02070309020205020404" pitchFamily="49" charset="0"/>
                <a:ea typeface="Times New Roman" panose="02020603050405020304" pitchFamily="18" charset="0"/>
              </a:rPr>
              <a:t>poisson</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observes</a:t>
            </a:r>
            <a:r>
              <a:rPr lang="en-US" sz="2000" dirty="0">
                <a:effectLst/>
                <a:latin typeface="Tahoma" panose="020B0604030504040204" pitchFamily="34" charset="0"/>
                <a:ea typeface="Times New Roman" panose="02020603050405020304" pitchFamily="18" charset="0"/>
              </a:rPr>
              <a:t> counts (0,1,2,3)</a:t>
            </a:r>
            <a:endParaRPr lang="en-US" sz="2000" dirty="0">
              <a:effectLst/>
              <a:latin typeface="Times New Roman" panose="02020603050405020304" pitchFamily="18" charset="0"/>
              <a:ea typeface="Times New Roman" panose="02020603050405020304" pitchFamily="18" charset="0"/>
            </a:endParaRPr>
          </a:p>
          <a:p>
            <a:pPr marL="450215" indent="450215">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a:effectLst/>
                <a:latin typeface="Courier New" panose="02070309020205020404" pitchFamily="49" charset="0"/>
                <a:ea typeface="Times New Roman" panose="02020603050405020304" pitchFamily="18" charset="0"/>
              </a:rPr>
              <a:t>"multinomial"</a:t>
            </a:r>
            <a:r>
              <a:rPr lang="en-US" sz="2000" dirty="0">
                <a:effectLst/>
                <a:latin typeface="Tahoma" panose="020B0604030504040204" pitchFamily="34" charset="0"/>
                <a:ea typeface="Times New Roman" panose="02020603050405020304" pitchFamily="18" charset="0"/>
              </a:rPr>
              <a:t> -&gt;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categorical multinomial (more than 2 unordered</a:t>
            </a:r>
          </a:p>
          <a:p>
            <a:pPr marL="450215" indent="450215">
              <a:lnSpc>
                <a:spcPct val="100000"/>
              </a:lnSpc>
              <a:spcAft>
                <a:spcPts val="0"/>
              </a:spcAft>
            </a:pPr>
            <a:r>
              <a:rPr lang="en-US" sz="2000" dirty="0">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categories)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r>
              <a:rPr lang="en-US" sz="2000" b="1" dirty="0">
                <a:solidFill>
                  <a:srgbClr val="0070C0"/>
                </a:solidFill>
                <a:effectLst/>
                <a:latin typeface="Courier New" panose="02070309020205020404" pitchFamily="49" charset="0"/>
                <a:ea typeface="Times New Roman" panose="02020603050405020304" pitchFamily="18" charset="0"/>
              </a:rPr>
              <a:t>alpha</a:t>
            </a:r>
            <a:r>
              <a:rPr lang="en-US" sz="2000" dirty="0">
                <a:effectLst/>
                <a:latin typeface="Tahoma" panose="020B0604030504040204" pitchFamily="34" charset="0"/>
                <a:ea typeface="Times New Roman" panose="02020603050405020304" pitchFamily="18" charset="0"/>
              </a:rPr>
              <a:t>: elastic net mix, in the [0, 1] interval</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 0 -&gt; ridge regression</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 1 -&gt; lasso (default)</a:t>
            </a:r>
            <a:endParaRPr lang="en-US" sz="2000" dirty="0">
              <a:effectLst/>
              <a:latin typeface="Times New Roman" panose="02020603050405020304" pitchFamily="18" charset="0"/>
              <a:ea typeface="Times New Roman" panose="02020603050405020304" pitchFamily="18" charset="0"/>
            </a:endParaRPr>
          </a:p>
          <a:p>
            <a:pPr marL="900430" indent="-900430">
              <a:lnSpc>
                <a:spcPct val="100000"/>
              </a:lnSpc>
              <a:spcAft>
                <a:spcPts val="0"/>
              </a:spcAft>
            </a:pPr>
            <a:r>
              <a:rPr lang="en-US" sz="2000" dirty="0">
                <a:effectLst/>
                <a:latin typeface="Tahoma" panose="020B0604030504040204" pitchFamily="34" charset="0"/>
                <a:ea typeface="Times New Roman" panose="02020603050405020304" pitchFamily="18" charset="0"/>
              </a:rPr>
              <a:t>- </a:t>
            </a:r>
            <a:r>
              <a:rPr lang="en-US" sz="2000" b="1" dirty="0" err="1">
                <a:solidFill>
                  <a:srgbClr val="0070C0"/>
                </a:solidFill>
                <a:effectLst/>
                <a:latin typeface="Courier New" panose="02070309020205020404" pitchFamily="49" charset="0"/>
                <a:ea typeface="Times New Roman" panose="02020603050405020304" pitchFamily="18" charset="0"/>
              </a:rPr>
              <a:t>nlambda</a:t>
            </a:r>
            <a:r>
              <a:rPr lang="en-US" sz="2000" dirty="0">
                <a:effectLst/>
                <a:latin typeface="Tahoma" panose="020B0604030504040204" pitchFamily="34" charset="0"/>
                <a:ea typeface="Times New Roman" panose="02020603050405020304" pitchFamily="18" charset="0"/>
              </a:rPr>
              <a:t>, number of different values </a:t>
            </a:r>
            <a:r>
              <a:rPr lang="en-US" sz="2000" dirty="0">
                <a:latin typeface="Tahoma" panose="020B0604030504040204" pitchFamily="34" charset="0"/>
                <a:ea typeface="Times New Roman" panose="02020603050405020304" pitchFamily="18" charset="0"/>
              </a:rPr>
              <a:t>for the </a:t>
            </a:r>
            <a:r>
              <a:rPr lang="en-US" sz="2000" b="1" dirty="0">
                <a:effectLst/>
                <a:latin typeface="Courier New" panose="02070309020205020404" pitchFamily="49" charset="0"/>
                <a:ea typeface="Times New Roman" panose="02020603050405020304" pitchFamily="18" charset="0"/>
              </a:rPr>
              <a:t>lambda</a:t>
            </a:r>
            <a:r>
              <a:rPr lang="en-US" sz="2000" dirty="0">
                <a:effectLst/>
                <a:latin typeface="Tahoma" panose="020B0604030504040204" pitchFamily="34" charset="0"/>
                <a:ea typeface="Times New Roman" panose="02020603050405020304" pitchFamily="18" charset="0"/>
              </a:rPr>
              <a:t> argument that handles the penalty (</a:t>
            </a:r>
            <a:r>
              <a:rPr lang="en-US" sz="2000" b="1" dirty="0">
                <a:effectLst/>
                <a:latin typeface="Courier New" panose="02070309020205020404" pitchFamily="49" charset="0"/>
                <a:ea typeface="Times New Roman" panose="02020603050405020304" pitchFamily="18" charset="0"/>
              </a:rPr>
              <a:t>lambda</a:t>
            </a:r>
            <a:r>
              <a:rPr lang="en-US" sz="2000" dirty="0">
                <a:effectLst/>
                <a:latin typeface="Tahoma" panose="020B0604030504040204" pitchFamily="34" charset="0"/>
                <a:ea typeface="Times New Roman" panose="02020603050405020304" pitchFamily="18" charset="0"/>
              </a:rPr>
              <a:t>=0 means no penalty) increasing the </a:t>
            </a:r>
            <a:r>
              <a:rPr lang="en-US" sz="2000" b="1" dirty="0">
                <a:effectLst/>
                <a:latin typeface="Courier New" panose="02070309020205020404" pitchFamily="49" charset="0"/>
                <a:ea typeface="Times New Roman" panose="02020603050405020304" pitchFamily="18" charset="0"/>
              </a:rPr>
              <a:t>lambda</a:t>
            </a:r>
            <a:r>
              <a:rPr lang="en-US" sz="2000" dirty="0">
                <a:effectLst/>
                <a:latin typeface="Tahoma" panose="020B0604030504040204" pitchFamily="34" charset="0"/>
                <a:ea typeface="Times New Roman" panose="02020603050405020304" pitchFamily="18" charset="0"/>
              </a:rPr>
              <a:t> values increases the no. of coef. </a:t>
            </a:r>
            <a:r>
              <a:rPr lang="en-US" sz="2000" dirty="0">
                <a:latin typeface="Tahoma" panose="020B0604030504040204" pitchFamily="34" charset="0"/>
                <a:ea typeface="Times New Roman" panose="02020603050405020304" pitchFamily="18" charset="0"/>
              </a:rPr>
              <a:t>f</a:t>
            </a:r>
            <a:r>
              <a:rPr lang="en-US" sz="2000" dirty="0">
                <a:effectLst/>
                <a:latin typeface="Tahoma" panose="020B0604030504040204" pitchFamily="34" charset="0"/>
                <a:ea typeface="Times New Roman" panose="02020603050405020304" pitchFamily="18" charset="0"/>
              </a:rPr>
              <a:t>orced to be 0</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it-IT" sz="2000" dirty="0">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To identify the value of lambda that minimizes the MSE it is suggested to apply </a:t>
            </a:r>
            <a:r>
              <a:rPr lang="en-US" sz="2000" i="1" dirty="0">
                <a:solidFill>
                  <a:srgbClr val="0070C0"/>
                </a:solidFill>
                <a:effectLst/>
                <a:latin typeface="Tahoma" panose="020B0604030504040204" pitchFamily="34" charset="0"/>
                <a:ea typeface="Times New Roman" panose="02020603050405020304" pitchFamily="18" charset="0"/>
              </a:rPr>
              <a:t>cross-validation </a:t>
            </a:r>
            <a:r>
              <a:rPr lang="en-US" sz="2000" dirty="0">
                <a:effectLst/>
                <a:latin typeface="Tahoma" panose="020B0604030504040204" pitchFamily="34" charset="0"/>
                <a:ea typeface="Times New Roman" panose="02020603050405020304" pitchFamily="18" charset="0"/>
              </a:rPr>
              <a:t>implemented in the</a:t>
            </a:r>
            <a:r>
              <a:rPr lang="en-US" sz="2000" i="1" dirty="0">
                <a:solidFill>
                  <a:srgbClr val="0070C0"/>
                </a:solidFill>
                <a:effectLst/>
                <a:latin typeface="Tahoma" panose="020B0604030504040204" pitchFamily="34" charset="0"/>
                <a:ea typeface="Times New Roman" panose="02020603050405020304" pitchFamily="18" charset="0"/>
              </a:rPr>
              <a:t> </a:t>
            </a:r>
            <a:r>
              <a:rPr lang="it-IT" sz="2000" b="1" dirty="0" err="1">
                <a:effectLst/>
                <a:latin typeface="Courier New" panose="02070309020205020404" pitchFamily="49" charset="0"/>
                <a:ea typeface="Times New Roman" panose="02020603050405020304" pitchFamily="18" charset="0"/>
              </a:rPr>
              <a:t>cv.glmnet</a:t>
            </a:r>
            <a:r>
              <a:rPr lang="it-IT" sz="2000" b="1" dirty="0">
                <a:effectLst/>
                <a:latin typeface="Courier New" panose="02070309020205020404" pitchFamily="49"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function</a:t>
            </a:r>
            <a:endParaRPr lang="it-I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969043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Linear Regression: relaxed lasso</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18</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4658839"/>
          </a:xfrm>
          <a:prstGeom prst="rect">
            <a:avLst/>
          </a:prstGeom>
          <a:noFill/>
        </p:spPr>
        <p:txBody>
          <a:bodyPr wrap="square">
            <a:spAutoFit/>
          </a:bodyPr>
          <a:lstStyle/>
          <a:p>
            <a:pPr>
              <a:lnSpc>
                <a:spcPct val="100000"/>
              </a:lnSpc>
            </a:pPr>
            <a:r>
              <a:rPr lang="en-US" sz="2000" b="1" dirty="0" err="1">
                <a:effectLst/>
                <a:latin typeface="Tahoma" panose="020B0604030504040204" pitchFamily="34" charset="0"/>
                <a:ea typeface="Times New Roman" panose="02020603050405020304" pitchFamily="18" charset="0"/>
              </a:rPr>
              <a:t>glmnet</a:t>
            </a:r>
            <a:r>
              <a:rPr lang="en-US" sz="2000" b="1"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v3.0 introduced </a:t>
            </a:r>
            <a:r>
              <a:rPr lang="en-US" sz="2000" i="1" dirty="0">
                <a:solidFill>
                  <a:srgbClr val="0070C0"/>
                </a:solidFill>
                <a:effectLst/>
                <a:latin typeface="Tahoma" panose="020B0604030504040204" pitchFamily="34" charset="0"/>
                <a:ea typeface="Times New Roman" panose="02020603050405020304" pitchFamily="18" charset="0"/>
              </a:rPr>
              <a:t>relaxed lasso</a:t>
            </a:r>
            <a:r>
              <a:rPr lang="en-US" sz="2000" dirty="0">
                <a:effectLst/>
                <a:latin typeface="Tahoma" panose="020B0604030504040204" pitchFamily="34" charset="0"/>
                <a:ea typeface="Times New Roman" panose="02020603050405020304" pitchFamily="18" charset="0"/>
              </a:rPr>
              <a:t> consisting of 2 steps: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lnSpc>
                <a:spcPct val="100000"/>
              </a:lnSpc>
              <a:spcAft>
                <a:spcPts val="0"/>
              </a:spcAft>
              <a:buFont typeface="+mj-lt"/>
              <a:buAutoNum type="arabicParenR"/>
            </a:pPr>
            <a:r>
              <a:rPr lang="en-US" sz="2000" dirty="0">
                <a:effectLst/>
                <a:latin typeface="Tahoma" panose="020B0604030504040204" pitchFamily="34" charset="0"/>
                <a:ea typeface="Times New Roman" panose="02020603050405020304" pitchFamily="18" charset="0"/>
              </a:rPr>
              <a:t>Fits a </a:t>
            </a:r>
            <a:r>
              <a:rPr lang="en-US" sz="2000" dirty="0" err="1">
                <a:effectLst/>
                <a:latin typeface="Tahoma" panose="020B0604030504040204" pitchFamily="34" charset="0"/>
                <a:ea typeface="Times New Roman" panose="02020603050405020304" pitchFamily="18" charset="0"/>
              </a:rPr>
              <a:t>glmnet</a:t>
            </a:r>
            <a:endParaRPr lang="en-US" sz="2000" dirty="0">
              <a:effectLst/>
              <a:latin typeface="Tahoma" panose="020B0604030504040204" pitchFamily="34" charset="0"/>
              <a:ea typeface="Times New Roman" panose="02020603050405020304" pitchFamily="18" charset="0"/>
            </a:endParaRPr>
          </a:p>
          <a:p>
            <a:pPr marL="342900" lvl="0" indent="-342900">
              <a:lnSpc>
                <a:spcPct val="100000"/>
              </a:lnSpc>
              <a:spcAft>
                <a:spcPts val="0"/>
              </a:spcAft>
              <a:buFont typeface="+mj-lt"/>
              <a:buAutoNum type="arabicParenR"/>
            </a:pPr>
            <a:endParaRPr lang="en-US" sz="2000" dirty="0">
              <a:effectLst/>
              <a:latin typeface="Tahoma" panose="020B0604030504040204" pitchFamily="34" charset="0"/>
              <a:ea typeface="Times New Roman" panose="02020603050405020304" pitchFamily="18" charset="0"/>
            </a:endParaRPr>
          </a:p>
          <a:p>
            <a:pPr marL="342900" lvl="0" indent="-342900">
              <a:lnSpc>
                <a:spcPct val="100000"/>
              </a:lnSpc>
              <a:spcAft>
                <a:spcPts val="0"/>
              </a:spcAft>
              <a:buFont typeface="+mj-lt"/>
              <a:buAutoNum type="arabicParenR"/>
            </a:pPr>
            <a:r>
              <a:rPr lang="en-US" sz="2000" dirty="0">
                <a:effectLst/>
                <a:latin typeface="Tahoma" panose="020B0604030504040204" pitchFamily="34" charset="0"/>
                <a:ea typeface="Times New Roman" panose="02020603050405020304" pitchFamily="18" charset="0"/>
              </a:rPr>
              <a:t>for each </a:t>
            </a:r>
            <a:r>
              <a:rPr lang="en-US" sz="2000" i="1" dirty="0">
                <a:effectLst/>
                <a:latin typeface="Tahoma" panose="020B0604030504040204" pitchFamily="34" charset="0"/>
                <a:ea typeface="Times New Roman" panose="02020603050405020304" pitchFamily="18" charset="0"/>
              </a:rPr>
              <a:t>lambda</a:t>
            </a:r>
            <a:r>
              <a:rPr lang="en-US" sz="2000" dirty="0">
                <a:effectLst/>
                <a:latin typeface="Tahoma" panose="020B0604030504040204" pitchFamily="34" charset="0"/>
                <a:ea typeface="Times New Roman" panose="02020603050405020304" pitchFamily="18" charset="0"/>
              </a:rPr>
              <a:t> value a model without penalty is fitted</a:t>
            </a:r>
          </a:p>
          <a:p>
            <a:pPr marL="342900" lvl="0" indent="-342900">
              <a:lnSpc>
                <a:spcPct val="100000"/>
              </a:lnSpc>
              <a:spcAft>
                <a:spcPts val="0"/>
              </a:spcAft>
              <a:buFont typeface="+mj-lt"/>
              <a:buAutoNum type="arabicParenR"/>
            </a:pPr>
            <a:endParaRPr lang="en-US" sz="2000" dirty="0">
              <a:latin typeface="Tahoma" panose="020B0604030504040204" pitchFamily="34" charset="0"/>
              <a:ea typeface="Times New Roman" panose="02020603050405020304" pitchFamily="18" charset="0"/>
            </a:endParaRPr>
          </a:p>
          <a:p>
            <a:pPr lvl="0">
              <a:lnSpc>
                <a:spcPct val="100000"/>
              </a:lnSpc>
              <a:spcAft>
                <a:spcPts val="0"/>
              </a:spcAft>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Very efficient and effective in reducing the predictors</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2000" dirty="0">
              <a:latin typeface="Times New Roman" panose="02020603050405020304" pitchFamily="18" charset="0"/>
              <a:ea typeface="Times New Roman" panose="02020603050405020304" pitchFamily="18" charset="0"/>
            </a:endParaRPr>
          </a:p>
          <a:p>
            <a:pPr>
              <a:lnSpc>
                <a:spcPct val="100000"/>
              </a:lnSpc>
            </a:pPr>
            <a:r>
              <a:rPr lang="en-US" sz="2000" b="1" dirty="0" err="1">
                <a:effectLst/>
                <a:latin typeface="Tahoma" panose="020B0604030504040204" pitchFamily="34" charset="0"/>
                <a:ea typeface="Times New Roman" panose="02020603050405020304" pitchFamily="18" charset="0"/>
              </a:rPr>
              <a:t>glmnet</a:t>
            </a:r>
            <a:r>
              <a:rPr lang="en-US" sz="2000" dirty="0">
                <a:effectLst/>
                <a:latin typeface="Tahoma" panose="020B0604030504040204" pitchFamily="34" charset="0"/>
                <a:ea typeface="Times New Roman" panose="02020603050405020304" pitchFamily="18" charset="0"/>
              </a:rPr>
              <a:t> can handle mixed type predictors</a:t>
            </a:r>
            <a:r>
              <a:rPr lang="en-US" sz="2000" dirty="0">
                <a:latin typeface="Tahoma" panose="020B0604030504040204" pitchFamily="34" charset="0"/>
                <a:ea typeface="Times New Roman" panose="02020603050405020304" pitchFamily="18" charset="0"/>
              </a:rPr>
              <a:t>, but it is needed a data treatment step using the function </a:t>
            </a:r>
            <a:r>
              <a:rPr lang="en-US" sz="2000" dirty="0">
                <a:effectLst/>
                <a:latin typeface="Tahoma" panose="020B0604030504040204" pitchFamily="34" charset="0"/>
                <a:ea typeface="Times New Roman" panose="02020603050405020304" pitchFamily="18" charset="0"/>
              </a:rPr>
              <a:t> </a:t>
            </a:r>
            <a:r>
              <a:rPr lang="en-US" sz="2000" b="1" dirty="0" err="1">
                <a:effectLst/>
                <a:latin typeface="Courier New" panose="02070309020205020404" pitchFamily="49" charset="0"/>
                <a:ea typeface="Times New Roman" panose="02020603050405020304" pitchFamily="18" charset="0"/>
              </a:rPr>
              <a:t>makeX</a:t>
            </a:r>
            <a:r>
              <a:rPr lang="en-US" sz="2000" b="1" dirty="0">
                <a:effectLst/>
                <a:latin typeface="Courier New" panose="02070309020205020404" pitchFamily="49" charset="0"/>
                <a:ea typeface="Times New Roman" panose="02020603050405020304" pitchFamily="18" charset="0"/>
              </a:rPr>
              <a:t>(): </a:t>
            </a:r>
            <a:r>
              <a:rPr lang="en-US" sz="2000" dirty="0">
                <a:latin typeface="Tahoma" panose="020B0604030504040204" pitchFamily="34" charset="0"/>
                <a:ea typeface="Times New Roman" panose="02020603050405020304" pitchFamily="18" charset="0"/>
              </a:rPr>
              <a:t>basically replaces a categorical variable with the corresponding dummies</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2000" dirty="0">
              <a:effectLst/>
              <a:latin typeface="Times New Roman" panose="02020603050405020304" pitchFamily="18"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27114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4" y="484187"/>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err="1">
                <a:latin typeface="Times New Roman" pitchFamily="16" charset="0"/>
              </a:rPr>
              <a:t>glmnet</a:t>
            </a:r>
            <a:r>
              <a:rPr lang="en-US" altLang="it-IT" i="1" dirty="0">
                <a:latin typeface="Times New Roman" pitchFamily="16" charset="0"/>
              </a:rPr>
              <a:t>: “binomial” and “multinomial” families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161524"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19</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4629537"/>
              </a:xfrm>
              <a:prstGeom prst="rect">
                <a:avLst/>
              </a:prstGeom>
              <a:noFill/>
            </p:spPr>
            <p:txBody>
              <a:bodyPr wrap="square">
                <a:spAutoFit/>
              </a:bodyPr>
              <a:lstStyle/>
              <a:p>
                <a:pPr>
                  <a:lnSpc>
                    <a:spcPct val="100000"/>
                  </a:lnSpc>
                </a:pP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categorical with 2 categories: </a:t>
                </a:r>
                <a:r>
                  <a:rPr lang="en-US" sz="2000" dirty="0">
                    <a:solidFill>
                      <a:srgbClr val="0070C0"/>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logistic regression </a:t>
                </a:r>
                <a:r>
                  <a:rPr lang="en-US" sz="2000" dirty="0">
                    <a:effectLst/>
                    <a:latin typeface="Tahoma" panose="020B0604030504040204" pitchFamily="34" charset="0"/>
                    <a:ea typeface="Times New Roman" panose="02020603050405020304" pitchFamily="18" charset="0"/>
                  </a:rPr>
                  <a:t>(Y </a:t>
                </a:r>
                <a:r>
                  <a:rPr lang="en-US" sz="2000" dirty="0">
                    <a:latin typeface="Tahoma" panose="020B0604030504040204" pitchFamily="34" charset="0"/>
                    <a:ea typeface="Times New Roman" panose="02020603050405020304" pitchFamily="18" charset="0"/>
                  </a:rPr>
                  <a:t>transformed into binary</a:t>
                </a:r>
                <a:r>
                  <a:rPr lang="en-US" sz="2000" dirty="0">
                    <a:effectLst/>
                    <a:latin typeface="Tahoma" panose="020B0604030504040204" pitchFamily="34"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=1 o </a:t>
                </a: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=0)</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𝑙𝑜𝑔</m:t>
                      </m:r>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𝑌</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d>
                            </m:num>
                            <m:den>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𝑌</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=0</m:t>
                              </m:r>
                              <m:d>
                                <m:dPr>
                                  <m:begChr m:val="|"/>
                                  <m:endChr m:val=""/>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d>
                            </m:den>
                          </m:f>
                        </m:e>
                      </m:d>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0</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b>
                      </m:sSub>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𝛽</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b>
                      </m:sSub>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𝑥</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b>
                      </m:sSub>
                    </m:oMath>
                  </m:oMathPara>
                </a14:m>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in </a:t>
                </a:r>
                <a:r>
                  <a:rPr lang="en-US" sz="2000" b="1" dirty="0" err="1">
                    <a:effectLst/>
                    <a:latin typeface="Tahoma" panose="020B0604030504040204" pitchFamily="34" charset="0"/>
                    <a:ea typeface="Times New Roman" panose="02020603050405020304" pitchFamily="18" charset="0"/>
                  </a:rPr>
                  <a:t>glmnet</a:t>
                </a:r>
                <a:r>
                  <a:rPr lang="en-US" sz="2000" b="1"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argument </a:t>
                </a:r>
                <a:r>
                  <a:rPr lang="en-US" sz="2000" b="1" dirty="0">
                    <a:effectLst/>
                    <a:latin typeface="Courier New" panose="02070309020205020404" pitchFamily="49" charset="0"/>
                    <a:ea typeface="Times New Roman" panose="02020603050405020304" pitchFamily="18" charset="0"/>
                  </a:rPr>
                  <a:t>family=”binomial”</a:t>
                </a:r>
              </a:p>
              <a:p>
                <a:pPr>
                  <a:lnSpc>
                    <a:spcPct val="100000"/>
                  </a:lnSpc>
                </a:pPr>
                <a:endParaRPr lang="en-US" sz="2000" b="1" dirty="0">
                  <a:latin typeface="Courier New" panose="02070309020205020404" pitchFamily="49" charset="0"/>
                  <a:ea typeface="Times New Roman" panose="02020603050405020304" pitchFamily="18" charset="0"/>
                </a:endParaRPr>
              </a:p>
              <a:p>
                <a:pPr>
                  <a:lnSpc>
                    <a:spcPct val="100000"/>
                  </a:lnSpc>
                </a:pPr>
                <a:endParaRPr lang="en-US" sz="2000" i="1" dirty="0">
                  <a:effectLst/>
                  <a:latin typeface="Times New Roman" panose="02020603050405020304" pitchFamily="18" charset="0"/>
                  <a:ea typeface="Times New Roman" panose="02020603050405020304" pitchFamily="18" charset="0"/>
                </a:endParaRPr>
              </a:p>
              <a:p>
                <a:pPr>
                  <a:lnSpc>
                    <a:spcPct val="100000"/>
                  </a:lnSpc>
                </a:pP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categorical with &gt;2 categories: </a:t>
                </a:r>
                <a:r>
                  <a:rPr lang="en-US" sz="2000" dirty="0">
                    <a:solidFill>
                      <a:srgbClr val="0070C0"/>
                    </a:solidFill>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multinomial regression</a:t>
                </a:r>
                <a:r>
                  <a:rPr lang="en-US" sz="2000" dirty="0">
                    <a:effectLst/>
                    <a:latin typeface="Tahoma" panose="020B0604030504040204" pitchFamily="34" charset="0"/>
                    <a:ea typeface="Times New Roman" panose="02020603050405020304" pitchFamily="18" charset="0"/>
                  </a:rPr>
                  <a:t> </a:t>
                </a:r>
              </a:p>
              <a:p>
                <a:pPr>
                  <a:lnSpc>
                    <a:spcPct val="100000"/>
                  </a:lnSpc>
                </a:pPr>
                <a:endParaRPr lang="en-US" sz="2000" dirty="0">
                  <a:effectLst/>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 in </a:t>
                </a:r>
                <a:r>
                  <a:rPr lang="en-US" sz="2000" b="1" dirty="0" err="1">
                    <a:effectLst/>
                    <a:latin typeface="Tahoma" panose="020B0604030504040204" pitchFamily="34" charset="0"/>
                    <a:ea typeface="Times New Roman" panose="02020603050405020304" pitchFamily="18" charset="0"/>
                  </a:rPr>
                  <a:t>glmnet</a:t>
                </a:r>
                <a:r>
                  <a:rPr lang="en-US" sz="2000" b="1"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argument </a:t>
                </a:r>
                <a:r>
                  <a:rPr lang="en-US" sz="2000" b="1" dirty="0">
                    <a:effectLst/>
                    <a:latin typeface="Courier New" panose="02070309020205020404" pitchFamily="49" charset="0"/>
                    <a:ea typeface="Times New Roman" panose="02020603050405020304" pitchFamily="18" charset="0"/>
                  </a:rPr>
                  <a:t>family=”multinomial”</a:t>
                </a:r>
                <a:endParaRPr lang="en-US" sz="2000" dirty="0">
                  <a:effectLst/>
                  <a:latin typeface="Tahoma" panose="020B0604030504040204" pitchFamily="34"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it-IT" sz="1800" dirty="0">
                  <a:effectLst/>
                  <a:latin typeface="Times New Roman" panose="02020603050405020304" pitchFamily="18" charset="0"/>
                  <a:ea typeface="Times New Roman" panose="02020603050405020304" pitchFamily="18"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1124813"/>
                <a:ext cx="9636247" cy="4629537"/>
              </a:xfrm>
              <a:prstGeom prst="rect">
                <a:avLst/>
              </a:prstGeom>
              <a:blipFill>
                <a:blip r:embed="rId3"/>
                <a:stretch>
                  <a:fillRect l="-633" t="-1054" r="-1139"/>
                </a:stretch>
              </a:blipFill>
            </p:spPr>
            <p:txBody>
              <a:bodyPr/>
              <a:lstStyle/>
              <a:p>
                <a:r>
                  <a:rPr lang="it-IT">
                    <a:noFill/>
                  </a:rPr>
                  <a:t> </a:t>
                </a:r>
              </a:p>
            </p:txBody>
          </p:sp>
        </mc:Fallback>
      </mc:AlternateContent>
    </p:spTree>
    <p:extLst>
      <p:ext uri="{BB962C8B-B14F-4D97-AF65-F5344CB8AC3E}">
        <p14:creationId xmlns:p14="http://schemas.microsoft.com/office/powerpoint/2010/main" val="22595785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066800" y="506413"/>
            <a:ext cx="1169988"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a:tabLst>
                <a:tab pos="457200" algn="l"/>
                <a:tab pos="914400" algn="l"/>
              </a:tabLst>
              <a:defRPr>
                <a:solidFill>
                  <a:srgbClr val="000000"/>
                </a:solidFill>
                <a:latin typeface="Arial" charset="0"/>
                <a:ea typeface="Noto Sans SC Regular" charset="0"/>
                <a:cs typeface="Noto Sans SC Regular" charset="0"/>
              </a:defRPr>
            </a:lvl1pPr>
            <a:lvl2pPr>
              <a:tabLst>
                <a:tab pos="457200" algn="l"/>
                <a:tab pos="914400" algn="l"/>
              </a:tabLst>
              <a:defRPr>
                <a:solidFill>
                  <a:srgbClr val="000000"/>
                </a:solidFill>
                <a:latin typeface="Arial" charset="0"/>
                <a:ea typeface="Noto Sans SC Regular" charset="0"/>
                <a:cs typeface="Noto Sans SC Regular" charset="0"/>
              </a:defRPr>
            </a:lvl2pPr>
            <a:lvl3pPr>
              <a:tabLst>
                <a:tab pos="457200" algn="l"/>
                <a:tab pos="914400" algn="l"/>
              </a:tabLst>
              <a:defRPr>
                <a:solidFill>
                  <a:srgbClr val="000000"/>
                </a:solidFill>
                <a:latin typeface="Arial" charset="0"/>
                <a:ea typeface="Noto Sans SC Regular" charset="0"/>
                <a:cs typeface="Noto Sans SC Regular" charset="0"/>
              </a:defRPr>
            </a:lvl3pPr>
            <a:lvl4pPr>
              <a:tabLst>
                <a:tab pos="457200" algn="l"/>
                <a:tab pos="914400" algn="l"/>
              </a:tabLst>
              <a:defRPr>
                <a:solidFill>
                  <a:srgbClr val="000000"/>
                </a:solidFill>
                <a:latin typeface="Arial" charset="0"/>
                <a:ea typeface="Noto Sans SC Regular" charset="0"/>
                <a:cs typeface="Noto Sans SC Regular" charset="0"/>
              </a:defRPr>
            </a:lvl4pPr>
            <a:lvl5pPr>
              <a:tabLst>
                <a:tab pos="457200" algn="l"/>
                <a:tab pos="9144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Outline</a:t>
            </a:r>
          </a:p>
        </p:txBody>
      </p:sp>
      <p:grpSp>
        <p:nvGrpSpPr>
          <p:cNvPr id="6146" name="Group 2"/>
          <p:cNvGrpSpPr>
            <a:grpSpLocks/>
          </p:cNvGrpSpPr>
          <p:nvPr/>
        </p:nvGrpSpPr>
        <p:grpSpPr bwMode="auto">
          <a:xfrm>
            <a:off x="1006475" y="6769100"/>
            <a:ext cx="9166225" cy="309563"/>
            <a:chOff x="634" y="4264"/>
            <a:chExt cx="5774" cy="195"/>
          </a:xfrm>
        </p:grpSpPr>
        <p:sp>
          <p:nvSpPr>
            <p:cNvPr id="6147"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48"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49"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50"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51"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52"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6153" name="AutoShape 9"/>
          <p:cNvSpPr>
            <a:spLocks noChangeArrowheads="1"/>
          </p:cNvSpPr>
          <p:nvPr/>
        </p:nvSpPr>
        <p:spPr bwMode="auto">
          <a:xfrm>
            <a:off x="1081088" y="830263"/>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6155" name="Text Box 11"/>
          <p:cNvSpPr txBox="1">
            <a:spLocks noChangeArrowheads="1"/>
          </p:cNvSpPr>
          <p:nvPr/>
        </p:nvSpPr>
        <p:spPr bwMode="auto">
          <a:xfrm>
            <a:off x="5643563" y="6815138"/>
            <a:ext cx="37449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6156"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DC297AEA-7C19-4FA8-8361-F9642E4E7F59}" type="slidenum">
              <a:rPr lang="en-US" altLang="it-IT" sz="1400">
                <a:solidFill>
                  <a:srgbClr val="FFFFFF"/>
                </a:solidFill>
                <a:latin typeface="Times New Roman" pitchFamily="16" charset="0"/>
                <a:cs typeface="DejaVu Sans" charset="0"/>
              </a:rPr>
              <a:pPr marL="38100">
                <a:lnSpc>
                  <a:spcPts val="1613"/>
                </a:lnSpc>
              </a:pPr>
              <a:t>2</a:t>
            </a:fld>
            <a:endParaRPr lang="en-US" altLang="it-IT" sz="1400">
              <a:solidFill>
                <a:srgbClr val="FFFFFF"/>
              </a:solidFill>
              <a:latin typeface="Times New Roman" pitchFamily="16" charset="0"/>
              <a:cs typeface="DejaVu Sans" charset="0"/>
            </a:endParaRPr>
          </a:p>
        </p:txBody>
      </p:sp>
      <p:sp>
        <p:nvSpPr>
          <p:cNvPr id="6157" name="Rectangle 13"/>
          <p:cNvSpPr>
            <a:spLocks noChangeArrowheads="1"/>
          </p:cNvSpPr>
          <p:nvPr/>
        </p:nvSpPr>
        <p:spPr bwMode="auto">
          <a:xfrm>
            <a:off x="1081088" y="982174"/>
            <a:ext cx="8743916" cy="59818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37880" rIns="0" bIns="0">
            <a:spAutoFit/>
          </a:bodyPr>
          <a:lstStyle>
            <a:lvl1pPr marL="468313" indent="-22860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1pPr>
            <a:lvl2pPr>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2pPr>
            <a:lvl3pPr>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3pPr>
            <a:lvl4pPr>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4pPr>
            <a:lvl5pPr>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68313" algn="l"/>
                <a:tab pos="468313"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rgbClr val="000000"/>
                </a:solidFill>
                <a:latin typeface="Arial" charset="0"/>
                <a:ea typeface="Noto Sans SC Regular" charset="0"/>
                <a:cs typeface="Noto Sans SC Regular" charset="0"/>
              </a:defRPr>
            </a:lvl9pPr>
          </a:lstStyle>
          <a:p>
            <a:pPr marL="239713" indent="0">
              <a:lnSpc>
                <a:spcPct val="100000"/>
              </a:lnSpc>
              <a:spcBef>
                <a:spcPts val="1088"/>
              </a:spcBef>
            </a:pPr>
            <a:r>
              <a:rPr lang="it-IT" altLang="it-IT" sz="2400" b="1">
                <a:solidFill>
                  <a:srgbClr val="006FC0"/>
                </a:solidFill>
                <a:latin typeface="+mn-lt"/>
              </a:rPr>
              <a:t>https://github.com/marcellodo/Tutorial-uRos-2021</a:t>
            </a:r>
            <a:endParaRPr lang="it-IT" altLang="it-IT" sz="2400" b="1" dirty="0">
              <a:solidFill>
                <a:srgbClr val="006FC0"/>
              </a:solidFill>
              <a:latin typeface="+mn-lt"/>
            </a:endParaRPr>
          </a:p>
          <a:p>
            <a:pPr marL="239713" indent="0">
              <a:lnSpc>
                <a:spcPct val="100000"/>
              </a:lnSpc>
              <a:spcBef>
                <a:spcPts val="1088"/>
              </a:spcBef>
            </a:pPr>
            <a:endParaRPr lang="it-IT" altLang="it-IT" sz="2400" b="1" dirty="0">
              <a:solidFill>
                <a:srgbClr val="006FC0"/>
              </a:solidFill>
              <a:latin typeface="+mn-lt"/>
            </a:endParaRPr>
          </a:p>
          <a:p>
            <a:pPr marL="239713" indent="0">
              <a:lnSpc>
                <a:spcPct val="100000"/>
              </a:lnSpc>
              <a:spcBef>
                <a:spcPts val="1088"/>
              </a:spcBef>
            </a:pPr>
            <a:r>
              <a:rPr lang="en-US" altLang="it-IT" sz="2400" dirty="0">
                <a:solidFill>
                  <a:schemeClr val="tx1"/>
                </a:solidFill>
                <a:latin typeface="+mn-lt"/>
              </a:rPr>
              <a:t>1) </a:t>
            </a:r>
            <a:r>
              <a:rPr lang="en-US" altLang="it-IT" sz="2400" u="sng" dirty="0">
                <a:solidFill>
                  <a:schemeClr val="tx1"/>
                </a:solidFill>
                <a:latin typeface="+mn-lt"/>
              </a:rPr>
              <a:t>Introduction</a:t>
            </a:r>
            <a:r>
              <a:rPr lang="en-US" altLang="it-IT" sz="2400" dirty="0">
                <a:solidFill>
                  <a:schemeClr val="tx1"/>
                </a:solidFill>
                <a:latin typeface="+mn-lt"/>
              </a:rPr>
              <a:t>: purposes, terms, notations, R</a:t>
            </a:r>
          </a:p>
          <a:p>
            <a:pPr marL="239713" indent="0">
              <a:lnSpc>
                <a:spcPct val="100000"/>
              </a:lnSpc>
              <a:spcBef>
                <a:spcPts val="1088"/>
              </a:spcBef>
            </a:pPr>
            <a:endParaRPr lang="en-US" altLang="it-IT" sz="2400" dirty="0">
              <a:solidFill>
                <a:schemeClr val="tx1"/>
              </a:solidFill>
              <a:latin typeface="+mn-lt"/>
            </a:endParaRPr>
          </a:p>
          <a:p>
            <a:pPr marL="239713" indent="0">
              <a:lnSpc>
                <a:spcPct val="100000"/>
              </a:lnSpc>
              <a:spcBef>
                <a:spcPts val="1088"/>
              </a:spcBef>
            </a:pPr>
            <a:r>
              <a:rPr lang="en-US" altLang="it-IT" sz="2400" dirty="0">
                <a:solidFill>
                  <a:schemeClr val="tx1"/>
                </a:solidFill>
                <a:latin typeface="+mn-lt"/>
              </a:rPr>
              <a:t>2) «Simple» methods</a:t>
            </a:r>
          </a:p>
          <a:p>
            <a:pPr marL="1074738" indent="-361950">
              <a:lnSpc>
                <a:spcPct val="100000"/>
              </a:lnSpc>
              <a:spcBef>
                <a:spcPts val="1088"/>
              </a:spcBef>
              <a:buFont typeface="Arial" panose="020B0604020202020204" pitchFamily="34" charset="0"/>
              <a:buChar char="•"/>
            </a:pPr>
            <a:r>
              <a:rPr lang="en-US" altLang="it-IT" sz="2400" dirty="0">
                <a:solidFill>
                  <a:schemeClr val="tx1"/>
                </a:solidFill>
                <a:latin typeface="+mn-lt"/>
              </a:rPr>
              <a:t>pairwise association/correlation</a:t>
            </a:r>
          </a:p>
          <a:p>
            <a:pPr marL="239713" indent="0">
              <a:lnSpc>
                <a:spcPct val="100000"/>
              </a:lnSpc>
              <a:spcBef>
                <a:spcPts val="1088"/>
              </a:spcBef>
            </a:pPr>
            <a:endParaRPr lang="en-US" altLang="it-IT" sz="2400" dirty="0">
              <a:solidFill>
                <a:schemeClr val="tx1"/>
              </a:solidFill>
              <a:latin typeface="+mn-lt"/>
            </a:endParaRPr>
          </a:p>
          <a:p>
            <a:pPr marL="239713" indent="0">
              <a:lnSpc>
                <a:spcPct val="100000"/>
              </a:lnSpc>
              <a:spcBef>
                <a:spcPts val="1088"/>
              </a:spcBef>
            </a:pPr>
            <a:r>
              <a:rPr lang="en-US" altLang="it-IT" sz="2400" dirty="0">
                <a:solidFill>
                  <a:schemeClr val="tx1"/>
                </a:solidFill>
                <a:latin typeface="+mn-lt"/>
              </a:rPr>
              <a:t>3) «Advanced» methods</a:t>
            </a:r>
          </a:p>
          <a:p>
            <a:pPr marL="1074738" indent="-342900">
              <a:lnSpc>
                <a:spcPct val="100000"/>
              </a:lnSpc>
              <a:spcBef>
                <a:spcPts val="1088"/>
              </a:spcBef>
              <a:buFont typeface="Arial" panose="020B0604020202020204" pitchFamily="34" charset="0"/>
              <a:buChar char="•"/>
            </a:pPr>
            <a:r>
              <a:rPr lang="en-US" altLang="it-IT" sz="2400" b="1" i="1" dirty="0">
                <a:solidFill>
                  <a:srgbClr val="0070C0"/>
                </a:solidFill>
                <a:latin typeface="+mn-lt"/>
              </a:rPr>
              <a:t>lasso</a:t>
            </a:r>
            <a:r>
              <a:rPr lang="en-US" altLang="it-IT" sz="2400" dirty="0">
                <a:solidFill>
                  <a:schemeClr val="tx1"/>
                </a:solidFill>
                <a:latin typeface="+mn-lt"/>
              </a:rPr>
              <a:t> (linear and logistic regression)</a:t>
            </a:r>
          </a:p>
          <a:p>
            <a:pPr marL="1074738" indent="-342900">
              <a:lnSpc>
                <a:spcPct val="100000"/>
              </a:lnSpc>
              <a:spcBef>
                <a:spcPts val="1088"/>
              </a:spcBef>
              <a:buFont typeface="Arial" panose="020B0604020202020204" pitchFamily="34" charset="0"/>
              <a:buChar char="•"/>
            </a:pPr>
            <a:r>
              <a:rPr lang="en-US" altLang="it-IT" sz="2400" dirty="0">
                <a:solidFill>
                  <a:schemeClr val="tx1"/>
                </a:solidFill>
                <a:latin typeface="+mn-lt"/>
              </a:rPr>
              <a:t>Techniques based on </a:t>
            </a:r>
            <a:r>
              <a:rPr lang="en-US" altLang="it-IT" sz="2400" i="1" dirty="0">
                <a:solidFill>
                  <a:srgbClr val="0070C0"/>
                </a:solidFill>
                <a:latin typeface="+mn-lt"/>
              </a:rPr>
              <a:t>Supervised Statistical Learning</a:t>
            </a:r>
          </a:p>
          <a:p>
            <a:pPr marL="239713" indent="0">
              <a:lnSpc>
                <a:spcPct val="100000"/>
              </a:lnSpc>
              <a:spcBef>
                <a:spcPts val="1088"/>
              </a:spcBef>
            </a:pPr>
            <a:endParaRPr lang="en-US" altLang="it-IT" sz="2400" b="1" dirty="0">
              <a:solidFill>
                <a:srgbClr val="006FC0"/>
              </a:solidFill>
              <a:latin typeface="+mn-lt"/>
            </a:endParaRPr>
          </a:p>
          <a:p>
            <a:pPr marL="12700" indent="0">
              <a:lnSpc>
                <a:spcPct val="100000"/>
              </a:lnSpc>
              <a:spcBef>
                <a:spcPts val="0"/>
              </a:spcBef>
              <a:buClrTx/>
              <a:buSzTx/>
              <a:buFontTx/>
              <a:buNone/>
            </a:pPr>
            <a:endParaRPr lang="en-US" altLang="it-IT" sz="2400" b="1" dirty="0">
              <a:solidFill>
                <a:srgbClr val="00B050"/>
              </a:solidFill>
              <a:latin typeface="+mn-lt"/>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Statistical Learning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20</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901105"/>
                <a:ext cx="9566336" cy="5940088"/>
              </a:xfrm>
              <a:prstGeom prst="rect">
                <a:avLst/>
              </a:prstGeom>
              <a:noFill/>
            </p:spPr>
            <p:txBody>
              <a:bodyPr wrap="square">
                <a:spAutoFit/>
              </a:bodyPr>
              <a:lstStyle/>
              <a:p>
                <a:pPr>
                  <a:lnSpc>
                    <a:spcPct val="100000"/>
                  </a:lnSpc>
                </a:pPr>
                <a:r>
                  <a:rPr lang="en-US" sz="2000" dirty="0">
                    <a:solidFill>
                      <a:srgbClr val="0070C0"/>
                    </a:solidFill>
                    <a:effectLst/>
                    <a:latin typeface="Tahoma" panose="020B0604030504040204" pitchFamily="34" charset="0"/>
                    <a:ea typeface="Times New Roman" panose="02020603050405020304" pitchFamily="18" charset="0"/>
                  </a:rPr>
                  <a:t>Statistical learning (SL)</a:t>
                </a: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540385">
                  <a:lnSpc>
                    <a:spcPct val="100000"/>
                  </a:lnSpc>
                </a:pPr>
                <a:r>
                  <a:rPr lang="en-US" sz="2000" dirty="0">
                    <a:effectLst/>
                    <a:latin typeface="Tahoma" panose="020B0604030504040204" pitchFamily="34" charset="0"/>
                    <a:ea typeface="Times New Roman" panose="02020603050405020304" pitchFamily="18" charset="0"/>
                  </a:rPr>
                  <a:t>“extract important patterns and trends, and understand ‘what the data says’ […] </a:t>
                </a:r>
                <a:r>
                  <a:rPr lang="en-US" sz="2000" dirty="0">
                    <a:effectLst/>
                    <a:highlight>
                      <a:srgbClr val="FFFF00"/>
                    </a:highlight>
                    <a:latin typeface="Tahoma" panose="020B0604030504040204" pitchFamily="34" charset="0"/>
                    <a:ea typeface="Times New Roman" panose="02020603050405020304" pitchFamily="18" charset="0"/>
                  </a:rPr>
                  <a:t>Learning from data</a:t>
                </a:r>
                <a:r>
                  <a:rPr lang="en-US" sz="2000" dirty="0">
                    <a:effectLst/>
                    <a:latin typeface="Tahoma" panose="020B0604030504040204" pitchFamily="34" charset="0"/>
                    <a:ea typeface="Times New Roman" panose="02020603050405020304" pitchFamily="18" charset="0"/>
                  </a:rPr>
                  <a:t>” (Hastie et al, 2009)</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u="sng" dirty="0">
                    <a:solidFill>
                      <a:srgbClr val="0070C0"/>
                    </a:solidFill>
                    <a:effectLst/>
                    <a:latin typeface="Tahoma" panose="020B0604030504040204" pitchFamily="34" charset="0"/>
                    <a:ea typeface="Times New Roman" panose="02020603050405020304" pitchFamily="18" charset="0"/>
                  </a:rPr>
                  <a:t>Supervised</a:t>
                </a:r>
                <a:r>
                  <a:rPr lang="en-US" sz="2000" dirty="0">
                    <a:solidFill>
                      <a:srgbClr val="0070C0"/>
                    </a:solidFill>
                    <a:effectLst/>
                    <a:latin typeface="Tahoma" panose="020B0604030504040204" pitchFamily="34" charset="0"/>
                    <a:ea typeface="Times New Roman" panose="02020603050405020304" pitchFamily="18" charset="0"/>
                  </a:rPr>
                  <a:t> statistical learning</a:t>
                </a:r>
                <a:endParaRPr lang="en-US" sz="2000" dirty="0">
                  <a:effectLst/>
                  <a:latin typeface="Times New Roman" panose="02020603050405020304" pitchFamily="18" charset="0"/>
                  <a:ea typeface="Times New Roman" panose="02020603050405020304" pitchFamily="18" charset="0"/>
                </a:endParaRPr>
              </a:p>
              <a:p>
                <a:pPr marL="540385">
                  <a:lnSpc>
                    <a:spcPct val="100000"/>
                  </a:lnSpc>
                </a:pPr>
                <a:r>
                  <a:rPr lang="en-US" sz="2000" dirty="0">
                    <a:effectLst/>
                    <a:latin typeface="Tahoma" panose="020B0604030504040204" pitchFamily="34" charset="0"/>
                    <a:ea typeface="Times New Roman" panose="02020603050405020304" pitchFamily="18" charset="0"/>
                  </a:rPr>
                  <a:t>Build a statistical “model” to predict or estimate the “output”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starting from one or more “inputs” (</a:t>
                </a:r>
                <a14:m>
                  <m:oMath xmlns:m="http://schemas.openxmlformats.org/officeDocument/2006/math">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b>
                    </m:sSub>
                  </m:oMath>
                </a14:m>
                <a:r>
                  <a:rPr lang="en-US" sz="2000" dirty="0">
                    <a:effectLst/>
                    <a:latin typeface="Tahoma" panose="020B0604030504040204" pitchFamily="34" charset="0"/>
                    <a:ea typeface="Times New Roman" panose="02020603050405020304" pitchFamily="18" charset="0"/>
                  </a:rPr>
                  <a:t>)</a:t>
                </a:r>
              </a:p>
              <a:p>
                <a:pPr>
                  <a:lnSpc>
                    <a:spcPct val="100000"/>
                  </a:lnSpc>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𝑌</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𝑓</m:t>
                      </m:r>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ub>
                          </m:s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sSub>
                            <m:sSub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sub>
                          </m:sSub>
                        </m:e>
                      </m:d>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𝜀</m:t>
                      </m:r>
                    </m:oMath>
                  </m:oMathPara>
                </a14:m>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ea typeface="Times New Roman" panose="02020603050405020304" pitchFamily="18" charset="0"/>
                    <a:cs typeface="Tahoma" panose="020B0604030504040204" pitchFamily="34" charset="0"/>
                  </a:rPr>
                  <a:t>         </a:t>
                </a: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𝑓</m:t>
                    </m:r>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e>
                    </m:d>
                  </m:oMath>
                </a14:m>
                <a:r>
                  <a:rPr lang="en-US" sz="2000" dirty="0">
                    <a:effectLst/>
                    <a:latin typeface="Tahoma" panose="020B0604030504040204" pitchFamily="34" charset="0"/>
                    <a:ea typeface="Times New Roman" panose="02020603050405020304" pitchFamily="18" charset="0"/>
                  </a:rPr>
                  <a:t> is a fixed but unknown function of the inputs</a:t>
                </a:r>
              </a:p>
              <a:p>
                <a:pPr>
                  <a:lnSpc>
                    <a:spcPct val="100000"/>
                  </a:lnSpc>
                </a:pPr>
                <a:r>
                  <a:rPr lang="en-US" sz="2000" dirty="0">
                    <a:effectLst/>
                    <a:ea typeface="Times New Roman" panose="02020603050405020304" pitchFamily="18" charset="0"/>
                    <a:cs typeface="Tahoma" panose="020B0604030504040204" pitchFamily="34" charset="0"/>
                  </a:rPr>
                  <a:t>         </a:t>
                </a: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𝜀</m:t>
                    </m:r>
                  </m:oMath>
                </a14:m>
                <a:r>
                  <a:rPr lang="en-US" sz="2000" dirty="0">
                    <a:effectLst/>
                    <a:latin typeface="Tahoma" panose="020B0604030504040204" pitchFamily="34" charset="0"/>
                    <a:ea typeface="Times New Roman" panose="02020603050405020304" pitchFamily="18" charset="0"/>
                  </a:rPr>
                  <a:t>  is random error term, not depending on the </a:t>
                </a:r>
                <a:r>
                  <a:rPr lang="en-US" sz="2000" i="1" dirty="0" err="1">
                    <a:effectLst/>
                    <a:latin typeface="Times New Roman" panose="02020603050405020304" pitchFamily="18" charset="0"/>
                    <a:ea typeface="Times New Roman" panose="02020603050405020304" pitchFamily="18" charset="0"/>
                  </a:rPr>
                  <a:t>Xs</a:t>
                </a:r>
                <a:r>
                  <a:rPr lang="en-US" sz="2000" dirty="0">
                    <a:effectLst/>
                    <a:latin typeface="Tahoma" panose="020B0604030504040204" pitchFamily="34" charset="0"/>
                    <a:ea typeface="Times New Roman" panose="02020603050405020304" pitchFamily="18" charset="0"/>
                  </a:rPr>
                  <a:t>, with 0 mean</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u="sng" dirty="0">
                    <a:solidFill>
                      <a:srgbClr val="0070C0"/>
                    </a:solidFill>
                    <a:effectLst/>
                    <a:latin typeface="Tahoma" panose="020B0604030504040204" pitchFamily="34" charset="0"/>
                    <a:ea typeface="Times New Roman" panose="02020603050405020304" pitchFamily="18" charset="0"/>
                  </a:rPr>
                  <a:t>Unsupervised</a:t>
                </a:r>
                <a:r>
                  <a:rPr lang="en-US" sz="2000" dirty="0">
                    <a:solidFill>
                      <a:srgbClr val="0070C0"/>
                    </a:solidFill>
                    <a:effectLst/>
                    <a:latin typeface="Tahoma" panose="020B0604030504040204" pitchFamily="34" charset="0"/>
                    <a:ea typeface="Times New Roman" panose="02020603050405020304" pitchFamily="18" charset="0"/>
                  </a:rPr>
                  <a:t> statistical learning</a:t>
                </a:r>
                <a:endParaRPr lang="en-US" sz="2000" dirty="0">
                  <a:effectLst/>
                  <a:latin typeface="Times New Roman" panose="02020603050405020304" pitchFamily="18" charset="0"/>
                  <a:ea typeface="Times New Roman" panose="02020603050405020304" pitchFamily="18" charset="0"/>
                </a:endParaRPr>
              </a:p>
              <a:p>
                <a:pPr marL="540385">
                  <a:lnSpc>
                    <a:spcPct val="100000"/>
                  </a:lnSpc>
                </a:pPr>
                <a:r>
                  <a:rPr lang="en-US" sz="2000" dirty="0">
                    <a:effectLst/>
                    <a:latin typeface="Tahoma" panose="020B0604030504040204" pitchFamily="34" charset="0"/>
                    <a:ea typeface="Times New Roman" panose="02020603050405020304" pitchFamily="18" charset="0"/>
                  </a:rPr>
                  <a:t>There is not an output, the methods tries to explore the associations structures between the inputs (e.g. </a:t>
                </a:r>
                <a:r>
                  <a:rPr lang="en-US" sz="2000" i="1" dirty="0">
                    <a:solidFill>
                      <a:srgbClr val="0070C0"/>
                    </a:solidFill>
                    <a:effectLst/>
                    <a:latin typeface="Tahoma" panose="020B0604030504040204" pitchFamily="34" charset="0"/>
                    <a:ea typeface="Times New Roman" panose="02020603050405020304" pitchFamily="18" charset="0"/>
                  </a:rPr>
                  <a:t>cluster analysis</a:t>
                </a:r>
                <a:r>
                  <a:rPr lang="en-US" sz="2000" dirty="0">
                    <a:effectLst/>
                    <a:latin typeface="Tahoma" panose="020B0604030504040204" pitchFamily="34" charset="0"/>
                    <a:ea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The SL methods are often denoted as “algorithmic” methods because use algorithms (simple or complex)</a:t>
                </a:r>
                <a:endParaRPr lang="en-US" sz="2000" dirty="0">
                  <a:effectLst/>
                  <a:latin typeface="Times New Roman" panose="02020603050405020304" pitchFamily="18" charset="0"/>
                  <a:ea typeface="Times New Roman" panose="02020603050405020304" pitchFamily="18"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901105"/>
                <a:ext cx="9566336" cy="5940088"/>
              </a:xfrm>
              <a:prstGeom prst="rect">
                <a:avLst/>
              </a:prstGeom>
              <a:blipFill>
                <a:blip r:embed="rId3"/>
                <a:stretch>
                  <a:fillRect l="-637" t="-719" r="-446" b="-821"/>
                </a:stretch>
              </a:blipFill>
            </p:spPr>
            <p:txBody>
              <a:bodyPr/>
              <a:lstStyle/>
              <a:p>
                <a:r>
                  <a:rPr lang="it-IT">
                    <a:noFill/>
                  </a:rPr>
                  <a:t> </a:t>
                </a:r>
              </a:p>
            </p:txBody>
          </p:sp>
        </mc:Fallback>
      </mc:AlternateContent>
    </p:spTree>
    <p:extLst>
      <p:ext uri="{BB962C8B-B14F-4D97-AF65-F5344CB8AC3E}">
        <p14:creationId xmlns:p14="http://schemas.microsoft.com/office/powerpoint/2010/main" val="28407344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Statistical Learning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21</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4" y="961094"/>
                <a:ext cx="9566336" cy="6246454"/>
              </a:xfrm>
              <a:prstGeom prst="rect">
                <a:avLst/>
              </a:prstGeom>
              <a:noFill/>
            </p:spPr>
            <p:txBody>
              <a:bodyPr wrap="square">
                <a:spAutoFit/>
              </a:bodyPr>
              <a:lstStyle/>
              <a:p>
                <a:r>
                  <a:rPr lang="en-US" sz="2000" dirty="0">
                    <a:effectLst/>
                    <a:latin typeface="Tahoma" panose="020B0604030504040204" pitchFamily="34" charset="0"/>
                    <a:ea typeface="Times New Roman" panose="02020603050405020304" pitchFamily="18" charset="0"/>
                  </a:rPr>
                  <a:t>The starting dataset is split in two subsets: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900430" indent="-900430"/>
                <a:r>
                  <a:rPr lang="en-US" sz="2000" dirty="0">
                    <a:effectLst/>
                    <a:latin typeface="Tahoma" panose="020B0604030504040204" pitchFamily="34" charset="0"/>
                    <a:ea typeface="Times New Roman" panose="02020603050405020304" pitchFamily="18" charset="0"/>
                  </a:rPr>
                  <a:t>Step 1) </a:t>
                </a:r>
                <a:r>
                  <a:rPr lang="en-US" sz="2000" dirty="0">
                    <a:solidFill>
                      <a:srgbClr val="0070C0"/>
                    </a:solidFill>
                    <a:effectLst/>
                    <a:latin typeface="Tahoma" panose="020B0604030504040204" pitchFamily="34" charset="0"/>
                    <a:ea typeface="Times New Roman" panose="02020603050405020304" pitchFamily="18" charset="0"/>
                  </a:rPr>
                  <a:t>training</a:t>
                </a:r>
                <a:r>
                  <a:rPr lang="en-US" sz="2000" dirty="0">
                    <a:effectLst/>
                    <a:latin typeface="Tahoma" panose="020B0604030504040204" pitchFamily="34" charset="0"/>
                    <a:ea typeface="Times New Roman" panose="02020603050405020304" pitchFamily="18" charset="0"/>
                  </a:rPr>
                  <a:t> of the SL method (estimates </a:t>
                </a:r>
                <a14:m>
                  <m:oMath xmlns:m="http://schemas.openxmlformats.org/officeDocument/2006/math">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𝑓</m:t>
                    </m:r>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e>
                    </m:d>
                  </m:oMath>
                </a14:m>
                <a:r>
                  <a:rPr lang="en-US" sz="2000" dirty="0">
                    <a:effectLst/>
                    <a:latin typeface="Tahoma" panose="020B0604030504040204" pitchFamily="34" charset="0"/>
                    <a:ea typeface="Times New Roman" panose="02020603050405020304" pitchFamily="18" charset="0"/>
                  </a:rPr>
                  <a:t> -&gt; set tuning parameters) on the </a:t>
                </a:r>
                <a:r>
                  <a:rPr lang="en-US" sz="2000" dirty="0">
                    <a:solidFill>
                      <a:srgbClr val="0070C0"/>
                    </a:solidFill>
                    <a:effectLst/>
                    <a:latin typeface="Tahoma" panose="020B0604030504040204" pitchFamily="34" charset="0"/>
                    <a:ea typeface="Times New Roman" panose="02020603050405020304" pitchFamily="18" charset="0"/>
                  </a:rPr>
                  <a:t>training dataset</a:t>
                </a:r>
                <a:endParaRPr lang="en-US" sz="2000" dirty="0">
                  <a:effectLst/>
                  <a:latin typeface="Times New Roman" panose="02020603050405020304" pitchFamily="18" charset="0"/>
                  <a:ea typeface="Times New Roman" panose="02020603050405020304" pitchFamily="18" charset="0"/>
                </a:endParaRPr>
              </a:p>
              <a:p>
                <a:pPr marL="900430" indent="-900430"/>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900430" indent="-900430"/>
                <a:r>
                  <a:rPr lang="en-US" sz="2000" dirty="0">
                    <a:effectLst/>
                    <a:latin typeface="Tahoma" panose="020B0604030504040204" pitchFamily="34" charset="0"/>
                    <a:ea typeface="Times New Roman" panose="02020603050405020304" pitchFamily="18" charset="0"/>
                  </a:rPr>
                  <a:t>Step 2) </a:t>
                </a:r>
                <a:r>
                  <a:rPr lang="en-US" sz="2000" dirty="0">
                    <a:solidFill>
                      <a:srgbClr val="0070C0"/>
                    </a:solidFill>
                    <a:effectLst/>
                    <a:latin typeface="Tahoma" panose="020B0604030504040204" pitchFamily="34" charset="0"/>
                    <a:ea typeface="Times New Roman" panose="02020603050405020304" pitchFamily="18" charset="0"/>
                  </a:rPr>
                  <a:t>test</a:t>
                </a:r>
                <a:r>
                  <a:rPr lang="en-US" sz="2000" dirty="0">
                    <a:effectLst/>
                    <a:latin typeface="Tahoma" panose="020B0604030504040204" pitchFamily="34" charset="0"/>
                    <a:ea typeface="Times New Roman" panose="02020603050405020304" pitchFamily="18" charset="0"/>
                  </a:rPr>
                  <a:t> of the </a:t>
                </a:r>
                <a:r>
                  <a:rPr lang="en-US" sz="2000" i="1" dirty="0">
                    <a:effectLst/>
                    <a:latin typeface="Tahoma" panose="020B0604030504040204" pitchFamily="34" charset="0"/>
                    <a:ea typeface="Times New Roman" panose="02020603050405020304" pitchFamily="18" charset="0"/>
                  </a:rPr>
                  <a:t>trained</a:t>
                </a:r>
                <a:r>
                  <a:rPr lang="en-US" sz="2000" dirty="0">
                    <a:effectLst/>
                    <a:latin typeface="Tahoma" panose="020B0604030504040204" pitchFamily="34" charset="0"/>
                    <a:ea typeface="Times New Roman" panose="02020603050405020304" pitchFamily="18" charset="0"/>
                  </a:rPr>
                  <a:t>  method (accuracy in the prediction) on the </a:t>
                </a:r>
                <a:r>
                  <a:rPr lang="en-US" sz="2000" dirty="0">
                    <a:solidFill>
                      <a:srgbClr val="0070C0"/>
                    </a:solidFill>
                    <a:effectLst/>
                    <a:latin typeface="Tahoma" panose="020B0604030504040204" pitchFamily="34" charset="0"/>
                    <a:ea typeface="Times New Roman" panose="02020603050405020304" pitchFamily="18" charset="0"/>
                  </a:rPr>
                  <a:t>test dataset</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Risk of </a:t>
                </a:r>
                <a:r>
                  <a:rPr lang="en-US" sz="2000" dirty="0">
                    <a:solidFill>
                      <a:srgbClr val="FF0000"/>
                    </a:solidFill>
                    <a:effectLst/>
                    <a:latin typeface="Tahoma" panose="020B0604030504040204" pitchFamily="34" charset="0"/>
                    <a:ea typeface="Times New Roman" panose="02020603050405020304" pitchFamily="18" charset="0"/>
                  </a:rPr>
                  <a:t>overfitting</a:t>
                </a: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gn="ctr"/>
                <a:r>
                  <a:rPr lang="en-US" sz="2000" dirty="0">
                    <a:effectLst/>
                    <a:latin typeface="Tahoma" panose="020B0604030504040204" pitchFamily="34" charset="0"/>
                    <a:ea typeface="Times New Roman" panose="02020603050405020304" pitchFamily="18" charset="0"/>
                  </a:rPr>
                  <a:t>training MSE &lt;&lt; test MSE</a:t>
                </a:r>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imes New Roman" panose="02020603050405020304" pitchFamily="18" charset="0"/>
                    <a:ea typeface="Times New Roman" panose="02020603050405020304" pitchFamily="18" charset="0"/>
                  </a:rPr>
                  <a:t>                                  </a:t>
                </a:r>
              </a:p>
              <a:p>
                <a:r>
                  <a:rPr lang="en-US" sz="2000" dirty="0">
                    <a:latin typeface="Times New Roman" panose="02020603050405020304" pitchFamily="18" charset="0"/>
                    <a:ea typeface="Times New Roman" panose="02020603050405020304" pitchFamily="18" charset="0"/>
                  </a:rPr>
                  <a:t>                                      </a:t>
                </a:r>
                <a:r>
                  <a:rPr lang="en-US" sz="2000" dirty="0">
                    <a:effectLst/>
                    <a:latin typeface="Tahoma" panose="020B0604030504040204" pitchFamily="34" charset="0"/>
                    <a:ea typeface="Tahoma" panose="020B0604030504040204" pitchFamily="34" charset="0"/>
                    <a:cs typeface="Tahoma" panose="020B0604030504040204" pitchFamily="34" charset="0"/>
                  </a:rPr>
                  <a:t>In regression</a:t>
                </a: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effectLst/>
                  <a:latin typeface="Tahoma" panose="020B0604030504040204" pitchFamily="34" charset="0"/>
                  <a:ea typeface="Tahoma" panose="020B0604030504040204" pitchFamily="34" charset="0"/>
                  <a:cs typeface="Tahoma" panose="020B0604030504040204" pitchFamily="34" charset="0"/>
                </a:endParaRPr>
              </a:p>
              <a:p>
                <a:r>
                  <a:rPr lang="en-US" sz="2000" dirty="0">
                    <a:effectLst/>
                    <a:latin typeface="Tahoma" panose="020B0604030504040204" pitchFamily="34" charset="0"/>
                    <a:ea typeface="Tahoma" panose="020B0604030504040204" pitchFamily="34" charset="0"/>
                    <a:cs typeface="Tahoma" panose="020B0604030504040204" pitchFamily="34" charset="0"/>
                  </a:rPr>
                  <a:t> </a:t>
                </a:r>
              </a:p>
              <a:p>
                <a:r>
                  <a:rPr lang="en-US" sz="2000" b="1" dirty="0">
                    <a:solidFill>
                      <a:srgbClr val="FF0000"/>
                    </a:solidFill>
                    <a:effectLst/>
                    <a:latin typeface="Tahoma" panose="020B0604030504040204" pitchFamily="34" charset="0"/>
                    <a:ea typeface="Tahoma" panose="020B0604030504040204" pitchFamily="34" charset="0"/>
                    <a:cs typeface="Tahoma" panose="020B0604030504040204" pitchFamily="34" charset="0"/>
                  </a:rPr>
                  <a:t>overfitting</a:t>
                </a:r>
                <a:r>
                  <a:rPr lang="en-US" sz="2000" dirty="0">
                    <a:effectLst/>
                    <a:latin typeface="Tahoma" panose="020B0604030504040204" pitchFamily="34" charset="0"/>
                    <a:ea typeface="Tahoma" panose="020B0604030504040204" pitchFamily="34" charset="0"/>
                    <a:cs typeface="Tahoma" panose="020B0604030504040204" pitchFamily="34" charset="0"/>
                  </a:rPr>
                  <a:t>: some random patterns in data are identified as systematic patterns</a:t>
                </a: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4" y="961094"/>
                <a:ext cx="9566336" cy="6246454"/>
              </a:xfrm>
              <a:prstGeom prst="rect">
                <a:avLst/>
              </a:prstGeom>
              <a:blipFill>
                <a:blip r:embed="rId3"/>
                <a:stretch>
                  <a:fillRect l="-637" t="-977" r="-637"/>
                </a:stretch>
              </a:blipFill>
            </p:spPr>
            <p:txBody>
              <a:bodyPr/>
              <a:lstStyle/>
              <a:p>
                <a:r>
                  <a:rPr lang="it-IT">
                    <a:noFill/>
                  </a:rPr>
                  <a:t> </a:t>
                </a:r>
              </a:p>
            </p:txBody>
          </p:sp>
        </mc:Fallback>
      </mc:AlternateContent>
      <p:pic>
        <p:nvPicPr>
          <p:cNvPr id="18" name="Immagine 17">
            <a:extLst>
              <a:ext uri="{FF2B5EF4-FFF2-40B4-BE49-F238E27FC236}">
                <a16:creationId xmlns:a16="http://schemas.microsoft.com/office/drawing/2014/main" id="{3AF3BD20-DA7A-4E45-BCB7-78EAF3782B5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70636" y="3910915"/>
            <a:ext cx="2664084" cy="804729"/>
          </a:xfrm>
          <a:prstGeom prst="rect">
            <a:avLst/>
          </a:prstGeom>
          <a:noFill/>
          <a:ln>
            <a:noFill/>
          </a:ln>
        </p:spPr>
      </p:pic>
    </p:spTree>
    <p:extLst>
      <p:ext uri="{BB962C8B-B14F-4D97-AF65-F5344CB8AC3E}">
        <p14:creationId xmlns:p14="http://schemas.microsoft.com/office/powerpoint/2010/main" val="263376619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Statistical Learning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22</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814957" y="881882"/>
            <a:ext cx="9357743" cy="4929683"/>
          </a:xfrm>
          <a:prstGeom prst="rect">
            <a:avLst/>
          </a:prstGeom>
          <a:noFill/>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The SL methods:</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Can identify complex relationship between </a:t>
            </a:r>
            <a:r>
              <a:rPr lang="en-US" sz="2000" i="1" dirty="0">
                <a:latin typeface="Times New Roman" panose="02020603050405020304" pitchFamily="18" charset="0"/>
                <a:ea typeface="Tahoma" panose="020B0604030504040204" pitchFamily="34" charset="0"/>
                <a:cs typeface="Times New Roman" panose="02020603050405020304" pitchFamily="18" charset="0"/>
              </a:rPr>
              <a:t>Y</a:t>
            </a:r>
            <a:r>
              <a:rPr lang="en-US" sz="2000" dirty="0">
                <a:latin typeface="Tahoma" panose="020B0604030504040204" pitchFamily="34" charset="0"/>
                <a:ea typeface="Tahoma" panose="020B0604030504040204" pitchFamily="34" charset="0"/>
                <a:cs typeface="Tahoma" panose="020B0604030504040204" pitchFamily="34" charset="0"/>
              </a:rPr>
              <a:t> and some of the </a:t>
            </a:r>
            <a:r>
              <a:rPr lang="en-US" sz="2000" i="1" dirty="0" err="1">
                <a:latin typeface="Times New Roman" panose="02020603050405020304" pitchFamily="18" charset="0"/>
                <a:ea typeface="Tahoma" panose="020B0604030504040204" pitchFamily="34" charset="0"/>
                <a:cs typeface="Times New Roman" panose="02020603050405020304" pitchFamily="18" charset="0"/>
              </a:rPr>
              <a:t>Xs</a:t>
            </a:r>
            <a:endParaRPr lang="en-US" sz="2000" i="1"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endParaRPr lang="en-US" sz="2000" i="1"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Often can handle mixed-type predictors (continuous and categorical)</a:t>
            </a:r>
          </a:p>
          <a:p>
            <a:pPr marL="285750" indent="-285750">
              <a:buFont typeface="Arial" panose="020B0604020202020204" pitchFamily="34" charset="0"/>
              <a:buChar char="•"/>
            </a:pPr>
            <a:endParaRPr lang="en-US" sz="20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sz="2000" dirty="0">
                <a:latin typeface="Tahoma" panose="020B0604030504040204" pitchFamily="34" charset="0"/>
                <a:ea typeface="Tahoma" panose="020B0604030504040204" pitchFamily="34" charset="0"/>
                <a:cs typeface="Tahoma" panose="020B0604030504040204" pitchFamily="34" charset="0"/>
              </a:rPr>
              <a:t>Often provide a score that indicates the “importance” of predictors in predicting </a:t>
            </a:r>
            <a:r>
              <a:rPr lang="en-US" sz="2000" i="1" dirty="0">
                <a:latin typeface="Times New Roman" panose="02020603050405020304" pitchFamily="18" charset="0"/>
                <a:ea typeface="Tahoma" panose="020B0604030504040204" pitchFamily="34" charset="0"/>
                <a:cs typeface="Times New Roman" panose="02020603050405020304" pitchFamily="18" charset="0"/>
              </a:rPr>
              <a:t>Y</a:t>
            </a:r>
          </a:p>
          <a:p>
            <a:pPr marL="285750" indent="-285750">
              <a:buFont typeface="Arial" panose="020B0604020202020204" pitchFamily="34" charset="0"/>
              <a:buChar char="•"/>
            </a:pPr>
            <a:endParaRPr lang="en-US" sz="2000" i="1" dirty="0">
              <a:latin typeface="Times New Roman" panose="02020603050405020304" pitchFamily="18"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endParaRPr lang="en-US" sz="2000" i="1" dirty="0">
              <a:latin typeface="Times New Roman" panose="02020603050405020304" pitchFamily="18" charset="0"/>
              <a:ea typeface="Tahoma" panose="020B0604030504040204" pitchFamily="34" charset="0"/>
              <a:cs typeface="Times New Roman" panose="02020603050405020304" pitchFamily="18" charset="0"/>
            </a:endParaRPr>
          </a:p>
          <a:p>
            <a:r>
              <a:rPr lang="en-US" sz="2000" dirty="0">
                <a:latin typeface="Tahoma" panose="020B0604030504040204" pitchFamily="34" charset="0"/>
                <a:ea typeface="Tahoma" panose="020B0604030504040204" pitchFamily="34" charset="0"/>
                <a:cs typeface="Tahoma" panose="020B0604030504040204" pitchFamily="34" charset="0"/>
              </a:rPr>
              <a:t>The importance scores are often used as a tool for selecting the best predictors of </a:t>
            </a:r>
            <a:r>
              <a:rPr lang="en-US" sz="2000" i="1" dirty="0">
                <a:latin typeface="Times New Roman" panose="02020603050405020304" pitchFamily="18" charset="0"/>
                <a:ea typeface="Tahoma" panose="020B0604030504040204" pitchFamily="34" charset="0"/>
                <a:cs typeface="Times New Roman" panose="02020603050405020304" pitchFamily="18" charset="0"/>
              </a:rPr>
              <a:t>Y</a:t>
            </a:r>
          </a:p>
          <a:p>
            <a:endParaRPr lang="en-US" sz="2000" dirty="0">
              <a:latin typeface="Tahoma" panose="020B0604030504040204" pitchFamily="34" charset="0"/>
              <a:ea typeface="Tahoma" panose="020B0604030504040204" pitchFamily="34" charset="0"/>
              <a:cs typeface="Tahoma" panose="020B0604030504040204" pitchFamily="34" charset="0"/>
            </a:endParaRPr>
          </a:p>
          <a:p>
            <a:r>
              <a:rPr lang="en-US" sz="2000" dirty="0">
                <a:solidFill>
                  <a:srgbClr val="FF0000"/>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Caution</a:t>
            </a:r>
            <a:r>
              <a:rPr lang="en-US" sz="2000" dirty="0">
                <a:latin typeface="Tahoma" panose="020B0604030504040204" pitchFamily="34" charset="0"/>
                <a:ea typeface="Tahoma" panose="020B0604030504040204" pitchFamily="34" charset="0"/>
                <a:cs typeface="Tahoma" panose="020B0604030504040204" pitchFamily="34" charset="0"/>
              </a:rPr>
              <a:t> in interpreting the scores</a:t>
            </a:r>
          </a:p>
          <a:p>
            <a:endParaRPr lang="en-US" sz="2000" dirty="0">
              <a:effectLst/>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8277618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Classification And Regression Trees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23</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7178119"/>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CART: </a:t>
            </a:r>
            <a:r>
              <a:rPr lang="en-US" sz="2000" i="1" dirty="0">
                <a:solidFill>
                  <a:srgbClr val="0070C0"/>
                </a:solidFill>
                <a:effectLst/>
                <a:latin typeface="Tahoma" panose="020B0604030504040204" pitchFamily="34" charset="0"/>
                <a:ea typeface="Times New Roman" panose="02020603050405020304" pitchFamily="18" charset="0"/>
              </a:rPr>
              <a:t>Classification And Regression Trees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Recursive partitioning of the observations using each time one of the available predictors so to identify subsets of homogeneous </a:t>
            </a:r>
            <a:r>
              <a:rPr lang="en-US" sz="2000" i="1" dirty="0">
                <a:effectLst/>
                <a:latin typeface="Times New Roman" panose="02020603050405020304" pitchFamily="18" charset="0"/>
                <a:ea typeface="Times New Roman" panose="02020603050405020304" pitchFamily="18" charset="0"/>
              </a:rPr>
              <a:t>Y </a:t>
            </a:r>
            <a:r>
              <a:rPr lang="en-US" sz="2000" dirty="0">
                <a:effectLst/>
                <a:latin typeface="Tahoma" panose="020B0604030504040204" pitchFamily="34" charset="0"/>
                <a:ea typeface="Times New Roman" panose="02020603050405020304" pitchFamily="18" charset="0"/>
              </a:rPr>
              <a:t>values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Predictors appearing on the top of the fitted trees are those found as most important in predicting </a:t>
            </a:r>
            <a:r>
              <a:rPr lang="en-US" sz="2000" i="1" dirty="0">
                <a:effectLst/>
                <a:latin typeface="Times New Roman" panose="02020603050405020304" pitchFamily="18" charset="0"/>
                <a:ea typeface="Times New Roman" panose="02020603050405020304" pitchFamily="18" charset="0"/>
              </a:rPr>
              <a:t>Y</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R several packages: most popular </a:t>
            </a:r>
            <a:r>
              <a:rPr lang="en-US" sz="2000" b="1" u="sng" dirty="0">
                <a:solidFill>
                  <a:srgbClr val="0000FF"/>
                </a:solidFill>
                <a:effectLst/>
                <a:latin typeface="Tahoma" panose="020B0604030504040204" pitchFamily="34" charset="0"/>
                <a:ea typeface="Times New Roman" panose="02020603050405020304" pitchFamily="18" charset="0"/>
                <a:hlinkClick r:id="rId3"/>
              </a:rPr>
              <a:t>tree</a:t>
            </a:r>
            <a:r>
              <a:rPr lang="en-US" sz="2000" dirty="0">
                <a:effectLst/>
                <a:latin typeface="Tahoma" panose="020B0604030504040204" pitchFamily="34" charset="0"/>
                <a:ea typeface="Times New Roman" panose="02020603050405020304" pitchFamily="18" charset="0"/>
              </a:rPr>
              <a:t> (Ripley, 2021) o </a:t>
            </a:r>
            <a:r>
              <a:rPr lang="en-US" sz="2000" b="1" u="sng" dirty="0" err="1">
                <a:solidFill>
                  <a:srgbClr val="0000FF"/>
                </a:solidFill>
                <a:effectLst/>
                <a:latin typeface="Tahoma" panose="020B0604030504040204" pitchFamily="34" charset="0"/>
                <a:ea typeface="Times New Roman" panose="02020603050405020304" pitchFamily="18" charset="0"/>
                <a:hlinkClick r:id="rId4"/>
              </a:rPr>
              <a:t>rpart</a:t>
            </a:r>
            <a:r>
              <a:rPr lang="en-US" sz="2000" dirty="0">
                <a:effectLst/>
                <a:latin typeface="Tahoma" panose="020B0604030504040204" pitchFamily="34" charset="0"/>
                <a:ea typeface="Times New Roman" panose="02020603050405020304" pitchFamily="18" charset="0"/>
              </a:rPr>
              <a:t> (</a:t>
            </a:r>
            <a:r>
              <a:rPr lang="en-US" sz="2000" dirty="0" err="1">
                <a:effectLst/>
                <a:latin typeface="Tahoma" panose="020B0604030504040204" pitchFamily="34" charset="0"/>
                <a:ea typeface="Times New Roman" panose="02020603050405020304" pitchFamily="18" charset="0"/>
              </a:rPr>
              <a:t>Therneau</a:t>
            </a:r>
            <a:r>
              <a:rPr lang="en-US" sz="2000" dirty="0">
                <a:effectLst/>
                <a:latin typeface="Tahoma" panose="020B0604030504040204" pitchFamily="34" charset="0"/>
                <a:ea typeface="Times New Roman" panose="02020603050405020304" pitchFamily="18" charset="0"/>
              </a:rPr>
              <a:t> and Atkinson, 2019)</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p>
          <a:p>
            <a:pPr>
              <a:lnSpc>
                <a:spcPct val="100000"/>
              </a:lnSpc>
            </a:pPr>
            <a:r>
              <a:rPr lang="en-US" sz="2000" dirty="0">
                <a:effectLst/>
                <a:latin typeface="Tahoma" panose="020B0604030504040204" pitchFamily="34" charset="0"/>
                <a:ea typeface="Times New Roman" panose="02020603050405020304" pitchFamily="18" charset="0"/>
              </a:rPr>
              <a:t>Basic trees are known to be affected by a </a:t>
            </a:r>
            <a:r>
              <a:rPr lang="en-US" sz="2000" b="1" dirty="0">
                <a:solidFill>
                  <a:srgbClr val="FF0000"/>
                </a:solidFill>
                <a:effectLst/>
                <a:latin typeface="Tahoma" panose="020B0604030504040204" pitchFamily="34" charset="0"/>
                <a:ea typeface="Times New Roman" panose="02020603050405020304" pitchFamily="18" charset="0"/>
              </a:rPr>
              <a:t>selection bias</a:t>
            </a:r>
            <a:r>
              <a:rPr lang="en-US" sz="2000" dirty="0">
                <a:effectLst/>
                <a:latin typeface="Tahoma" panose="020B0604030504040204" pitchFamily="34" charset="0"/>
                <a:ea typeface="Times New Roman" panose="02020603050405020304" pitchFamily="18" charset="0"/>
              </a:rPr>
              <a:t>: in selecting the predictor for splitting observations they favor predictors allowing more potential splits:</a:t>
            </a:r>
          </a:p>
          <a:p>
            <a:pPr marL="285750" indent="-285750">
              <a:lnSpc>
                <a:spcPct val="100000"/>
              </a:lnSpc>
              <a:buFont typeface="Arial" panose="020B0604020202020204" pitchFamily="34" charset="0"/>
              <a:buChar char="•"/>
            </a:pPr>
            <a:r>
              <a:rPr lang="en-US" sz="2000" dirty="0">
                <a:latin typeface="Tahoma" panose="020B0604030504040204" pitchFamily="34" charset="0"/>
                <a:ea typeface="Times New Roman" panose="02020603050405020304" pitchFamily="18" charset="0"/>
              </a:rPr>
              <a:t>Continuous variables preferred to categorical</a:t>
            </a:r>
          </a:p>
          <a:p>
            <a:pPr marL="285750" indent="-285750">
              <a:lnSpc>
                <a:spcPct val="100000"/>
              </a:lnSpc>
              <a:buFont typeface="Arial" panose="020B0604020202020204" pitchFamily="34" charset="0"/>
              <a:buChar char="•"/>
            </a:pPr>
            <a:r>
              <a:rPr lang="en-US" sz="2000" dirty="0">
                <a:latin typeface="Tahoma" panose="020B0604030504040204" pitchFamily="34" charset="0"/>
                <a:ea typeface="Times New Roman" panose="02020603050405020304" pitchFamily="18" charset="0"/>
              </a:rPr>
              <a:t>Categorical with many categories preferred to categorical with few categories</a:t>
            </a:r>
          </a:p>
          <a:p>
            <a:pPr marL="285750" indent="-285750">
              <a:lnSpc>
                <a:spcPct val="100000"/>
              </a:lnSpc>
              <a:buFont typeface="Arial" panose="020B0604020202020204" pitchFamily="34" charset="0"/>
              <a:buChar char="•"/>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In addition they are not able to account for multicollinearity</a:t>
            </a:r>
          </a:p>
          <a:p>
            <a:endParaRPr lang="en-US" dirty="0">
              <a:latin typeface="Tahoma" panose="020B0604030504040204" pitchFamily="34" charset="0"/>
              <a:ea typeface="Times New Roman" panose="02020603050405020304" pitchFamily="18" charset="0"/>
            </a:endParaRPr>
          </a:p>
          <a:p>
            <a:endParaRPr lang="en-US" dirty="0">
              <a:latin typeface="Tahoma" panose="020B0604030504040204" pitchFamily="34" charset="0"/>
              <a:ea typeface="Times New Roman" panose="02020603050405020304" pitchFamily="18" charset="0"/>
            </a:endParaRPr>
          </a:p>
          <a:p>
            <a:pPr marL="285750" indent="-285750">
              <a:buFont typeface="Arial" panose="020B0604020202020204" pitchFamily="34" charset="0"/>
              <a:buChar char="•"/>
            </a:pPr>
            <a:endParaRPr lang="it-IT" sz="1800" dirty="0">
              <a:effectLst/>
              <a:latin typeface="Times New Roman" panose="02020603050405020304" pitchFamily="18" charset="0"/>
              <a:ea typeface="Times New Roman" panose="02020603050405020304" pitchFamily="18"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0977239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err="1">
                <a:latin typeface="Times New Roman" pitchFamily="16" charset="0"/>
              </a:rPr>
              <a:t>randomForest</a:t>
            </a:r>
            <a:endParaRPr lang="en-US" altLang="it-IT" i="1" dirty="0">
              <a:latin typeface="Times New Roman" pitchFamily="16" charset="0"/>
            </a:endParaRP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24</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6207405"/>
              </a:xfrm>
              <a:prstGeom prst="rect">
                <a:avLst/>
              </a:prstGeom>
              <a:noFill/>
            </p:spPr>
            <p:txBody>
              <a:bodyPr wrap="square">
                <a:spAutoFit/>
              </a:bodyPr>
              <a:lstStyle/>
              <a:p>
                <a:pPr>
                  <a:lnSpc>
                    <a:spcPct val="100000"/>
                  </a:lnSpc>
                </a:pPr>
                <a:r>
                  <a:rPr lang="en-US" sz="2000" b="1" u="sng" dirty="0" err="1">
                    <a:solidFill>
                      <a:srgbClr val="0000FF"/>
                    </a:solidFill>
                    <a:effectLst/>
                    <a:latin typeface="Tahoma" panose="020B0604030504040204" pitchFamily="34" charset="0"/>
                    <a:ea typeface="Times New Roman" panose="02020603050405020304" pitchFamily="18" charset="0"/>
                    <a:hlinkClick r:id="rId3"/>
                  </a:rPr>
                  <a:t>randomForest</a:t>
                </a:r>
                <a:r>
                  <a:rPr lang="en-US" sz="2000" dirty="0">
                    <a:effectLst/>
                    <a:latin typeface="Tahoma" panose="020B0604030504040204" pitchFamily="34" charset="0"/>
                    <a:ea typeface="Times New Roman" panose="02020603050405020304" pitchFamily="18" charset="0"/>
                  </a:rPr>
                  <a:t> (</a:t>
                </a:r>
                <a:r>
                  <a:rPr lang="en-US" sz="2000" dirty="0" err="1">
                    <a:effectLst/>
                    <a:latin typeface="Tahoma" panose="020B0604030504040204" pitchFamily="34" charset="0"/>
                    <a:ea typeface="Times New Roman" panose="02020603050405020304" pitchFamily="18" charset="0"/>
                  </a:rPr>
                  <a:t>Liaw</a:t>
                </a:r>
                <a:r>
                  <a:rPr lang="en-US" sz="2000" dirty="0">
                    <a:effectLst/>
                    <a:latin typeface="Tahoma" panose="020B0604030504040204" pitchFamily="34" charset="0"/>
                    <a:ea typeface="Times New Roman" panose="02020603050405020304" pitchFamily="18" charset="0"/>
                  </a:rPr>
                  <a:t> and Wiener, 2002) compensate some issues of basic trees:</a:t>
                </a:r>
              </a:p>
              <a:p>
                <a:pPr>
                  <a:lnSpc>
                    <a:spcPct val="100000"/>
                  </a:lnSpc>
                </a:pPr>
                <a:r>
                  <a:rPr lang="en-US" sz="2000" dirty="0">
                    <a:latin typeface="Tahoma" panose="020B0604030504040204" pitchFamily="34" charset="0"/>
                    <a:ea typeface="Times New Roman" panose="02020603050405020304" pitchFamily="18" charset="0"/>
                  </a:rPr>
                  <a:t>It fits a series of trees (a forest) where:</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lnSpc>
                    <a:spcPct val="100000"/>
                  </a:lnSpc>
                  <a:buFont typeface="+mj-lt"/>
                  <a:buAutoNum type="romanLcParenBoth"/>
                </a:pPr>
                <a:r>
                  <a:rPr lang="en-US" sz="2000" dirty="0">
                    <a:effectLst/>
                    <a:latin typeface="Tahoma" panose="020B0604030504040204" pitchFamily="34" charset="0"/>
                    <a:ea typeface="Times New Roman" panose="02020603050405020304" pitchFamily="18" charset="0"/>
                  </a:rPr>
                  <a:t>Each tree is fit starting from a </a:t>
                </a:r>
                <a:r>
                  <a:rPr lang="en-US" sz="2000" i="1" dirty="0">
                    <a:effectLst/>
                    <a:latin typeface="Tahoma" panose="020B0604030504040204" pitchFamily="34" charset="0"/>
                    <a:ea typeface="Times New Roman" panose="02020603050405020304" pitchFamily="18" charset="0"/>
                  </a:rPr>
                  <a:t>bootstrap sample</a:t>
                </a: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914400">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342900" lvl="0" indent="-342900">
                  <a:lnSpc>
                    <a:spcPct val="100000"/>
                  </a:lnSpc>
                  <a:buFont typeface="+mj-lt"/>
                  <a:buAutoNum type="romanLcParenBoth"/>
                </a:pPr>
                <a:r>
                  <a:rPr lang="en-US" sz="2000" dirty="0">
                    <a:effectLst/>
                    <a:latin typeface="Tahoma" panose="020B0604030504040204" pitchFamily="34" charset="0"/>
                    <a:ea typeface="Times New Roman" panose="02020603050405020304" pitchFamily="18" charset="0"/>
                  </a:rPr>
                  <a:t>When building the tree, at each node </a:t>
                </a:r>
                <a:r>
                  <a:rPr lang="en-US" sz="2000" dirty="0">
                    <a:latin typeface="Tahoma" panose="020B0604030504040204" pitchFamily="34" charset="0"/>
                    <a:ea typeface="Times New Roman" panose="02020603050405020304" pitchFamily="18" charset="0"/>
                  </a:rPr>
                  <a:t>just a random subset of the available predictors is considered</a:t>
                </a:r>
                <a:r>
                  <a:rPr lang="en-US" sz="2000" dirty="0">
                    <a:effectLst/>
                    <a:latin typeface="Tahoma" panose="020B0604030504040204" pitchFamily="34" charset="0"/>
                    <a:ea typeface="Times New Roman" panose="02020603050405020304" pitchFamily="18" charset="0"/>
                  </a:rPr>
                  <a:t> (default </a:t>
                </a:r>
                <a14:m>
                  <m:oMath xmlns:m="http://schemas.openxmlformats.org/officeDocument/2006/math">
                    <m:rad>
                      <m:radPr>
                        <m:degHide m:val="on"/>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radPr>
                      <m:deg/>
                      <m:e>
                        <m:r>
                          <a:rPr lang="en-US" sz="2000" b="0" i="1" smtClean="0">
                            <a:effectLst/>
                            <a:latin typeface="Cambria Math" panose="02040503050406030204" pitchFamily="18" charset="0"/>
                            <a:ea typeface="Times New Roman" panose="02020603050405020304" pitchFamily="18" charset="0"/>
                            <a:cs typeface="Tahoma" panose="020B0604030504040204" pitchFamily="34" charset="0"/>
                          </a:rPr>
                          <m:t>𝐾</m:t>
                        </m:r>
                      </m:e>
                    </m:rad>
                  </m:oMath>
                </a14:m>
                <a:r>
                  <a:rPr lang="en-US" sz="2000" dirty="0">
                    <a:effectLst/>
                    <a:latin typeface="Tahoma" panose="020B0604030504040204" pitchFamily="34" charset="0"/>
                    <a:ea typeface="Times New Roman" panose="02020603050405020304" pitchFamily="18" charset="0"/>
                  </a:rPr>
                  <a:t> in classification and </a:t>
                </a:r>
                <a14:m>
                  <m:oMath xmlns:m="http://schemas.openxmlformats.org/officeDocument/2006/math">
                    <m:f>
                      <m:fPr>
                        <m:type m:val="lin"/>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r>
                          <a:rPr lang="en-US" sz="2000" b="0" i="1" smtClean="0">
                            <a:effectLst/>
                            <a:latin typeface="Cambria Math" panose="02040503050406030204" pitchFamily="18" charset="0"/>
                            <a:ea typeface="Times New Roman" panose="02020603050405020304" pitchFamily="18" charset="0"/>
                            <a:cs typeface="Tahoma" panose="020B0604030504040204" pitchFamily="34" charset="0"/>
                          </a:rPr>
                          <m:t>𝐾</m:t>
                        </m:r>
                      </m:num>
                      <m:den>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3</m:t>
                        </m:r>
                      </m:den>
                    </m:f>
                  </m:oMath>
                </a14:m>
                <a:r>
                  <a:rPr lang="en-US" sz="2000" dirty="0">
                    <a:effectLst/>
                    <a:latin typeface="Tahoma" panose="020B0604030504040204" pitchFamily="34" charset="0"/>
                    <a:ea typeface="Times New Roman" panose="02020603050405020304" pitchFamily="18" charset="0"/>
                  </a:rPr>
                  <a:t> in regression)</a:t>
                </a:r>
              </a:p>
              <a:p>
                <a:pPr lvl="0">
                  <a:lnSpc>
                    <a:spcPct val="100000"/>
                  </a:lnSpc>
                </a:pPr>
                <a:endParaRPr lang="en-US" sz="2000" dirty="0">
                  <a:latin typeface="Tahoma" panose="020B0604030504040204" pitchFamily="34" charset="0"/>
                  <a:ea typeface="Times New Roman" panose="02020603050405020304" pitchFamily="18" charset="0"/>
                </a:endParaRPr>
              </a:p>
              <a:p>
                <a:pPr lvl="0">
                  <a:lnSpc>
                    <a:spcPct val="100000"/>
                  </a:lnSpc>
                </a:pPr>
                <a:r>
                  <a:rPr lang="en-US" sz="2000" dirty="0">
                    <a:effectLst/>
                    <a:latin typeface="Tahoma" panose="020B0604030504040204" pitchFamily="34" charset="0"/>
                    <a:ea typeface="Times New Roman" panose="02020603050405020304" pitchFamily="18" charset="0"/>
                  </a:rPr>
                  <a:t>The argument </a:t>
                </a:r>
                <a:r>
                  <a:rPr lang="en-US" sz="2000" b="1" dirty="0">
                    <a:effectLst/>
                    <a:latin typeface="Courier New" panose="02070309020205020404" pitchFamily="49" charset="0"/>
                    <a:ea typeface="Times New Roman" panose="02020603050405020304" pitchFamily="18" charset="0"/>
                  </a:rPr>
                  <a:t>importance=TRUE</a:t>
                </a:r>
                <a:r>
                  <a:rPr lang="en-US" sz="2000" dirty="0">
                    <a:effectLst/>
                    <a:latin typeface="Tahoma" panose="020B0604030504040204" pitchFamily="34" charset="0"/>
                    <a:ea typeface="Times New Roman" panose="02020603050405020304" pitchFamily="18" charset="0"/>
                  </a:rPr>
                  <a:t>  in the function </a:t>
                </a:r>
                <a:r>
                  <a:rPr lang="en-US" sz="2000" b="1" dirty="0" err="1">
                    <a:effectLst/>
                    <a:latin typeface="Courier New" panose="02070309020205020404" pitchFamily="49" charset="0"/>
                    <a:ea typeface="Times New Roman" panose="02020603050405020304" pitchFamily="18" charset="0"/>
                    <a:cs typeface="Courier New" panose="02070309020205020404" pitchFamily="49" charset="0"/>
                  </a:rPr>
                  <a:t>randomForest</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2000" dirty="0">
                    <a:effectLst/>
                    <a:latin typeface="Tahoma" panose="020B0604030504040204" pitchFamily="34" charset="0"/>
                    <a:ea typeface="Times New Roman" panose="02020603050405020304" pitchFamily="18" charset="0"/>
                  </a:rPr>
                  <a:t> returns two importance measures of the input predictors</a:t>
                </a:r>
                <a:r>
                  <a:rPr lang="en-US" sz="1800" dirty="0">
                    <a:effectLst/>
                    <a:latin typeface="Tahoma" panose="020B0604030504040204" pitchFamily="34" charset="0"/>
                    <a:ea typeface="Times New Roman" panose="02020603050405020304" pitchFamily="18" charset="0"/>
                  </a:rPr>
                  <a:t>:</a:t>
                </a:r>
              </a:p>
              <a:p>
                <a:r>
                  <a:rPr lang="en-US" sz="1800" dirty="0">
                    <a:effectLst/>
                    <a:latin typeface="Tahoma" panose="020B060403050404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540385" indent="-540385">
                  <a:lnSpc>
                    <a:spcPct val="100000"/>
                  </a:lnSpc>
                </a:pPr>
                <a:r>
                  <a:rPr lang="en-US" b="1" dirty="0">
                    <a:effectLst/>
                    <a:latin typeface="Tahoma" panose="020B0604030504040204" pitchFamily="34" charset="0"/>
                    <a:ea typeface="Times New Roman" panose="02020603050405020304" pitchFamily="18" charset="0"/>
                  </a:rPr>
                  <a:t>%</a:t>
                </a:r>
                <a:r>
                  <a:rPr lang="en-US" b="1" dirty="0" err="1">
                    <a:effectLst/>
                    <a:latin typeface="Tahoma" panose="020B0604030504040204" pitchFamily="34" charset="0"/>
                    <a:ea typeface="Times New Roman" panose="02020603050405020304" pitchFamily="18" charset="0"/>
                  </a:rPr>
                  <a:t>IncMSE</a:t>
                </a:r>
                <a:r>
                  <a:rPr lang="en-US" dirty="0">
                    <a:effectLst/>
                    <a:latin typeface="Tahoma" panose="020B0604030504040204" pitchFamily="34" charset="0"/>
                    <a:ea typeface="Times New Roman" panose="02020603050405020304" pitchFamily="18" charset="0"/>
                  </a:rPr>
                  <a:t> is computed from permuting OOB data: For each tree, the prediction error on the out-of-bag portion of the data is recorded (error rate for classification, MSE for regression). Then the same is done after permuting each predictor variable. The difference between the two are then averaged over all trees, and normalized by the standard deviation of the differences. </a:t>
                </a:r>
                <a:endParaRPr lang="en-US" dirty="0">
                  <a:effectLst/>
                  <a:latin typeface="Times New Roman" panose="02020603050405020304" pitchFamily="18" charset="0"/>
                  <a:ea typeface="Times New Roman" panose="02020603050405020304" pitchFamily="18" charset="0"/>
                </a:endParaRPr>
              </a:p>
              <a:p>
                <a:pPr marL="540385" indent="-540385">
                  <a:lnSpc>
                    <a:spcPct val="100000"/>
                  </a:lnSpc>
                </a:pPr>
                <a:r>
                  <a:rPr lang="en-US" dirty="0">
                    <a:effectLst/>
                    <a:latin typeface="Tahoma" panose="020B0604030504040204" pitchFamily="34" charset="0"/>
                    <a:ea typeface="Times New Roman" panose="02020603050405020304" pitchFamily="18" charset="0"/>
                  </a:rPr>
                  <a:t> </a:t>
                </a:r>
                <a:endParaRPr lang="en-US" dirty="0">
                  <a:effectLst/>
                  <a:latin typeface="Times New Roman" panose="02020603050405020304" pitchFamily="18" charset="0"/>
                  <a:ea typeface="Times New Roman" panose="02020603050405020304" pitchFamily="18" charset="0"/>
                </a:endParaRPr>
              </a:p>
              <a:p>
                <a:pPr marL="540385" indent="-540385">
                  <a:lnSpc>
                    <a:spcPct val="100000"/>
                  </a:lnSpc>
                </a:pPr>
                <a:r>
                  <a:rPr lang="en-US" b="1" dirty="0" err="1">
                    <a:effectLst/>
                    <a:latin typeface="Tahoma" panose="020B0604030504040204" pitchFamily="34" charset="0"/>
                    <a:ea typeface="Times New Roman" panose="02020603050405020304" pitchFamily="18" charset="0"/>
                  </a:rPr>
                  <a:t>IncNodePurity</a:t>
                </a:r>
                <a:r>
                  <a:rPr lang="en-US" dirty="0">
                    <a:effectLst/>
                    <a:latin typeface="Tahoma" panose="020B0604030504040204" pitchFamily="34" charset="0"/>
                    <a:ea typeface="Times New Roman" panose="02020603050405020304" pitchFamily="18" charset="0"/>
                  </a:rPr>
                  <a:t> is the total decrease in node impurities from splitting on the variable, averaged over all trees. For classification, the node impurity is measured by the Gini index. For regression, it is measured by residual sum of squares.</a:t>
                </a:r>
                <a:endParaRPr lang="en-US" dirty="0">
                  <a:latin typeface="Tahoma" panose="020B0604030504040204" pitchFamily="34" charset="0"/>
                  <a:ea typeface="Tahoma" panose="020B0604030504040204" pitchFamily="34" charset="0"/>
                  <a:cs typeface="Tahoma" panose="020B0604030504040204" pitchFamily="34"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5" y="881882"/>
                <a:ext cx="9566336" cy="6207405"/>
              </a:xfrm>
              <a:prstGeom prst="rect">
                <a:avLst/>
              </a:prstGeom>
              <a:blipFill>
                <a:blip r:embed="rId4"/>
                <a:stretch>
                  <a:fillRect l="-701" t="-589" r="-701"/>
                </a:stretch>
              </a:blipFill>
            </p:spPr>
            <p:txBody>
              <a:bodyPr/>
              <a:lstStyle/>
              <a:p>
                <a:r>
                  <a:rPr lang="it-IT">
                    <a:noFill/>
                  </a:rPr>
                  <a:t> </a:t>
                </a:r>
              </a:p>
            </p:txBody>
          </p:sp>
        </mc:Fallback>
      </mc:AlternateContent>
    </p:spTree>
    <p:extLst>
      <p:ext uri="{BB962C8B-B14F-4D97-AF65-F5344CB8AC3E}">
        <p14:creationId xmlns:p14="http://schemas.microsoft.com/office/powerpoint/2010/main" val="226191559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Conditional Inference Trees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25</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4558556"/>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The issue of selection bias is better approached with the </a:t>
            </a:r>
            <a:r>
              <a:rPr lang="en-US" sz="2000" b="1" dirty="0">
                <a:solidFill>
                  <a:srgbClr val="0070C0"/>
                </a:solidFill>
                <a:effectLst/>
                <a:latin typeface="Tahoma" panose="020B0604030504040204" pitchFamily="34" charset="0"/>
                <a:ea typeface="Times New Roman" panose="02020603050405020304" pitchFamily="18" charset="0"/>
              </a:rPr>
              <a:t>conditional inference trees </a:t>
            </a:r>
            <a:r>
              <a:rPr lang="en-US" sz="2000" dirty="0">
                <a:effectLst/>
                <a:latin typeface="Tahoma" panose="020B0604030504040204" pitchFamily="34" charset="0"/>
                <a:ea typeface="Times New Roman" panose="02020603050405020304" pitchFamily="18" charset="0"/>
              </a:rPr>
              <a:t>(Strobl et al, 2008)</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See the function </a:t>
            </a:r>
            <a:r>
              <a:rPr lang="en-US" sz="2000" b="1" dirty="0" err="1">
                <a:effectLst/>
                <a:latin typeface="Courier New" panose="02070309020205020404" pitchFamily="49" charset="0"/>
                <a:ea typeface="Times New Roman" panose="02020603050405020304" pitchFamily="18" charset="0"/>
              </a:rPr>
              <a:t>cforest</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in the package </a:t>
            </a:r>
            <a:r>
              <a:rPr lang="en-US" sz="2000" b="1" u="sng" dirty="0">
                <a:solidFill>
                  <a:srgbClr val="0000FF"/>
                </a:solidFill>
                <a:effectLst/>
                <a:latin typeface="Tahoma" panose="020B0604030504040204" pitchFamily="34" charset="0"/>
                <a:ea typeface="Times New Roman" panose="02020603050405020304" pitchFamily="18" charset="0"/>
                <a:hlinkClick r:id="rId3"/>
              </a:rPr>
              <a:t>party</a:t>
            </a:r>
            <a:r>
              <a:rPr lang="en-US" sz="2000" dirty="0">
                <a:effectLst/>
                <a:latin typeface="Tahoma" panose="020B0604030504040204" pitchFamily="34" charset="0"/>
                <a:ea typeface="Times New Roman" panose="02020603050405020304" pitchFamily="18" charset="0"/>
              </a:rPr>
              <a:t> (</a:t>
            </a:r>
            <a:r>
              <a:rPr lang="en-US" sz="2000" dirty="0" err="1">
                <a:effectLst/>
                <a:latin typeface="Tahoma" panose="020B0604030504040204" pitchFamily="34" charset="0"/>
                <a:ea typeface="Times New Roman" panose="02020603050405020304" pitchFamily="18" charset="0"/>
              </a:rPr>
              <a:t>Hothorn</a:t>
            </a:r>
            <a:r>
              <a:rPr lang="en-US" sz="2000" dirty="0">
                <a:effectLst/>
                <a:latin typeface="Tahoma" panose="020B0604030504040204" pitchFamily="34" charset="0"/>
                <a:ea typeface="Times New Roman" panose="02020603050405020304" pitchFamily="18" charset="0"/>
              </a:rPr>
              <a:t> et al, 2006).</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The function </a:t>
            </a:r>
            <a:r>
              <a:rPr lang="en-US" sz="2000" b="1" dirty="0" err="1">
                <a:effectLst/>
                <a:latin typeface="Courier New" panose="02070309020205020404" pitchFamily="49" charset="0"/>
                <a:ea typeface="Times New Roman" panose="02020603050405020304" pitchFamily="18" charset="0"/>
              </a:rPr>
              <a:t>varimp</a:t>
            </a:r>
            <a:r>
              <a:rPr lang="en-US" sz="2000" b="1" dirty="0">
                <a:effectLst/>
                <a:latin typeface="Courier New" panose="02070309020205020404" pitchFamily="49" charset="0"/>
                <a:ea typeface="Times New Roman" panose="02020603050405020304" pitchFamily="18" charset="0"/>
              </a:rPr>
              <a:t>()</a:t>
            </a:r>
            <a:r>
              <a:rPr lang="en-US" sz="2000" dirty="0">
                <a:effectLst/>
                <a:latin typeface="Tahoma" panose="020B0604030504040204" pitchFamily="34" charset="0"/>
                <a:ea typeface="Times New Roman" panose="02020603050405020304" pitchFamily="18" charset="0"/>
              </a:rPr>
              <a:t> in </a:t>
            </a:r>
            <a:r>
              <a:rPr lang="en-US" sz="2000" b="1" u="sng" dirty="0">
                <a:solidFill>
                  <a:srgbClr val="0000FF"/>
                </a:solidFill>
                <a:effectLst/>
                <a:latin typeface="Tahoma" panose="020B0604030504040204" pitchFamily="34" charset="0"/>
                <a:ea typeface="Times New Roman" panose="02020603050405020304" pitchFamily="18" charset="0"/>
                <a:hlinkClick r:id="rId3"/>
              </a:rPr>
              <a:t>party</a:t>
            </a:r>
            <a:r>
              <a:rPr lang="en-US" sz="2000" dirty="0">
                <a:effectLst/>
                <a:latin typeface="Tahoma" panose="020B0604030504040204" pitchFamily="34" charset="0"/>
                <a:ea typeface="Times New Roman" panose="02020603050405020304" pitchFamily="18" charset="0"/>
              </a:rPr>
              <a:t> returns the importance of predictors in terms of mean decrease in accuracy</a:t>
            </a:r>
          </a:p>
          <a:p>
            <a:pPr>
              <a:lnSpc>
                <a:spcPct val="100000"/>
              </a:lnSpc>
            </a:pPr>
            <a:endParaRPr lang="en-US" sz="2000" dirty="0">
              <a:effectLst/>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When launched with the argument </a:t>
            </a:r>
            <a:r>
              <a:rPr lang="en-US" sz="2000" b="1" dirty="0">
                <a:effectLst/>
                <a:latin typeface="Courier New" panose="02070309020205020404" pitchFamily="49" charset="0"/>
                <a:ea typeface="Times New Roman" panose="02020603050405020304" pitchFamily="18" charset="0"/>
              </a:rPr>
              <a:t>conditional=TRUE</a:t>
            </a:r>
            <a:r>
              <a:rPr lang="en-US" sz="2000" dirty="0">
                <a:latin typeface="Tahoma" panose="020B0604030504040204" pitchFamily="34" charset="0"/>
                <a:ea typeface="Times New Roman" panose="02020603050405020304" pitchFamily="18" charset="0"/>
              </a:rPr>
              <a:t> the importance score is calculated by permuting the predictors most linked to </a:t>
            </a:r>
            <a:r>
              <a:rPr lang="en-US" sz="2000" i="1" dirty="0">
                <a:latin typeface="Times New Roman" panose="02020603050405020304" pitchFamily="18" charset="0"/>
                <a:ea typeface="Times New Roman" panose="02020603050405020304" pitchFamily="18" charset="0"/>
                <a:cs typeface="Times New Roman" panose="02020603050405020304" pitchFamily="18" charset="0"/>
              </a:rPr>
              <a:t>Y</a:t>
            </a:r>
            <a:r>
              <a:rPr lang="en-US" sz="2000" dirty="0">
                <a:latin typeface="Tahoma" panose="020B0604030504040204" pitchFamily="34" charset="0"/>
                <a:ea typeface="Times New Roman" panose="02020603050405020304" pitchFamily="18" charset="0"/>
              </a:rPr>
              <a:t>. </a:t>
            </a:r>
          </a:p>
          <a:p>
            <a:pPr>
              <a:lnSpc>
                <a:spcPct val="100000"/>
              </a:lnSpc>
            </a:pPr>
            <a:r>
              <a:rPr lang="en-US" sz="2000" dirty="0">
                <a:latin typeface="Tahoma" panose="020B0604030504040204" pitchFamily="34" charset="0"/>
                <a:ea typeface="Times New Roman" panose="02020603050405020304" pitchFamily="18" charset="0"/>
              </a:rPr>
              <a:t>This device compensates multicollinearity between predictors.</a:t>
            </a:r>
          </a:p>
          <a:p>
            <a:pPr>
              <a:lnSpc>
                <a:spcPct val="100000"/>
              </a:lnSpc>
            </a:pPr>
            <a:endParaRPr lang="en-US" sz="2000" dirty="0">
              <a:latin typeface="Tahoma" panose="020B0604030504040204" pitchFamily="34"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ahoma" panose="020B0604030504040204" pitchFamily="34" charset="0"/>
                <a:ea typeface="Times New Roman" panose="02020603050405020304" pitchFamily="18" charset="0"/>
              </a:rPr>
              <a:t> </a:t>
            </a: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425031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Variable Importance Facilities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26</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3943002"/>
          </a:xfrm>
          <a:prstGeom prst="rect">
            <a:avLst/>
          </a:prstGeom>
          <a:noFill/>
        </p:spPr>
        <p:txBody>
          <a:bodyPr wrap="square">
            <a:spAutoFit/>
          </a:bodyPr>
          <a:lstStyle/>
          <a:p>
            <a:pPr>
              <a:lnSpc>
                <a:spcPct val="100000"/>
              </a:lnSpc>
            </a:pPr>
            <a:r>
              <a:rPr lang="en-US" sz="2000" dirty="0">
                <a:effectLst/>
                <a:latin typeface="Tahoma" panose="020B0604030504040204" pitchFamily="34" charset="0"/>
                <a:ea typeface="Times New Roman" panose="02020603050405020304" pitchFamily="18" charset="0"/>
              </a:rPr>
              <a:t>Many SL methods allow estimating the </a:t>
            </a:r>
            <a:r>
              <a:rPr lang="en-US" sz="2000" dirty="0">
                <a:effectLst>
                  <a:outerShdw blurRad="38100" dist="38100" dir="2700000" algn="tl">
                    <a:srgbClr val="000000">
                      <a:alpha val="43137"/>
                    </a:srgbClr>
                  </a:outerShdw>
                </a:effectLst>
                <a:latin typeface="Tahoma" panose="020B0604030504040204" pitchFamily="34" charset="0"/>
                <a:ea typeface="Times New Roman" panose="02020603050405020304" pitchFamily="18" charset="0"/>
              </a:rPr>
              <a:t>importance of predictors</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latin typeface="Tahoma" panose="020B0604030504040204" pitchFamily="34" charset="0"/>
                <a:ea typeface="Times New Roman" panose="02020603050405020304" pitchFamily="18" charset="0"/>
              </a:rPr>
              <a:t>In R a large series of SL methods can be launched by means od the package </a:t>
            </a:r>
            <a:r>
              <a:rPr lang="en-US" sz="2000" b="1" u="sng" dirty="0">
                <a:solidFill>
                  <a:srgbClr val="0000FF"/>
                </a:solidFill>
                <a:effectLst/>
                <a:latin typeface="Tahoma" panose="020B0604030504040204" pitchFamily="34" charset="0"/>
                <a:ea typeface="Times New Roman" panose="02020603050405020304" pitchFamily="18" charset="0"/>
                <a:hlinkClick r:id="rId3"/>
              </a:rPr>
              <a:t>caret</a:t>
            </a:r>
            <a:r>
              <a:rPr lang="en-US" sz="2000" dirty="0">
                <a:effectLst/>
                <a:latin typeface="Tahoma" panose="020B0604030504040204" pitchFamily="34" charset="0"/>
                <a:ea typeface="Times New Roman" panose="02020603050405020304" pitchFamily="18" charset="0"/>
              </a:rPr>
              <a:t> (</a:t>
            </a:r>
            <a:r>
              <a:rPr lang="en-US" sz="2000" i="1" dirty="0">
                <a:effectLst/>
                <a:latin typeface="Tahoma" panose="020B0604030504040204" pitchFamily="34" charset="0"/>
                <a:ea typeface="Times New Roman" panose="02020603050405020304" pitchFamily="18" charset="0"/>
              </a:rPr>
              <a:t>Classification And </a:t>
            </a:r>
            <a:r>
              <a:rPr lang="en-US" sz="2000" i="1" dirty="0" err="1">
                <a:effectLst/>
                <a:latin typeface="Tahoma" panose="020B0604030504040204" pitchFamily="34" charset="0"/>
                <a:ea typeface="Times New Roman" panose="02020603050405020304" pitchFamily="18" charset="0"/>
              </a:rPr>
              <a:t>REgression</a:t>
            </a:r>
            <a:r>
              <a:rPr lang="en-US" sz="2000" i="1" dirty="0">
                <a:effectLst/>
                <a:latin typeface="Tahoma" panose="020B0604030504040204" pitchFamily="34" charset="0"/>
                <a:ea typeface="Times New Roman" panose="02020603050405020304" pitchFamily="18" charset="0"/>
              </a:rPr>
              <a:t> Training</a:t>
            </a:r>
            <a:r>
              <a:rPr lang="en-US" sz="2000" dirty="0">
                <a:effectLst/>
                <a:latin typeface="Tahoma" panose="020B0604030504040204" pitchFamily="34" charset="0"/>
                <a:ea typeface="Times New Roman" panose="02020603050405020304" pitchFamily="18" charset="0"/>
              </a:rPr>
              <a:t>; Kuhn, 2021).</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A series of additional packages can help in analyzing and interpreting the results of the fitting of SL methods. </a:t>
            </a:r>
          </a:p>
          <a:p>
            <a:pPr>
              <a:lnSpc>
                <a:spcPct val="100000"/>
              </a:lnSpc>
            </a:pPr>
            <a:endParaRPr lang="en-US" sz="2000" dirty="0">
              <a:effectLst/>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The package </a:t>
            </a:r>
            <a:r>
              <a:rPr lang="en-US" sz="2000" b="1" u="sng" dirty="0" err="1">
                <a:solidFill>
                  <a:srgbClr val="0000FF"/>
                </a:solidFill>
                <a:effectLst/>
                <a:latin typeface="Tahoma" panose="020B0604030504040204" pitchFamily="34" charset="0"/>
                <a:ea typeface="Times New Roman" panose="02020603050405020304" pitchFamily="18" charset="0"/>
                <a:hlinkClick r:id="rId4"/>
              </a:rPr>
              <a:t>varImp</a:t>
            </a:r>
            <a:r>
              <a:rPr lang="en-US" sz="2000" dirty="0">
                <a:effectLst/>
                <a:latin typeface="Tahoma" panose="020B0604030504040204" pitchFamily="34" charset="0"/>
                <a:ea typeface="Times New Roman" panose="02020603050405020304" pitchFamily="18" charset="0"/>
              </a:rPr>
              <a:t> (Probst, 2020) is tailored to analyzing variable importance measures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ahoma" panose="020B0604030504040204" pitchFamily="34" charset="0"/>
                <a:ea typeface="Times New Roman" panose="02020603050405020304" pitchFamily="18" charset="0"/>
              </a:rPr>
              <a:t> </a:t>
            </a: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559616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484186"/>
            <a:ext cx="8340736" cy="294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Shrinkage Methods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606364" y="782956"/>
            <a:ext cx="9204832" cy="457200"/>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27</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5" y="881882"/>
            <a:ext cx="9566336" cy="4935838"/>
          </a:xfrm>
          <a:prstGeom prst="rect">
            <a:avLst/>
          </a:prstGeom>
          <a:noFill/>
        </p:spPr>
        <p:txBody>
          <a:bodyPr wrap="square">
            <a:spAutoFit/>
          </a:bodyPr>
          <a:lstStyle/>
          <a:p>
            <a:pPr>
              <a:lnSpc>
                <a:spcPct val="100000"/>
              </a:lnSpc>
            </a:pPr>
            <a:r>
              <a:rPr lang="en-US" sz="2000" i="1" dirty="0" err="1">
                <a:solidFill>
                  <a:srgbClr val="0070C0"/>
                </a:solidFill>
                <a:effectLst/>
                <a:latin typeface="Tahoma" panose="020B0604030504040204" pitchFamily="34" charset="0"/>
                <a:ea typeface="Times New Roman" panose="02020603050405020304" pitchFamily="18" charset="0"/>
              </a:rPr>
              <a:t>eXtreme</a:t>
            </a:r>
            <a:r>
              <a:rPr lang="en-US" sz="2000" i="1" dirty="0">
                <a:solidFill>
                  <a:srgbClr val="0070C0"/>
                </a:solidFill>
                <a:effectLst/>
                <a:latin typeface="Tahoma" panose="020B0604030504040204" pitchFamily="34" charset="0"/>
                <a:ea typeface="Times New Roman" panose="02020603050405020304" pitchFamily="18" charset="0"/>
              </a:rPr>
              <a:t> Gradient Boosting</a:t>
            </a:r>
            <a:r>
              <a:rPr lang="en-US" sz="2000" dirty="0">
                <a:effectLst/>
                <a:latin typeface="Tahoma" panose="020B0604030504040204" pitchFamily="34" charset="0"/>
                <a:ea typeface="Times New Roman" panose="02020603050405020304" pitchFamily="18" charset="0"/>
              </a:rPr>
              <a:t> (</a:t>
            </a:r>
            <a:r>
              <a:rPr lang="en-US" sz="2000" dirty="0" err="1">
                <a:solidFill>
                  <a:srgbClr val="0070C0"/>
                </a:solidFill>
                <a:effectLst/>
                <a:latin typeface="Tahoma" panose="020B0604030504040204" pitchFamily="34" charset="0"/>
                <a:ea typeface="Times New Roman" panose="02020603050405020304" pitchFamily="18" charset="0"/>
              </a:rPr>
              <a:t>XGBoost</a:t>
            </a:r>
            <a:r>
              <a:rPr lang="en-US" sz="2000" dirty="0">
                <a:effectLst/>
                <a:latin typeface="Tahoma" panose="020B0604030504040204" pitchFamily="34" charset="0"/>
                <a:ea typeface="Times New Roman" panose="02020603050405020304" pitchFamily="18" charset="0"/>
              </a:rPr>
              <a:t>, Chen and </a:t>
            </a:r>
            <a:r>
              <a:rPr lang="en-US" sz="2000" dirty="0" err="1">
                <a:effectLst/>
                <a:latin typeface="Tahoma" panose="020B0604030504040204" pitchFamily="34" charset="0"/>
                <a:ea typeface="Times New Roman" panose="02020603050405020304" pitchFamily="18" charset="0"/>
              </a:rPr>
              <a:t>Guestrin</a:t>
            </a:r>
            <a:r>
              <a:rPr lang="en-US" sz="2000" dirty="0">
                <a:effectLst/>
                <a:latin typeface="Tahoma" panose="020B0604030504040204" pitchFamily="34" charset="0"/>
                <a:ea typeface="Times New Roman" panose="02020603050405020304" pitchFamily="18" charset="0"/>
              </a:rPr>
              <a:t>, 2016) is a SL method vary efficient and effective in prediction problems is. </a:t>
            </a:r>
          </a:p>
          <a:p>
            <a:pPr>
              <a:lnSpc>
                <a:spcPct val="100000"/>
              </a:lnSpc>
            </a:pPr>
            <a:endParaRPr lang="en-US" sz="2000" dirty="0">
              <a:latin typeface="Tahoma" panose="020B0604030504040204" pitchFamily="34"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It is an implementation of a </a:t>
            </a:r>
            <a:r>
              <a:rPr lang="en-US" sz="2000" i="1" dirty="0">
                <a:solidFill>
                  <a:srgbClr val="0070C0"/>
                </a:solidFill>
                <a:effectLst/>
                <a:latin typeface="Tahoma" panose="020B0604030504040204" pitchFamily="34" charset="0"/>
                <a:ea typeface="Times New Roman" panose="02020603050405020304" pitchFamily="18" charset="0"/>
              </a:rPr>
              <a:t>gradient boosting</a:t>
            </a:r>
            <a:r>
              <a:rPr lang="en-US" sz="2000" dirty="0">
                <a:effectLst/>
                <a:latin typeface="Tahoma" panose="020B0604030504040204" pitchFamily="34" charset="0"/>
                <a:ea typeface="Times New Roman" panose="02020603050405020304" pitchFamily="18" charset="0"/>
              </a:rPr>
              <a:t> (GB) procedure:</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1074738" indent="-1074738">
              <a:lnSpc>
                <a:spcPct val="100000"/>
              </a:lnSpc>
            </a:pPr>
            <a:r>
              <a:rPr lang="en-US" sz="2000" dirty="0">
                <a:solidFill>
                  <a:srgbClr val="0070C0"/>
                </a:solidFill>
                <a:effectLst/>
                <a:latin typeface="Tahoma" panose="020B0604030504040204" pitchFamily="34" charset="0"/>
                <a:ea typeface="Times New Roman" panose="02020603050405020304" pitchFamily="18" charset="0"/>
              </a:rPr>
              <a:t>Boosting</a:t>
            </a:r>
            <a:r>
              <a:rPr lang="en-US" sz="2000" dirty="0">
                <a:effectLst/>
                <a:latin typeface="Tahoma" panose="020B0604030504040204" pitchFamily="34" charset="0"/>
                <a:ea typeface="Times New Roman" panose="02020603050405020304" pitchFamily="18" charset="0"/>
              </a:rPr>
              <a:t>: combines a series of weak procedures (e.g. CART) but at each iteration the unit’s weight are modified; for instance, in classification problems (</a:t>
            </a:r>
            <a:r>
              <a:rPr lang="en-US" sz="2000" i="1" dirty="0">
                <a:effectLst/>
                <a:latin typeface="Times New Roman" panose="02020603050405020304" pitchFamily="18" charset="0"/>
                <a:ea typeface="Times New Roman" panose="02020603050405020304" pitchFamily="18" charset="0"/>
                <a:cs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categorical) the misclassified observations receive an higher weigh in the subsequent iteration</a:t>
            </a:r>
            <a:endParaRPr lang="en-US" sz="2000" dirty="0">
              <a:effectLst/>
              <a:latin typeface="Times New Roman" panose="02020603050405020304" pitchFamily="18" charset="0"/>
              <a:ea typeface="Times New Roman" panose="02020603050405020304" pitchFamily="18" charset="0"/>
            </a:endParaRPr>
          </a:p>
          <a:p>
            <a:pPr marL="898525" indent="-898525">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1074738" indent="-1074738">
              <a:lnSpc>
                <a:spcPct val="100000"/>
              </a:lnSpc>
            </a:pPr>
            <a:r>
              <a:rPr lang="en-US" sz="2000" dirty="0">
                <a:solidFill>
                  <a:srgbClr val="0070C0"/>
                </a:solidFill>
                <a:effectLst/>
                <a:latin typeface="Tahoma" panose="020B0604030504040204" pitchFamily="34" charset="0"/>
                <a:ea typeface="Times New Roman" panose="02020603050405020304" pitchFamily="18" charset="0"/>
              </a:rPr>
              <a:t>Gradient</a:t>
            </a:r>
            <a:r>
              <a:rPr lang="en-US" sz="2000" dirty="0">
                <a:effectLst/>
                <a:latin typeface="Tahoma" panose="020B0604030504040204" pitchFamily="34" charset="0"/>
                <a:ea typeface="Times New Roman" panose="02020603050405020304" pitchFamily="18" charset="0"/>
              </a:rPr>
              <a:t>: introduces a loss function to avoid overfitting, by penalizing too complex models</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a:lnSpc>
                <a:spcPct val="100000"/>
              </a:lnSpc>
            </a:pPr>
            <a:r>
              <a:rPr lang="en-US" sz="2000" dirty="0" err="1">
                <a:effectLst/>
                <a:latin typeface="Tahoma" panose="020B0604030504040204" pitchFamily="34" charset="0"/>
                <a:ea typeface="Times New Roman" panose="02020603050405020304" pitchFamily="18" charset="0"/>
              </a:rPr>
              <a:t>XGBoost</a:t>
            </a:r>
            <a:r>
              <a:rPr lang="en-US" sz="2000" dirty="0">
                <a:effectLst/>
                <a:latin typeface="Tahoma" panose="020B0604030504040204" pitchFamily="34" charset="0"/>
                <a:ea typeface="Times New Roman" panose="02020603050405020304" pitchFamily="18" charset="0"/>
              </a:rPr>
              <a:t> is implemented in the R package </a:t>
            </a:r>
            <a:r>
              <a:rPr lang="en-US" sz="2000" b="1" u="sng" dirty="0" err="1">
                <a:solidFill>
                  <a:srgbClr val="0000FF"/>
                </a:solidFill>
                <a:effectLst/>
                <a:latin typeface="Tahoma" panose="020B0604030504040204" pitchFamily="34" charset="0"/>
                <a:ea typeface="Times New Roman" panose="02020603050405020304" pitchFamily="18" charset="0"/>
                <a:hlinkClick r:id="rId3"/>
              </a:rPr>
              <a:t>xgboost</a:t>
            </a:r>
            <a:r>
              <a:rPr lang="en-US" sz="2000" dirty="0">
                <a:effectLst/>
                <a:latin typeface="Tahoma" panose="020B0604030504040204" pitchFamily="34" charset="0"/>
                <a:ea typeface="Times New Roman" panose="02020603050405020304" pitchFamily="18" charset="0"/>
              </a:rPr>
              <a:t> (Chen et al, 2021)</a:t>
            </a:r>
            <a:endParaRPr lang="en-US" sz="2000" dirty="0">
              <a:effectLst/>
              <a:latin typeface="Times New Roman" panose="02020603050405020304" pitchFamily="18" charset="0"/>
              <a:ea typeface="Times New Roman" panose="02020603050405020304" pitchFamily="18" charset="0"/>
            </a:endParaRPr>
          </a:p>
          <a:p>
            <a:pPr>
              <a:lnSpc>
                <a:spcPct val="100000"/>
              </a:lnSpc>
            </a:pPr>
            <a:endParaRPr lang="en-US" sz="1800" dirty="0">
              <a:effectLst/>
              <a:latin typeface="Tahoma" panose="020B0604030504040204" pitchFamily="34" charset="0"/>
              <a:ea typeface="Times New Roman" panose="02020603050405020304" pitchFamily="18" charset="0"/>
            </a:endParaRPr>
          </a:p>
          <a:p>
            <a:endParaRPr lang="en-US" sz="1800" dirty="0">
              <a:effectLst/>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5339673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665C2C2-49C3-4413-8BAD-E811B42CB5D7}"/>
              </a:ext>
            </a:extLst>
          </p:cNvPr>
          <p:cNvSpPr>
            <a:spLocks noGrp="1"/>
          </p:cNvSpPr>
          <p:nvPr>
            <p:ph type="title"/>
          </p:nvPr>
        </p:nvSpPr>
        <p:spPr/>
        <p:txBody>
          <a:bodyPr/>
          <a:lstStyle/>
          <a:p>
            <a:endParaRPr lang="it-IT" dirty="0"/>
          </a:p>
        </p:txBody>
      </p:sp>
      <p:sp>
        <p:nvSpPr>
          <p:cNvPr id="3" name="Segnaposto contenuto 2">
            <a:extLst>
              <a:ext uri="{FF2B5EF4-FFF2-40B4-BE49-F238E27FC236}">
                <a16:creationId xmlns:a16="http://schemas.microsoft.com/office/drawing/2014/main" id="{ACCE947B-D436-49CD-8E9F-AE8CB6F55693}"/>
              </a:ext>
            </a:extLst>
          </p:cNvPr>
          <p:cNvSpPr>
            <a:spLocks noGrp="1"/>
          </p:cNvSpPr>
          <p:nvPr>
            <p:ph idx="1"/>
          </p:nvPr>
        </p:nvSpPr>
        <p:spPr>
          <a:xfrm>
            <a:off x="954133" y="2989337"/>
            <a:ext cx="8447088" cy="3109913"/>
          </a:xfrm>
        </p:spPr>
        <p:txBody>
          <a:bodyPr/>
          <a:lstStyle/>
          <a:p>
            <a:pPr algn="ctr"/>
            <a:endParaRPr lang="it-IT" sz="4400" dirty="0"/>
          </a:p>
          <a:p>
            <a:pPr algn="ctr"/>
            <a:r>
              <a:rPr lang="en-US" sz="4400" dirty="0"/>
              <a:t>Thank you for your attention</a:t>
            </a:r>
          </a:p>
          <a:p>
            <a:pPr algn="ctr"/>
            <a:endParaRPr lang="it-IT" sz="3600" dirty="0"/>
          </a:p>
        </p:txBody>
      </p:sp>
      <p:sp>
        <p:nvSpPr>
          <p:cNvPr id="4" name="Segnaposto piè di pagina 3">
            <a:extLst>
              <a:ext uri="{FF2B5EF4-FFF2-40B4-BE49-F238E27FC236}">
                <a16:creationId xmlns:a16="http://schemas.microsoft.com/office/drawing/2014/main" id="{EEFC9D8F-A5E4-4C23-AEFF-F26AB800356C}"/>
              </a:ext>
            </a:extLst>
          </p:cNvPr>
          <p:cNvSpPr>
            <a:spLocks noGrp="1"/>
          </p:cNvSpPr>
          <p:nvPr>
            <p:ph type="ftr" idx="10"/>
          </p:nvPr>
        </p:nvSpPr>
        <p:spPr/>
        <p:txBody>
          <a:bodyPr/>
          <a:lstStyle/>
          <a:p>
            <a:r>
              <a:rPr lang="en-US" altLang="it-IT" dirty="0"/>
              <a:t>M. </a:t>
            </a:r>
            <a:r>
              <a:rPr lang="en-US" altLang="it-IT" dirty="0" err="1"/>
              <a:t>D’Orazio</a:t>
            </a:r>
            <a:r>
              <a:rPr lang="en-US" altLang="it-IT" dirty="0"/>
              <a:t> | </a:t>
            </a:r>
            <a:r>
              <a:rPr lang="en-US" altLang="it-IT" sz="1400" i="1" dirty="0">
                <a:latin typeface="Times New Roman" pitchFamily="16" charset="0"/>
                <a:cs typeface="DejaVu Sans" charset="0"/>
              </a:rPr>
              <a:t>Selecting Auxiliary Variables in R</a:t>
            </a:r>
            <a:endParaRPr lang="en-US" altLang="it-IT" i="1" dirty="0"/>
          </a:p>
        </p:txBody>
      </p:sp>
      <p:grpSp>
        <p:nvGrpSpPr>
          <p:cNvPr id="5" name="Group 2">
            <a:extLst>
              <a:ext uri="{FF2B5EF4-FFF2-40B4-BE49-F238E27FC236}">
                <a16:creationId xmlns:a16="http://schemas.microsoft.com/office/drawing/2014/main" id="{650F0E5C-23D3-47E8-A7DF-588753DFCAA9}"/>
              </a:ext>
            </a:extLst>
          </p:cNvPr>
          <p:cNvGrpSpPr>
            <a:grpSpLocks/>
          </p:cNvGrpSpPr>
          <p:nvPr/>
        </p:nvGrpSpPr>
        <p:grpSpPr bwMode="auto">
          <a:xfrm>
            <a:off x="1006475" y="6769100"/>
            <a:ext cx="9166225" cy="309563"/>
            <a:chOff x="634" y="4264"/>
            <a:chExt cx="5774" cy="195"/>
          </a:xfrm>
        </p:grpSpPr>
        <p:sp>
          <p:nvSpPr>
            <p:cNvPr id="6" name="AutoShape 3">
              <a:extLst>
                <a:ext uri="{FF2B5EF4-FFF2-40B4-BE49-F238E27FC236}">
                  <a16:creationId xmlns:a16="http://schemas.microsoft.com/office/drawing/2014/main" id="{8420C29D-ABA3-4F8F-8716-F2F40E92F757}"/>
                </a:ext>
              </a:extLst>
            </p:cNvPr>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 name="AutoShape 4">
              <a:extLst>
                <a:ext uri="{FF2B5EF4-FFF2-40B4-BE49-F238E27FC236}">
                  <a16:creationId xmlns:a16="http://schemas.microsoft.com/office/drawing/2014/main" id="{AB78E822-B2B8-46E7-B2C9-CCD8986CF78C}"/>
                </a:ext>
              </a:extLst>
            </p:cNvPr>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8" name="AutoShape 5">
              <a:extLst>
                <a:ext uri="{FF2B5EF4-FFF2-40B4-BE49-F238E27FC236}">
                  <a16:creationId xmlns:a16="http://schemas.microsoft.com/office/drawing/2014/main" id="{086A6A0B-A25A-4610-AEDB-FCC47ABD355A}"/>
                </a:ext>
              </a:extLst>
            </p:cNvPr>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9" name="AutoShape 6">
              <a:extLst>
                <a:ext uri="{FF2B5EF4-FFF2-40B4-BE49-F238E27FC236}">
                  <a16:creationId xmlns:a16="http://schemas.microsoft.com/office/drawing/2014/main" id="{56DFA29C-9040-4FDA-828B-95ACC510FDEE}"/>
                </a:ext>
              </a:extLst>
            </p:cNvPr>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0" name="AutoShape 7">
              <a:extLst>
                <a:ext uri="{FF2B5EF4-FFF2-40B4-BE49-F238E27FC236}">
                  <a16:creationId xmlns:a16="http://schemas.microsoft.com/office/drawing/2014/main" id="{7CFABA00-5719-4B76-8BCB-60B1519E1295}"/>
                </a:ext>
              </a:extLst>
            </p:cNvPr>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11" name="AutoShape 8">
              <a:extLst>
                <a:ext uri="{FF2B5EF4-FFF2-40B4-BE49-F238E27FC236}">
                  <a16:creationId xmlns:a16="http://schemas.microsoft.com/office/drawing/2014/main" id="{B1E7E665-2CC1-491E-BE2C-A36BC4A95584}"/>
                </a:ext>
              </a:extLst>
            </p:cNvPr>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pic>
        <p:nvPicPr>
          <p:cNvPr id="12" name="Immagine 11">
            <a:extLst>
              <a:ext uri="{FF2B5EF4-FFF2-40B4-BE49-F238E27FC236}">
                <a16:creationId xmlns:a16="http://schemas.microsoft.com/office/drawing/2014/main" id="{D587A836-2973-4A7A-8441-F99855DB2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0450" y="685973"/>
            <a:ext cx="1699418" cy="1968439"/>
          </a:xfrm>
          <a:prstGeom prst="rect">
            <a:avLst/>
          </a:prstGeom>
        </p:spPr>
      </p:pic>
    </p:spTree>
    <p:extLst>
      <p:ext uri="{BB962C8B-B14F-4D97-AF65-F5344CB8AC3E}">
        <p14:creationId xmlns:p14="http://schemas.microsoft.com/office/powerpoint/2010/main" val="1385230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800" y="506413"/>
            <a:ext cx="163195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The Problem</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3</a:t>
            </a:fld>
            <a:endParaRPr lang="en-US" altLang="it-IT" sz="1400">
              <a:solidFill>
                <a:srgbClr val="FFFFFF"/>
              </a:solidFill>
              <a:latin typeface="Times New Roman" pitchFamily="16" charset="0"/>
              <a:cs typeface="DejaVu Sans" charset="0"/>
            </a:endParaRPr>
          </a:p>
        </p:txBody>
      </p:sp>
      <mc:AlternateContent xmlns:mc="http://schemas.openxmlformats.org/markup-compatibility/2006" xmlns:a14="http://schemas.microsoft.com/office/drawing/2010/main">
        <mc:Choice Requires="a14">
          <p:graphicFrame>
            <p:nvGraphicFramePr>
              <p:cNvPr id="3" name="Tabella 2">
                <a:extLst>
                  <a:ext uri="{FF2B5EF4-FFF2-40B4-BE49-F238E27FC236}">
                    <a16:creationId xmlns:a16="http://schemas.microsoft.com/office/drawing/2014/main" id="{BD65EAE3-DAEC-4EA4-A491-F2C9A52A5323}"/>
                  </a:ext>
                </a:extLst>
              </p:cNvPr>
              <p:cNvGraphicFramePr>
                <a:graphicFrameLocks noGrp="1"/>
              </p:cNvGraphicFramePr>
              <p:nvPr>
                <p:extLst>
                  <p:ext uri="{D42A27DB-BD31-4B8C-83A1-F6EECF244321}">
                    <p14:modId xmlns:p14="http://schemas.microsoft.com/office/powerpoint/2010/main" val="1733061997"/>
                  </p:ext>
                </p:extLst>
              </p:nvPr>
            </p:nvGraphicFramePr>
            <p:xfrm>
              <a:off x="995862" y="1128712"/>
              <a:ext cx="1987860" cy="2133600"/>
            </p:xfrm>
            <a:graphic>
              <a:graphicData uri="http://schemas.openxmlformats.org/drawingml/2006/table">
                <a:tbl>
                  <a:tblPr>
                    <a:tableStyleId>{5C22544A-7EE6-4342-B048-85BDC9FD1C3A}</a:tableStyleId>
                  </a:tblPr>
                  <a:tblGrid>
                    <a:gridCol w="407482">
                      <a:extLst>
                        <a:ext uri="{9D8B030D-6E8A-4147-A177-3AD203B41FA5}">
                          <a16:colId xmlns:a16="http://schemas.microsoft.com/office/drawing/2014/main" val="2349321655"/>
                        </a:ext>
                      </a:extLst>
                    </a:gridCol>
                    <a:gridCol w="433312">
                      <a:extLst>
                        <a:ext uri="{9D8B030D-6E8A-4147-A177-3AD203B41FA5}">
                          <a16:colId xmlns:a16="http://schemas.microsoft.com/office/drawing/2014/main" val="3012710118"/>
                        </a:ext>
                      </a:extLst>
                    </a:gridCol>
                    <a:gridCol w="373218">
                      <a:extLst>
                        <a:ext uri="{9D8B030D-6E8A-4147-A177-3AD203B41FA5}">
                          <a16:colId xmlns:a16="http://schemas.microsoft.com/office/drawing/2014/main" val="142709519"/>
                        </a:ext>
                      </a:extLst>
                    </a:gridCol>
                    <a:gridCol w="386924">
                      <a:extLst>
                        <a:ext uri="{9D8B030D-6E8A-4147-A177-3AD203B41FA5}">
                          <a16:colId xmlns:a16="http://schemas.microsoft.com/office/drawing/2014/main" val="3073846409"/>
                        </a:ext>
                      </a:extLst>
                    </a:gridCol>
                    <a:gridCol w="386924">
                      <a:extLst>
                        <a:ext uri="{9D8B030D-6E8A-4147-A177-3AD203B41FA5}">
                          <a16:colId xmlns:a16="http://schemas.microsoft.com/office/drawing/2014/main" val="4010796852"/>
                        </a:ext>
                      </a:extLst>
                    </a:gridCol>
                  </a:tblGrid>
                  <a:tr h="200025">
                    <a:tc>
                      <a:txBody>
                        <a:bodyPr/>
                        <a:lstStyle/>
                        <a:p>
                          <a:pPr algn="ctr"/>
                          <a:r>
                            <a:rPr lang="it-IT" sz="2000" i="1" dirty="0">
                              <a:effectLst/>
                            </a:rPr>
                            <a:t>Y</a:t>
                          </a:r>
                          <a:endParaRPr lang="it-IT" sz="2000" i="1"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rPr>
                                    </m:ctrlPr>
                                  </m:sSubPr>
                                  <m:e>
                                    <m:r>
                                      <a:rPr lang="it-IT" sz="2000">
                                        <a:effectLst/>
                                        <a:latin typeface="Cambria Math" panose="02040503050406030204" pitchFamily="18" charset="0"/>
                                      </a:rPr>
                                      <m:t>𝑋</m:t>
                                    </m:r>
                                  </m:e>
                                  <m:sub>
                                    <m:r>
                                      <a:rPr lang="it-IT" sz="2000">
                                        <a:effectLst/>
                                        <a:latin typeface="Cambria Math" panose="02040503050406030204" pitchFamily="18" charset="0"/>
                                      </a:rPr>
                                      <m:t>1</m:t>
                                    </m:r>
                                  </m:sub>
                                </m:sSub>
                              </m:oMath>
                            </m:oMathPara>
                          </a14:m>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104140">
                            <a:spcAft>
                              <a:spcPts val="0"/>
                            </a:spcAft>
                          </a:pPr>
                          <a14:m>
                            <m:oMathPara xmlns:m="http://schemas.openxmlformats.org/officeDocument/2006/math">
                              <m:oMathParaPr>
                                <m:jc m:val="centerGroup"/>
                              </m:oMathParaPr>
                              <m:oMath xmlns:m="http://schemas.openxmlformats.org/officeDocument/2006/math">
                                <m:sSub>
                                  <m:sSubPr>
                                    <m:ctrlPr>
                                      <a:rPr lang="it-IT" sz="2000" i="1">
                                        <a:effectLst/>
                                        <a:latin typeface="Cambria Math" panose="02040503050406030204" pitchFamily="18" charset="0"/>
                                      </a:rPr>
                                    </m:ctrlPr>
                                  </m:sSubPr>
                                  <m:e>
                                    <m:r>
                                      <a:rPr lang="it-IT" sz="2000">
                                        <a:effectLst/>
                                        <a:latin typeface="Cambria Math" panose="02040503050406030204" pitchFamily="18" charset="0"/>
                                      </a:rPr>
                                      <m:t>𝑋</m:t>
                                    </m:r>
                                  </m:e>
                                  <m:sub>
                                    <m:r>
                                      <a:rPr lang="it-IT" sz="2000">
                                        <a:effectLst/>
                                        <a:latin typeface="Cambria Math" panose="02040503050406030204" pitchFamily="18" charset="0"/>
                                      </a:rPr>
                                      <m:t>2</m:t>
                                    </m:r>
                                  </m:sub>
                                </m:sSub>
                              </m:oMath>
                            </m:oMathPara>
                          </a14:m>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algn="ctr"/>
                          <a:r>
                            <a:rPr lang="it-IT" sz="2000" dirty="0">
                              <a:effectLst/>
                            </a:rPr>
                            <a:t>…</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0" indent="0">
                            <a:spcAft>
                              <a:spcPts val="0"/>
                            </a:spcAft>
                          </a:pPr>
                          <a14:m>
                            <m:oMathPara xmlns:m="http://schemas.openxmlformats.org/officeDocument/2006/math">
                              <m:oMathParaPr>
                                <m:jc m:val="centerGroup"/>
                              </m:oMathParaPr>
                              <m:oMath xmlns:m="http://schemas.openxmlformats.org/officeDocument/2006/math">
                                <m:sSub>
                                  <m:sSubPr>
                                    <m:ctrlPr>
                                      <a:rPr lang="it-IT" sz="2000" i="1" smtClean="0">
                                        <a:effectLst/>
                                        <a:latin typeface="Cambria Math" panose="02040503050406030204" pitchFamily="18" charset="0"/>
                                      </a:rPr>
                                    </m:ctrlPr>
                                  </m:sSubPr>
                                  <m:e>
                                    <m:r>
                                      <a:rPr lang="it-IT" sz="2000">
                                        <a:effectLst/>
                                        <a:latin typeface="Cambria Math" panose="02040503050406030204" pitchFamily="18" charset="0"/>
                                      </a:rPr>
                                      <m:t>𝑋</m:t>
                                    </m:r>
                                  </m:e>
                                  <m:sub>
                                    <m:r>
                                      <m:rPr>
                                        <m:sty m:val="p"/>
                                      </m:rPr>
                                      <a:rPr lang="it-IT" sz="2000" b="0" i="0" smtClean="0">
                                        <a:effectLst/>
                                        <a:latin typeface="Cambria Math" panose="02040503050406030204" pitchFamily="18" charset="0"/>
                                      </a:rPr>
                                      <m:t>K</m:t>
                                    </m:r>
                                  </m:sub>
                                </m:sSub>
                              </m:oMath>
                            </m:oMathPara>
                          </a14:m>
                          <a:endParaRPr lang="it-IT" sz="2000" dirty="0">
                            <a:solidFill>
                              <a:schemeClr val="tx1"/>
                            </a:solidFill>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763505186"/>
                      </a:ext>
                    </a:extLst>
                  </a:tr>
                  <a:tr h="20002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039457331"/>
                      </a:ext>
                    </a:extLst>
                  </a:tr>
                  <a:tr h="21907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160194815"/>
                      </a:ext>
                    </a:extLst>
                  </a:tr>
                  <a:tr h="21907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772785281"/>
                      </a:ext>
                    </a:extLst>
                  </a:tr>
                  <a:tr h="21907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961788831"/>
                      </a:ext>
                    </a:extLst>
                  </a:tr>
                  <a:tr h="21907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1744108142"/>
                      </a:ext>
                    </a:extLst>
                  </a:tr>
                  <a:tr h="200025">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455558701"/>
                      </a:ext>
                    </a:extLst>
                  </a:tr>
                </a:tbl>
              </a:graphicData>
            </a:graphic>
          </p:graphicFrame>
        </mc:Choice>
        <mc:Fallback xmlns="">
          <p:graphicFrame>
            <p:nvGraphicFramePr>
              <p:cNvPr id="3" name="Tabella 2">
                <a:extLst>
                  <a:ext uri="{FF2B5EF4-FFF2-40B4-BE49-F238E27FC236}">
                    <a16:creationId xmlns:a16="http://schemas.microsoft.com/office/drawing/2014/main" id="{BD65EAE3-DAEC-4EA4-A491-F2C9A52A5323}"/>
                  </a:ext>
                </a:extLst>
              </p:cNvPr>
              <p:cNvGraphicFramePr>
                <a:graphicFrameLocks noGrp="1"/>
              </p:cNvGraphicFramePr>
              <p:nvPr>
                <p:extLst>
                  <p:ext uri="{D42A27DB-BD31-4B8C-83A1-F6EECF244321}">
                    <p14:modId xmlns:p14="http://schemas.microsoft.com/office/powerpoint/2010/main" val="1733061997"/>
                  </p:ext>
                </p:extLst>
              </p:nvPr>
            </p:nvGraphicFramePr>
            <p:xfrm>
              <a:off x="995862" y="1128712"/>
              <a:ext cx="1987860" cy="2133600"/>
            </p:xfrm>
            <a:graphic>
              <a:graphicData uri="http://schemas.openxmlformats.org/drawingml/2006/table">
                <a:tbl>
                  <a:tblPr>
                    <a:tableStyleId>{5C22544A-7EE6-4342-B048-85BDC9FD1C3A}</a:tableStyleId>
                  </a:tblPr>
                  <a:tblGrid>
                    <a:gridCol w="407482">
                      <a:extLst>
                        <a:ext uri="{9D8B030D-6E8A-4147-A177-3AD203B41FA5}">
                          <a16:colId xmlns:a16="http://schemas.microsoft.com/office/drawing/2014/main" val="2349321655"/>
                        </a:ext>
                      </a:extLst>
                    </a:gridCol>
                    <a:gridCol w="433312">
                      <a:extLst>
                        <a:ext uri="{9D8B030D-6E8A-4147-A177-3AD203B41FA5}">
                          <a16:colId xmlns:a16="http://schemas.microsoft.com/office/drawing/2014/main" val="3012710118"/>
                        </a:ext>
                      </a:extLst>
                    </a:gridCol>
                    <a:gridCol w="373218">
                      <a:extLst>
                        <a:ext uri="{9D8B030D-6E8A-4147-A177-3AD203B41FA5}">
                          <a16:colId xmlns:a16="http://schemas.microsoft.com/office/drawing/2014/main" val="142709519"/>
                        </a:ext>
                      </a:extLst>
                    </a:gridCol>
                    <a:gridCol w="386924">
                      <a:extLst>
                        <a:ext uri="{9D8B030D-6E8A-4147-A177-3AD203B41FA5}">
                          <a16:colId xmlns:a16="http://schemas.microsoft.com/office/drawing/2014/main" val="3073846409"/>
                        </a:ext>
                      </a:extLst>
                    </a:gridCol>
                    <a:gridCol w="386924">
                      <a:extLst>
                        <a:ext uri="{9D8B030D-6E8A-4147-A177-3AD203B41FA5}">
                          <a16:colId xmlns:a16="http://schemas.microsoft.com/office/drawing/2014/main" val="4010796852"/>
                        </a:ext>
                      </a:extLst>
                    </a:gridCol>
                  </a:tblGrid>
                  <a:tr h="304800">
                    <a:tc>
                      <a:txBody>
                        <a:bodyPr/>
                        <a:lstStyle/>
                        <a:p>
                          <a:pPr algn="ctr"/>
                          <a:r>
                            <a:rPr lang="it-IT" sz="2000" i="1" dirty="0">
                              <a:effectLst/>
                            </a:rPr>
                            <a:t>Y</a:t>
                          </a:r>
                          <a:endParaRPr lang="it-IT" sz="2000" i="1"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endParaRPr lang="it-IT"/>
                        </a:p>
                      </a:txBody>
                      <a:tcPr marL="0" marR="0" marT="0" marB="0">
                        <a:blipFill>
                          <a:blip r:embed="rId3"/>
                          <a:stretch>
                            <a:fillRect l="-95775" t="-26000" r="-269014" b="-606000"/>
                          </a:stretch>
                        </a:blipFill>
                      </a:tcPr>
                    </a:tc>
                    <a:tc>
                      <a:txBody>
                        <a:bodyPr/>
                        <a:lstStyle/>
                        <a:p>
                          <a:endParaRPr lang="it-IT"/>
                        </a:p>
                      </a:txBody>
                      <a:tcPr marL="0" marR="0" marT="0" marB="0">
                        <a:blipFill>
                          <a:blip r:embed="rId3"/>
                          <a:stretch>
                            <a:fillRect l="-224194" t="-26000" r="-208065" b="-606000"/>
                          </a:stretch>
                        </a:blipFill>
                      </a:tcPr>
                    </a:tc>
                    <a:tc>
                      <a:txBody>
                        <a:bodyPr/>
                        <a:lstStyle/>
                        <a:p>
                          <a:pPr algn="ctr"/>
                          <a:r>
                            <a:rPr lang="it-IT" sz="2000" dirty="0">
                              <a:effectLst/>
                            </a:rPr>
                            <a:t>…</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endParaRPr lang="it-IT"/>
                        </a:p>
                      </a:txBody>
                      <a:tcPr marL="0" marR="0" marT="0" marB="0">
                        <a:blipFill>
                          <a:blip r:embed="rId3"/>
                          <a:stretch>
                            <a:fillRect l="-412500" t="-26000" r="-3125" b="-606000"/>
                          </a:stretch>
                        </a:blipFill>
                      </a:tcPr>
                    </a:tc>
                    <a:extLst>
                      <a:ext uri="{0D108BD9-81ED-4DB2-BD59-A6C34878D82A}">
                        <a16:rowId xmlns:a16="http://schemas.microsoft.com/office/drawing/2014/main" val="2763505186"/>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039457331"/>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160194815"/>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772785281"/>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2961788831"/>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1744108142"/>
                      </a:ext>
                    </a:extLst>
                  </a:tr>
                  <a:tr h="304800">
                    <a:tc>
                      <a:txBody>
                        <a:bodyPr/>
                        <a:lstStyle/>
                        <a:p>
                          <a:pPr algn="ct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FFFF00"/>
                        </a:solidFill>
                      </a:tcPr>
                    </a:tc>
                    <a:tc>
                      <a:txBody>
                        <a:bodyPr/>
                        <a:lstStyle/>
                        <a:p>
                          <a:pPr algn="ct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a:effectLst/>
                            </a:rPr>
                            <a:t> </a:t>
                          </a:r>
                          <a:endParaRPr lang="it-IT" sz="200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tc>
                      <a:txBody>
                        <a:bodyPr/>
                        <a:lstStyle/>
                        <a:p>
                          <a:pPr marL="450215">
                            <a:spcAft>
                              <a:spcPts val="0"/>
                            </a:spcAft>
                          </a:pPr>
                          <a:r>
                            <a:rPr lang="it-IT" sz="2000" dirty="0">
                              <a:effectLst/>
                            </a:rPr>
                            <a:t> </a:t>
                          </a:r>
                          <a:endParaRPr lang="it-IT" sz="2000" dirty="0">
                            <a:effectLst/>
                            <a:latin typeface="Times New Roman" panose="02020603050405020304" pitchFamily="18" charset="0"/>
                            <a:ea typeface="Times New Roman" panose="02020603050405020304" pitchFamily="18" charset="0"/>
                          </a:endParaRPr>
                        </a:p>
                      </a:txBody>
                      <a:tcPr marL="0" marR="0" marT="0" marB="0">
                        <a:solidFill>
                          <a:srgbClr val="92D050"/>
                        </a:solidFill>
                      </a:tcPr>
                    </a:tc>
                    <a:extLst>
                      <a:ext uri="{0D108BD9-81ED-4DB2-BD59-A6C34878D82A}">
                        <a16:rowId xmlns:a16="http://schemas.microsoft.com/office/drawing/2014/main" val="3455558701"/>
                      </a:ext>
                    </a:extLst>
                  </a:tr>
                </a:tbl>
              </a:graphicData>
            </a:graphic>
          </p:graphicFrame>
        </mc:Fallback>
      </mc:AlternateContent>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86B3E5D1-CF23-43CE-A483-EE59F1FA4A54}"/>
                  </a:ext>
                </a:extLst>
              </p:cNvPr>
              <p:cNvSpPr txBox="1"/>
              <p:nvPr/>
            </p:nvSpPr>
            <p:spPr>
              <a:xfrm>
                <a:off x="4194572" y="1218193"/>
                <a:ext cx="5843116" cy="2410916"/>
              </a:xfrm>
              <a:prstGeom prst="rect">
                <a:avLst/>
              </a:prstGeom>
              <a:noFill/>
            </p:spPr>
            <p:txBody>
              <a:bodyPr wrap="square">
                <a:spAutoFit/>
              </a:bodyPr>
              <a:lstStyle/>
              <a:p>
                <a:r>
                  <a:rPr lang="en-US" sz="2400" i="1" dirty="0">
                    <a:latin typeface="+mn-lt"/>
                  </a:rPr>
                  <a:t>Y</a:t>
                </a:r>
                <a:r>
                  <a:rPr lang="en-US" sz="2400" dirty="0">
                    <a:latin typeface="+mn-lt"/>
                  </a:rPr>
                  <a:t>  is the </a:t>
                </a:r>
                <a:r>
                  <a:rPr lang="en-US" sz="2400" dirty="0">
                    <a:solidFill>
                      <a:srgbClr val="0070C0"/>
                    </a:solidFill>
                    <a:effectLst>
                      <a:outerShdw blurRad="38100" dist="38100" dir="2700000" algn="tl">
                        <a:srgbClr val="000000">
                          <a:alpha val="43137"/>
                        </a:srgbClr>
                      </a:outerShdw>
                    </a:effectLst>
                    <a:latin typeface="+mn-lt"/>
                  </a:rPr>
                  <a:t>response</a:t>
                </a:r>
                <a:r>
                  <a:rPr lang="en-US" sz="2400" dirty="0">
                    <a:latin typeface="+mn-lt"/>
                  </a:rPr>
                  <a:t> or </a:t>
                </a:r>
                <a:r>
                  <a:rPr lang="en-US" sz="2400" dirty="0">
                    <a:solidFill>
                      <a:srgbClr val="0070C0"/>
                    </a:solidFill>
                    <a:effectLst>
                      <a:outerShdw blurRad="38100" dist="38100" dir="2700000" algn="tl">
                        <a:srgbClr val="000000">
                          <a:alpha val="43137"/>
                        </a:srgbClr>
                      </a:outerShdw>
                    </a:effectLst>
                    <a:latin typeface="+mn-lt"/>
                  </a:rPr>
                  <a:t>dependent</a:t>
                </a:r>
                <a:r>
                  <a:rPr lang="en-US" sz="2400" dirty="0">
                    <a:latin typeface="+mn-lt"/>
                  </a:rPr>
                  <a:t> variable (</a:t>
                </a:r>
                <a:r>
                  <a:rPr lang="en-US" sz="2400" dirty="0">
                    <a:solidFill>
                      <a:srgbClr val="0070C0"/>
                    </a:solidFill>
                    <a:effectLst>
                      <a:outerShdw blurRad="38100" dist="38100" dir="2700000" algn="tl">
                        <a:srgbClr val="000000">
                          <a:alpha val="43137"/>
                        </a:srgbClr>
                      </a:outerShdw>
                    </a:effectLst>
                    <a:latin typeface="+mn-lt"/>
                  </a:rPr>
                  <a:t>output</a:t>
                </a:r>
                <a:r>
                  <a:rPr lang="en-US" sz="2400" dirty="0">
                    <a:latin typeface="+mn-lt"/>
                  </a:rPr>
                  <a:t> in IT terminology)</a:t>
                </a:r>
              </a:p>
              <a:p>
                <a:endParaRPr lang="en-US" sz="2400" dirty="0">
                  <a:latin typeface="+mn-lt"/>
                </a:endParaRPr>
              </a:p>
              <a:p>
                <a:pPr marL="0" rtl="0" eaLnBrk="1" fontAlgn="t" latinLnBrk="0" hangingPunct="1">
                  <a:spcBef>
                    <a:spcPts val="0"/>
                  </a:spcBef>
                  <a:spcAft>
                    <a:spcPts val="0"/>
                  </a:spcAft>
                </a:pPr>
                <a14:m>
                  <m:oMath xmlns:m="http://schemas.openxmlformats.org/officeDocument/2006/math">
                    <m:sSub>
                      <m:sSubPr>
                        <m:ctrlPr>
                          <a:rPr lang="it-IT" sz="2400" b="0" i="1" u="none" strike="noStrike" kern="1200" smtClean="0">
                            <a:solidFill>
                              <a:srgbClr val="000000"/>
                            </a:solidFill>
                            <a:effectLst/>
                            <a:latin typeface="Cambria Math" panose="02040503050406030204" pitchFamily="18" charset="0"/>
                            <a:ea typeface="Noto Sans SC Regular"/>
                            <a:cs typeface="Noto Sans SC Regular"/>
                          </a:rPr>
                        </m:ctrlPr>
                      </m:sSubPr>
                      <m:e>
                        <m:r>
                          <a:rPr lang="it-IT" sz="2400" b="0" i="0" u="none" strike="noStrike" kern="1200">
                            <a:solidFill>
                              <a:srgbClr val="000000"/>
                            </a:solidFill>
                            <a:effectLst/>
                            <a:latin typeface="Cambria Math" panose="02040503050406030204" pitchFamily="18" charset="0"/>
                            <a:ea typeface="Noto Sans SC Regular"/>
                            <a:cs typeface="Noto Sans SC Regular"/>
                          </a:rPr>
                          <m:t>𝑋</m:t>
                        </m:r>
                      </m:e>
                      <m:sub>
                        <m:r>
                          <a:rPr lang="it-IT" sz="2400" b="0" i="0" u="none" strike="noStrike" kern="1200">
                            <a:solidFill>
                              <a:srgbClr val="000000"/>
                            </a:solidFill>
                            <a:effectLst/>
                            <a:latin typeface="Cambria Math" panose="02040503050406030204" pitchFamily="18" charset="0"/>
                            <a:ea typeface="Noto Sans SC Regular"/>
                            <a:cs typeface="Noto Sans SC Regular"/>
                          </a:rPr>
                          <m:t>1</m:t>
                        </m:r>
                      </m:sub>
                    </m:sSub>
                  </m:oMath>
                </a14:m>
                <a:r>
                  <a:rPr lang="it-IT" sz="2400" b="0" i="0" u="none" strike="noStrike" kern="1200" dirty="0">
                    <a:solidFill>
                      <a:srgbClr val="000000"/>
                    </a:solidFill>
                    <a:effectLst/>
                    <a:latin typeface="Calibri" panose="020F0502020204030204" pitchFamily="34" charset="0"/>
                    <a:ea typeface="Noto Sans SC Regular"/>
                    <a:cs typeface="Noto Sans SC Regular"/>
                  </a:rPr>
                  <a:t>…</a:t>
                </a:r>
                <a14:m>
                  <m:oMath xmlns:m="http://schemas.openxmlformats.org/officeDocument/2006/math">
                    <m:sSub>
                      <m:sSubPr>
                        <m:ctrlPr>
                          <a:rPr lang="it-IT" sz="2400" b="0" i="1" u="none" strike="noStrike" kern="1200">
                            <a:solidFill>
                              <a:srgbClr val="000000"/>
                            </a:solidFill>
                            <a:effectLst/>
                            <a:latin typeface="Cambria Math" panose="02040503050406030204" pitchFamily="18" charset="0"/>
                            <a:ea typeface="Noto Sans SC Regular"/>
                            <a:cs typeface="Noto Sans SC Regular"/>
                          </a:rPr>
                        </m:ctrlPr>
                      </m:sSubPr>
                      <m:e>
                        <m:r>
                          <a:rPr lang="it-IT" sz="2400" b="0" i="0" u="none" strike="noStrike" kern="1200">
                            <a:solidFill>
                              <a:srgbClr val="000000"/>
                            </a:solidFill>
                            <a:effectLst/>
                            <a:latin typeface="Cambria Math" panose="02040503050406030204" pitchFamily="18" charset="0"/>
                            <a:ea typeface="Noto Sans SC Regular"/>
                            <a:cs typeface="Noto Sans SC Regular"/>
                          </a:rPr>
                          <m:t>𝑋</m:t>
                        </m:r>
                      </m:e>
                      <m:sub>
                        <m:r>
                          <m:rPr>
                            <m:sty m:val="p"/>
                          </m:rPr>
                          <a:rPr lang="it-IT" sz="2400" b="0" i="0" u="none" strike="noStrike" kern="1200">
                            <a:solidFill>
                              <a:srgbClr val="000000"/>
                            </a:solidFill>
                            <a:effectLst/>
                            <a:latin typeface="Cambria Math" panose="02040503050406030204" pitchFamily="18" charset="0"/>
                            <a:ea typeface="Noto Sans SC Regular"/>
                            <a:cs typeface="Noto Sans SC Regular"/>
                          </a:rPr>
                          <m:t>K</m:t>
                        </m:r>
                      </m:sub>
                    </m:sSub>
                  </m:oMath>
                </a14:m>
                <a:r>
                  <a:rPr lang="it-IT" sz="1800" b="0" i="0" u="none" strike="noStrike" dirty="0">
                    <a:effectLst/>
                    <a:latin typeface="Arial" panose="020B0604020202020204" pitchFamily="34" charset="0"/>
                  </a:rPr>
                  <a:t>  </a:t>
                </a:r>
                <a:r>
                  <a:rPr lang="en-US" sz="2400" dirty="0">
                    <a:latin typeface="+mn-lt"/>
                  </a:rPr>
                  <a:t>are </a:t>
                </a:r>
                <a:r>
                  <a:rPr lang="en-US" sz="2400" dirty="0">
                    <a:solidFill>
                      <a:srgbClr val="0070C0"/>
                    </a:solidFill>
                    <a:effectLst>
                      <a:outerShdw blurRad="38100" dist="38100" dir="2700000" algn="tl">
                        <a:srgbClr val="000000">
                          <a:alpha val="43137"/>
                        </a:srgbClr>
                      </a:outerShdw>
                    </a:effectLst>
                    <a:latin typeface="+mn-lt"/>
                  </a:rPr>
                  <a:t>independent</a:t>
                </a:r>
                <a:r>
                  <a:rPr lang="en-US" sz="2400" dirty="0">
                    <a:latin typeface="+mn-lt"/>
                  </a:rPr>
                  <a:t> variables (potentially) </a:t>
                </a:r>
                <a:r>
                  <a:rPr lang="en-US" sz="2400" dirty="0">
                    <a:solidFill>
                      <a:srgbClr val="0070C0"/>
                    </a:solidFill>
                    <a:effectLst>
                      <a:outerShdw blurRad="38100" dist="38100" dir="2700000" algn="tl">
                        <a:srgbClr val="000000">
                          <a:alpha val="43137"/>
                        </a:srgbClr>
                      </a:outerShdw>
                    </a:effectLst>
                    <a:latin typeface="+mn-lt"/>
                  </a:rPr>
                  <a:t>predictors</a:t>
                </a:r>
                <a:r>
                  <a:rPr lang="en-US" sz="2400" dirty="0">
                    <a:latin typeface="+mn-lt"/>
                  </a:rPr>
                  <a:t> of Y </a:t>
                </a:r>
              </a:p>
              <a:p>
                <a:pPr marL="0" rtl="0" eaLnBrk="1" fontAlgn="t" latinLnBrk="0" hangingPunct="1">
                  <a:spcBef>
                    <a:spcPts val="0"/>
                  </a:spcBef>
                  <a:spcAft>
                    <a:spcPts val="0"/>
                  </a:spcAft>
                </a:pPr>
                <a:r>
                  <a:rPr lang="en-US" sz="2400" dirty="0">
                    <a:latin typeface="+mn-lt"/>
                  </a:rPr>
                  <a:t>(</a:t>
                </a:r>
                <a:r>
                  <a:rPr lang="en-US" sz="2400" dirty="0">
                    <a:solidFill>
                      <a:srgbClr val="0070C0"/>
                    </a:solidFill>
                    <a:latin typeface="+mn-lt"/>
                  </a:rPr>
                  <a:t>features</a:t>
                </a:r>
                <a:r>
                  <a:rPr lang="en-US" sz="2400" dirty="0">
                    <a:latin typeface="+mn-lt"/>
                  </a:rPr>
                  <a:t> o </a:t>
                </a:r>
                <a:r>
                  <a:rPr lang="en-US" sz="2400" dirty="0">
                    <a:solidFill>
                      <a:srgbClr val="0070C0"/>
                    </a:solidFill>
                    <a:latin typeface="+mn-lt"/>
                  </a:rPr>
                  <a:t>input </a:t>
                </a:r>
                <a:r>
                  <a:rPr lang="en-US" sz="2400" dirty="0">
                    <a:latin typeface="+mn-lt"/>
                  </a:rPr>
                  <a:t>in IT terminology) </a:t>
                </a:r>
              </a:p>
              <a:p>
                <a:endParaRPr lang="it-IT" dirty="0"/>
              </a:p>
            </p:txBody>
          </p:sp>
        </mc:Choice>
        <mc:Fallback xmlns="">
          <p:sp>
            <p:nvSpPr>
              <p:cNvPr id="19" name="CasellaDiTesto 18">
                <a:extLst>
                  <a:ext uri="{FF2B5EF4-FFF2-40B4-BE49-F238E27FC236}">
                    <a16:creationId xmlns:a16="http://schemas.microsoft.com/office/drawing/2014/main" id="{86B3E5D1-CF23-43CE-A483-EE59F1FA4A54}"/>
                  </a:ext>
                </a:extLst>
              </p:cNvPr>
              <p:cNvSpPr txBox="1">
                <a:spLocks noRot="1" noChangeAspect="1" noMove="1" noResize="1" noEditPoints="1" noAdjustHandles="1" noChangeArrowheads="1" noChangeShapeType="1" noTextEdit="1"/>
              </p:cNvSpPr>
              <p:nvPr/>
            </p:nvSpPr>
            <p:spPr>
              <a:xfrm>
                <a:off x="4194572" y="1218193"/>
                <a:ext cx="5843116" cy="2410916"/>
              </a:xfrm>
              <a:prstGeom prst="rect">
                <a:avLst/>
              </a:prstGeom>
              <a:blipFill>
                <a:blip r:embed="rId4"/>
                <a:stretch>
                  <a:fillRect l="-1564" t="-329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1C6808AA-AC45-49A2-AB3C-EF8723BC94A9}"/>
                  </a:ext>
                </a:extLst>
              </p:cNvPr>
              <p:cNvSpPr txBox="1"/>
              <p:nvPr/>
            </p:nvSpPr>
            <p:spPr>
              <a:xfrm>
                <a:off x="817339" y="3840014"/>
                <a:ext cx="9058721" cy="2793329"/>
              </a:xfrm>
              <a:prstGeom prst="rect">
                <a:avLst/>
              </a:prstGeom>
              <a:noFill/>
            </p:spPr>
            <p:txBody>
              <a:bodyPr wrap="square">
                <a:spAutoFit/>
              </a:bodyPr>
              <a:lstStyle/>
              <a:p>
                <a:r>
                  <a:rPr lang="en-US" sz="2400" b="1" dirty="0">
                    <a:effectLst/>
                    <a:latin typeface="+mn-lt"/>
                    <a:ea typeface="Times New Roman" panose="02020603050405020304" pitchFamily="18" charset="0"/>
                  </a:rPr>
                  <a:t>Objective</a:t>
                </a:r>
                <a:r>
                  <a:rPr lang="en-US" sz="2400" dirty="0">
                    <a:effectLst/>
                    <a:latin typeface="+mn-lt"/>
                    <a:ea typeface="Times New Roman" panose="02020603050405020304" pitchFamily="18" charset="0"/>
                  </a:rPr>
                  <a:t>:</a:t>
                </a:r>
              </a:p>
              <a:p>
                <a:r>
                  <a:rPr lang="en-US" sz="2400" dirty="0">
                    <a:effectLst/>
                    <a:latin typeface="+mn-lt"/>
                    <a:ea typeface="Times New Roman" panose="02020603050405020304" pitchFamily="18" charset="0"/>
                  </a:rPr>
                  <a:t>Select a subset </a:t>
                </a:r>
                <a14:m>
                  <m:oMath xmlns:m="http://schemas.openxmlformats.org/officeDocument/2006/math">
                    <m:sSub>
                      <m:sSubPr>
                        <m:ctrlPr>
                          <a:rPr lang="en-US" sz="2400" i="1" smtClean="0">
                            <a:effectLst/>
                            <a:latin typeface="Cambria Math" panose="02040503050406030204" pitchFamily="18" charset="0"/>
                            <a:cs typeface="Tahoma" panose="020B0604030504040204" pitchFamily="34" charset="0"/>
                          </a:rPr>
                        </m:ctrlPr>
                      </m:sSubPr>
                      <m:e>
                        <m:r>
                          <a:rPr lang="en-US" sz="1800" i="1" smtClean="0">
                            <a:effectLst/>
                            <a:latin typeface="Cambria Math" panose="02040503050406030204" pitchFamily="18" charset="0"/>
                            <a:ea typeface="Times New Roman" panose="02020603050405020304" pitchFamily="18" charset="0"/>
                            <a:cs typeface="Tahoma" panose="020B0604030504040204" pitchFamily="34" charset="0"/>
                          </a:rPr>
                          <m:t>𝑋</m:t>
                        </m:r>
                      </m:e>
                      <m:sub>
                        <m:r>
                          <a:rPr lang="en-US" sz="1800" i="1" smtClean="0">
                            <a:effectLst/>
                            <a:latin typeface="Cambria Math" panose="02040503050406030204" pitchFamily="18" charset="0"/>
                            <a:ea typeface="Times New Roman" panose="02020603050405020304" pitchFamily="18" charset="0"/>
                            <a:cs typeface="Tahoma" panose="020B0604030504040204" pitchFamily="34" charset="0"/>
                          </a:rPr>
                          <m:t>𝑀</m:t>
                        </m:r>
                      </m:sub>
                    </m:sSub>
                  </m:oMath>
                </a14:m>
                <a:r>
                  <a:rPr lang="en-US" sz="2400" dirty="0">
                    <a:effectLst/>
                    <a:latin typeface="+mn-lt"/>
                    <a:ea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i="1" smtClean="0">
                            <a:latin typeface="Cambria Math" panose="02040503050406030204" pitchFamily="18" charset="0"/>
                          </a:rPr>
                          <m:t>𝑋</m:t>
                        </m:r>
                      </m:e>
                      <m:sub>
                        <m:r>
                          <a:rPr lang="en-US" i="1" smtClean="0">
                            <a:latin typeface="Cambria Math" panose="02040503050406030204" pitchFamily="18" charset="0"/>
                          </a:rPr>
                          <m:t>𝑀</m:t>
                        </m:r>
                      </m:sub>
                    </m:sSub>
                    <m:r>
                      <a:rPr lang="en-US" i="1" smtClean="0">
                        <a:latin typeface="Cambria Math" panose="02040503050406030204" pitchFamily="18" charset="0"/>
                      </a:rPr>
                      <m:t>⊆</m:t>
                    </m:r>
                    <m:r>
                      <a:rPr lang="en-US" i="1" smtClean="0">
                        <a:latin typeface="Cambria Math" panose="02040503050406030204" pitchFamily="18" charset="0"/>
                      </a:rPr>
                      <m:t>𝑋</m:t>
                    </m:r>
                  </m:oMath>
                </a14:m>
                <a:r>
                  <a:rPr lang="en-US" sz="2400" dirty="0">
                    <a:effectLst/>
                    <a:latin typeface="+mn-lt"/>
                    <a:ea typeface="Times New Roman" panose="02020603050405020304" pitchFamily="18" charset="0"/>
                  </a:rPr>
                  <a:t>) of predictors of </a:t>
                </a:r>
                <a:r>
                  <a:rPr lang="en-US" sz="2400" i="1" dirty="0">
                    <a:effectLst/>
                    <a:latin typeface="+mn-lt"/>
                    <a:ea typeface="Times New Roman" panose="02020603050405020304" pitchFamily="18" charset="0"/>
                  </a:rPr>
                  <a:t>Y </a:t>
                </a:r>
              </a:p>
              <a:p>
                <a:endParaRPr lang="en-US" sz="2400" i="1" dirty="0">
                  <a:latin typeface="+mn-lt"/>
                  <a:ea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it-IT" sz="1800" i="1" smtClean="0">
                          <a:effectLst/>
                          <a:latin typeface="Cambria Math" panose="02040503050406030204" pitchFamily="18" charset="0"/>
                          <a:ea typeface="Times New Roman" panose="02020603050405020304" pitchFamily="18" charset="0"/>
                          <a:cs typeface="Tahoma" panose="020B0604030504040204" pitchFamily="34" charset="0"/>
                        </a:rPr>
                        <m:t>𝑌</m:t>
                      </m:r>
                      <m:r>
                        <a:rPr lang="it-IT" sz="1800" i="1" smtClean="0">
                          <a:effectLst/>
                          <a:latin typeface="Cambria Math" panose="02040503050406030204" pitchFamily="18" charset="0"/>
                          <a:ea typeface="Times New Roman" panose="02020603050405020304" pitchFamily="18" charset="0"/>
                          <a:cs typeface="Tahoma" panose="020B0604030504040204" pitchFamily="34" charset="0"/>
                        </a:rPr>
                        <m:t>=</m:t>
                      </m:r>
                      <m:r>
                        <a:rPr lang="it-IT" sz="1800" i="1" smtClean="0">
                          <a:effectLst/>
                          <a:latin typeface="Cambria Math" panose="02040503050406030204" pitchFamily="18" charset="0"/>
                          <a:ea typeface="Times New Roman" panose="02020603050405020304" pitchFamily="18" charset="0"/>
                          <a:cs typeface="Tahoma" panose="020B0604030504040204" pitchFamily="34" charset="0"/>
                        </a:rPr>
                        <m:t>𝑓</m:t>
                      </m:r>
                      <m:d>
                        <m:dPr>
                          <m:ctrlPr>
                            <a:rPr lang="it-IT" sz="2400" i="1">
                              <a:effectLst/>
                              <a:latin typeface="Cambria Math" panose="02040503050406030204" pitchFamily="18" charset="0"/>
                              <a:cs typeface="Tahoma" panose="020B0604030504040204" pitchFamily="34" charset="0"/>
                            </a:rPr>
                          </m:ctrlPr>
                        </m:dPr>
                        <m:e>
                          <m:sSub>
                            <m:sSubPr>
                              <m:ctrlPr>
                                <a:rPr lang="it-IT" sz="2400" i="1">
                                  <a:effectLst/>
                                  <a:latin typeface="Cambria Math" panose="02040503050406030204" pitchFamily="18" charset="0"/>
                                  <a:cs typeface="Tahoma" panose="020B0604030504040204" pitchFamily="34" charset="0"/>
                                </a:rPr>
                              </m:ctrlPr>
                            </m:sSubPr>
                            <m:e>
                              <m:r>
                                <a:rPr lang="it-IT" sz="1800" i="1">
                                  <a:effectLst/>
                                  <a:latin typeface="Cambria Math" panose="02040503050406030204" pitchFamily="18" charset="0"/>
                                  <a:ea typeface="Times New Roman" panose="02020603050405020304" pitchFamily="18" charset="0"/>
                                  <a:cs typeface="Tahoma" panose="020B0604030504040204" pitchFamily="34" charset="0"/>
                                </a:rPr>
                                <m:t>𝑋</m:t>
                              </m:r>
                            </m:e>
                            <m:sub>
                              <m:r>
                                <a:rPr lang="it-IT" sz="1800" i="1">
                                  <a:effectLst/>
                                  <a:latin typeface="Cambria Math" panose="02040503050406030204" pitchFamily="18" charset="0"/>
                                  <a:ea typeface="Times New Roman" panose="02020603050405020304" pitchFamily="18" charset="0"/>
                                  <a:cs typeface="Tahoma" panose="020B0604030504040204" pitchFamily="34" charset="0"/>
                                </a:rPr>
                                <m:t>𝑀</m:t>
                              </m:r>
                            </m:sub>
                          </m:sSub>
                        </m:e>
                      </m:d>
                      <m:r>
                        <a:rPr lang="it-IT" sz="1800" i="1">
                          <a:effectLst/>
                          <a:latin typeface="Cambria Math" panose="02040503050406030204" pitchFamily="18" charset="0"/>
                          <a:ea typeface="Times New Roman" panose="02020603050405020304" pitchFamily="18" charset="0"/>
                          <a:cs typeface="Tahoma" panose="020B0604030504040204" pitchFamily="34" charset="0"/>
                        </a:rPr>
                        <m:t>+</m:t>
                      </m:r>
                      <m:r>
                        <a:rPr lang="it-IT" sz="1800" i="1">
                          <a:effectLst/>
                          <a:latin typeface="Cambria Math" panose="02040503050406030204" pitchFamily="18" charset="0"/>
                          <a:ea typeface="Times New Roman" panose="02020603050405020304" pitchFamily="18" charset="0"/>
                          <a:cs typeface="Tahoma" panose="020B0604030504040204" pitchFamily="34" charset="0"/>
                        </a:rPr>
                        <m:t>𝜖</m:t>
                      </m:r>
                    </m:oMath>
                  </m:oMathPara>
                </a14:m>
                <a:endParaRPr lang="en-US" sz="2400" i="1" dirty="0">
                  <a:latin typeface="+mn-lt"/>
                  <a:ea typeface="Times New Roman" panose="02020603050405020304" pitchFamily="18" charset="0"/>
                </a:endParaRPr>
              </a:p>
              <a:p>
                <a:r>
                  <a:rPr lang="en-US" sz="2400" dirty="0">
                    <a:effectLst/>
                    <a:latin typeface="+mn-lt"/>
                    <a:ea typeface="Times New Roman" panose="02020603050405020304" pitchFamily="18" charset="0"/>
                  </a:rPr>
                  <a:t>  </a:t>
                </a:r>
              </a:p>
              <a:p>
                <a:r>
                  <a:rPr lang="en-US" sz="2400" dirty="0">
                    <a:latin typeface="+mn-lt"/>
                  </a:rPr>
                  <a:t>This model is used as a “working model” for purposes like imputation, classification, estimate probability of presence of a specific </a:t>
                </a:r>
                <a:r>
                  <a:rPr lang="en-US" sz="2400" dirty="0" err="1">
                    <a:latin typeface="+mn-lt"/>
                  </a:rPr>
                  <a:t>nonsampling</a:t>
                </a:r>
                <a:r>
                  <a:rPr lang="en-US" sz="2400" dirty="0">
                    <a:latin typeface="+mn-lt"/>
                  </a:rPr>
                  <a:t> error, etc.</a:t>
                </a:r>
              </a:p>
            </p:txBody>
          </p:sp>
        </mc:Choice>
        <mc:Fallback xmlns="">
          <p:sp>
            <p:nvSpPr>
              <p:cNvPr id="26" name="CasellaDiTesto 25">
                <a:extLst>
                  <a:ext uri="{FF2B5EF4-FFF2-40B4-BE49-F238E27FC236}">
                    <a16:creationId xmlns:a16="http://schemas.microsoft.com/office/drawing/2014/main" id="{1C6808AA-AC45-49A2-AB3C-EF8723BC94A9}"/>
                  </a:ext>
                </a:extLst>
              </p:cNvPr>
              <p:cNvSpPr txBox="1">
                <a:spLocks noRot="1" noChangeAspect="1" noMove="1" noResize="1" noEditPoints="1" noAdjustHandles="1" noChangeArrowheads="1" noChangeShapeType="1" noTextEdit="1"/>
              </p:cNvSpPr>
              <p:nvPr/>
            </p:nvSpPr>
            <p:spPr>
              <a:xfrm>
                <a:off x="817339" y="3840014"/>
                <a:ext cx="9058721" cy="2793329"/>
              </a:xfrm>
              <a:prstGeom prst="rect">
                <a:avLst/>
              </a:prstGeom>
              <a:blipFill>
                <a:blip r:embed="rId5"/>
                <a:stretch>
                  <a:fillRect l="-1009" t="-2620" b="-4148"/>
                </a:stretch>
              </a:blipFill>
            </p:spPr>
            <p:txBody>
              <a:bodyPr/>
              <a:lstStyle/>
              <a:p>
                <a:r>
                  <a:rPr lang="it-IT">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800" y="506413"/>
            <a:ext cx="163195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The Problem</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4</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26" name="CasellaDiTesto 25">
            <a:extLst>
              <a:ext uri="{FF2B5EF4-FFF2-40B4-BE49-F238E27FC236}">
                <a16:creationId xmlns:a16="http://schemas.microsoft.com/office/drawing/2014/main" id="{1C6808AA-AC45-49A2-AB3C-EF8723BC94A9}"/>
              </a:ext>
            </a:extLst>
          </p:cNvPr>
          <p:cNvSpPr txBox="1"/>
          <p:nvPr/>
        </p:nvSpPr>
        <p:spPr>
          <a:xfrm>
            <a:off x="755204" y="1056838"/>
            <a:ext cx="9058721" cy="3870740"/>
          </a:xfrm>
          <a:prstGeom prst="rect">
            <a:avLst/>
          </a:prstGeom>
          <a:noFill/>
        </p:spPr>
        <p:txBody>
          <a:bodyPr wrap="square">
            <a:spAutoFit/>
          </a:bodyPr>
          <a:lstStyle/>
          <a:p>
            <a:r>
              <a:rPr lang="en-US" sz="2400" dirty="0">
                <a:latin typeface="+mn-lt"/>
              </a:rPr>
              <a:t>Examples:</a:t>
            </a:r>
          </a:p>
          <a:p>
            <a:endParaRPr lang="en-US" sz="2400" dirty="0">
              <a:latin typeface="+mn-lt"/>
            </a:endParaRPr>
          </a:p>
          <a:p>
            <a:pPr marL="342900" indent="-342900">
              <a:buFont typeface="Arial" panose="020B0604020202020204" pitchFamily="34" charset="0"/>
              <a:buChar char="•"/>
            </a:pPr>
            <a:r>
              <a:rPr lang="en-US" sz="2400" dirty="0">
                <a:latin typeface="+mn-lt"/>
              </a:rPr>
              <a:t>Nearest Neighbor Donor (NND) Imputation of missing values: select variables to be used for calculating the distance</a:t>
            </a: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r>
              <a:rPr lang="en-US" sz="2400" dirty="0">
                <a:latin typeface="+mn-lt"/>
              </a:rPr>
              <a:t>Response errors: identify variables that can indicate the presence of underreporting (hours spent at work in the week)</a:t>
            </a:r>
          </a:p>
          <a:p>
            <a:pPr marL="342900" indent="-342900">
              <a:buFont typeface="Arial" panose="020B0604020202020204" pitchFamily="34" charset="0"/>
              <a:buChar char="•"/>
            </a:pPr>
            <a:endParaRPr lang="en-US" sz="2400" dirty="0">
              <a:latin typeface="+mn-lt"/>
            </a:endParaRPr>
          </a:p>
          <a:p>
            <a:pPr marL="342900" indent="-342900">
              <a:buFont typeface="Arial" panose="020B0604020202020204" pitchFamily="34" charset="0"/>
              <a:buChar char="•"/>
            </a:pPr>
            <a:r>
              <a:rPr lang="en-US" sz="2400" dirty="0">
                <a:latin typeface="+mn-lt"/>
              </a:rPr>
              <a:t> “Contamination”: presence of hours worked on illegal basis in addition to those worked on under regular contract (“legal”)</a:t>
            </a:r>
          </a:p>
          <a:p>
            <a:pPr marL="342900" indent="-342900">
              <a:buFont typeface="Arial" panose="020B0604020202020204" pitchFamily="34" charset="0"/>
              <a:buChar char="•"/>
            </a:pPr>
            <a:endParaRPr lang="en-US" sz="2400" dirty="0">
              <a:latin typeface="+mn-lt"/>
            </a:endParaRPr>
          </a:p>
        </p:txBody>
      </p:sp>
    </p:spTree>
    <p:extLst>
      <p:ext uri="{BB962C8B-B14F-4D97-AF65-F5344CB8AC3E}">
        <p14:creationId xmlns:p14="http://schemas.microsoft.com/office/powerpoint/2010/main" val="214316046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799" y="506413"/>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Principles and Factors to Consider</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5</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9" name="CasellaDiTesto 18">
            <a:extLst>
              <a:ext uri="{FF2B5EF4-FFF2-40B4-BE49-F238E27FC236}">
                <a16:creationId xmlns:a16="http://schemas.microsoft.com/office/drawing/2014/main" id="{86B3E5D1-CF23-43CE-A483-EE59F1FA4A54}"/>
              </a:ext>
            </a:extLst>
          </p:cNvPr>
          <p:cNvSpPr txBox="1"/>
          <p:nvPr/>
        </p:nvSpPr>
        <p:spPr>
          <a:xfrm>
            <a:off x="1081088" y="913083"/>
            <a:ext cx="8956600" cy="4815357"/>
          </a:xfrm>
          <a:prstGeom prst="rect">
            <a:avLst/>
          </a:prstGeom>
          <a:noFill/>
        </p:spPr>
        <p:txBody>
          <a:bodyPr wrap="square">
            <a:spAutoFit/>
          </a:bodyPr>
          <a:lstStyle/>
          <a:p>
            <a:pPr>
              <a:spcAft>
                <a:spcPts val="0"/>
              </a:spcAft>
            </a:pPr>
            <a:r>
              <a:rPr lang="en-US" sz="2400" u="sng" dirty="0">
                <a:latin typeface="+mn-lt"/>
              </a:rPr>
              <a:t>Guiding principles</a:t>
            </a:r>
            <a:r>
              <a:rPr lang="en-US" sz="2400" dirty="0">
                <a:latin typeface="+mn-lt"/>
              </a:rPr>
              <a:t>:</a:t>
            </a:r>
          </a:p>
          <a:p>
            <a:pPr indent="-342900">
              <a:spcAft>
                <a:spcPts val="0"/>
              </a:spcAft>
              <a:buFont typeface="Arial" panose="020B0604020202020204" pitchFamily="34" charset="0"/>
              <a:buChar char="•"/>
            </a:pPr>
            <a:r>
              <a:rPr lang="en-US" sz="2400" dirty="0">
                <a:latin typeface="+mn-lt"/>
              </a:rPr>
              <a:t>Identify the “best” of predictors of </a:t>
            </a:r>
            <a:r>
              <a:rPr lang="en-US" sz="2400" i="1" dirty="0">
                <a:latin typeface="Times New Roman" panose="02020603050405020304" pitchFamily="18" charset="0"/>
                <a:cs typeface="Times New Roman" panose="02020603050405020304" pitchFamily="18" charset="0"/>
              </a:rPr>
              <a:t>Y</a:t>
            </a:r>
          </a:p>
          <a:p>
            <a:pPr indent="-342900">
              <a:spcAft>
                <a:spcPts val="0"/>
              </a:spcAft>
              <a:buFont typeface="Arial" panose="020B0604020202020204" pitchFamily="34" charset="0"/>
              <a:buChar char="•"/>
            </a:pPr>
            <a:r>
              <a:rPr lang="en-US" sz="2400" dirty="0">
                <a:latin typeface="+mn-lt"/>
              </a:rPr>
              <a:t>Avoid </a:t>
            </a:r>
            <a:r>
              <a:rPr lang="en-US" sz="2400" dirty="0">
                <a:solidFill>
                  <a:srgbClr val="0070C0"/>
                </a:solidFill>
                <a:effectLst>
                  <a:outerShdw blurRad="38100" dist="38100" dir="2700000" algn="tl">
                    <a:srgbClr val="000000">
                      <a:alpha val="43137"/>
                    </a:srgbClr>
                  </a:outerShdw>
                </a:effectLst>
                <a:latin typeface="+mn-lt"/>
              </a:rPr>
              <a:t>redundant</a:t>
            </a:r>
            <a:r>
              <a:rPr lang="en-US" sz="2400" dirty="0">
                <a:latin typeface="+mn-lt"/>
              </a:rPr>
              <a:t> predictors</a:t>
            </a:r>
          </a:p>
          <a:p>
            <a:pPr indent="-342900">
              <a:spcAft>
                <a:spcPts val="0"/>
              </a:spcAft>
              <a:buFont typeface="Arial" panose="020B0604020202020204" pitchFamily="34" charset="0"/>
              <a:buChar char="•"/>
            </a:pPr>
            <a:r>
              <a:rPr lang="en-US" sz="2400" dirty="0">
                <a:solidFill>
                  <a:srgbClr val="0070C0"/>
                </a:solidFill>
                <a:effectLst>
                  <a:outerShdw blurRad="38100" dist="38100" dir="2700000" algn="tl">
                    <a:srgbClr val="000000">
                      <a:alpha val="43137"/>
                    </a:srgbClr>
                  </a:outerShdw>
                </a:effectLst>
                <a:latin typeface="+mn-lt"/>
              </a:rPr>
              <a:t>Parsimony</a:t>
            </a:r>
            <a:r>
              <a:rPr lang="en-US" sz="2400" dirty="0">
                <a:latin typeface="+mn-lt"/>
              </a:rPr>
              <a:t>: few and relevant predictors</a:t>
            </a:r>
          </a:p>
          <a:p>
            <a:pPr>
              <a:spcAft>
                <a:spcPts val="0"/>
              </a:spcAft>
            </a:pPr>
            <a:endParaRPr lang="en-US" sz="2400" dirty="0">
              <a:latin typeface="+mn-lt"/>
            </a:endParaRPr>
          </a:p>
          <a:p>
            <a:pPr>
              <a:spcAft>
                <a:spcPts val="0"/>
              </a:spcAft>
            </a:pPr>
            <a:r>
              <a:rPr lang="en-US" sz="2400" u="sng" dirty="0">
                <a:latin typeface="+mn-lt"/>
              </a:rPr>
              <a:t>Factors to consider</a:t>
            </a:r>
            <a:r>
              <a:rPr lang="en-US" sz="2400" dirty="0">
                <a:latin typeface="+mn-lt"/>
              </a:rPr>
              <a:t>:</a:t>
            </a:r>
          </a:p>
          <a:p>
            <a:pPr indent="-342900">
              <a:spcAft>
                <a:spcPts val="0"/>
              </a:spcAft>
              <a:buFont typeface="Arial" panose="020B0604020202020204" pitchFamily="34" charset="0"/>
              <a:buChar char="•"/>
            </a:pPr>
            <a:r>
              <a:rPr lang="en-US" sz="2400" dirty="0">
                <a:latin typeface="+mn-lt"/>
              </a:rPr>
              <a:t>Final objective</a:t>
            </a:r>
          </a:p>
          <a:p>
            <a:pPr indent="-342900">
              <a:spcAft>
                <a:spcPts val="0"/>
              </a:spcAft>
              <a:buFont typeface="Arial" panose="020B0604020202020204" pitchFamily="34" charset="0"/>
              <a:buChar char="•"/>
            </a:pPr>
            <a:r>
              <a:rPr lang="en-US" sz="2400" dirty="0">
                <a:latin typeface="+mn-lt"/>
              </a:rPr>
              <a:t>Approach (parametric, non-parametric, mixed)</a:t>
            </a:r>
          </a:p>
          <a:p>
            <a:pPr indent="-342900">
              <a:spcAft>
                <a:spcPts val="0"/>
              </a:spcAft>
              <a:buFont typeface="Arial" panose="020B0604020202020204" pitchFamily="34" charset="0"/>
              <a:buChar char="•"/>
            </a:pPr>
            <a:r>
              <a:rPr lang="en-US" sz="2400" dirty="0">
                <a:latin typeface="+mn-lt"/>
              </a:rPr>
              <a:t>Type of </a:t>
            </a:r>
            <a:r>
              <a:rPr lang="en-US" sz="2400" i="1" dirty="0">
                <a:latin typeface="Times New Roman" panose="02020603050405020304" pitchFamily="18" charset="0"/>
                <a:cs typeface="Times New Roman" panose="02020603050405020304" pitchFamily="18" charset="0"/>
              </a:rPr>
              <a:t>Y</a:t>
            </a:r>
            <a:r>
              <a:rPr lang="en-US" sz="2400" dirty="0">
                <a:latin typeface="+mn-lt"/>
              </a:rPr>
              <a:t> variable (continuous/categorical)</a:t>
            </a:r>
          </a:p>
          <a:p>
            <a:pPr indent="-342900">
              <a:spcAft>
                <a:spcPts val="0"/>
              </a:spcAft>
              <a:buFont typeface="Arial" panose="020B0604020202020204" pitchFamily="34" charset="0"/>
              <a:buChar char="•"/>
            </a:pPr>
            <a:r>
              <a:rPr lang="en-US" sz="2400" dirty="0">
                <a:latin typeface="+mn-lt"/>
              </a:rPr>
              <a:t>Type of </a:t>
            </a:r>
            <a:r>
              <a:rPr lang="en-US" sz="2400" i="1" dirty="0">
                <a:latin typeface="Times New Roman" panose="02020603050405020304" pitchFamily="18" charset="0"/>
                <a:cs typeface="Times New Roman" panose="02020603050405020304" pitchFamily="18" charset="0"/>
              </a:rPr>
              <a:t>X</a:t>
            </a:r>
            <a:r>
              <a:rPr lang="en-US" sz="2400" dirty="0">
                <a:latin typeface="+mn-lt"/>
              </a:rPr>
              <a:t> variables (all continuous, all categorical, mixed-type)</a:t>
            </a:r>
          </a:p>
          <a:p>
            <a:pPr indent="-342900">
              <a:spcAft>
                <a:spcPts val="0"/>
              </a:spcAft>
              <a:buFont typeface="Arial" panose="020B0604020202020204" pitchFamily="34" charset="0"/>
              <a:buChar char="•"/>
            </a:pPr>
            <a:r>
              <a:rPr lang="en-US" sz="2400" dirty="0">
                <a:latin typeface="+mn-lt"/>
              </a:rPr>
              <a:t>Size of the dataset</a:t>
            </a:r>
          </a:p>
          <a:p>
            <a:pPr marL="361950" indent="-361950">
              <a:spcAft>
                <a:spcPts val="0"/>
              </a:spcAft>
              <a:buFont typeface="Arial" panose="020B0604020202020204" pitchFamily="34" charset="0"/>
              <a:buChar char="•"/>
            </a:pPr>
            <a:r>
              <a:rPr lang="en-US" sz="2400" dirty="0">
                <a:latin typeface="+mn-lt"/>
              </a:rPr>
              <a:t>Source of the data (if prob. sample: complex vs simple random sampling): </a:t>
            </a:r>
          </a:p>
          <a:p>
            <a:endParaRPr lang="it-IT" dirty="0"/>
          </a:p>
        </p:txBody>
      </p:sp>
    </p:spTree>
    <p:extLst>
      <p:ext uri="{BB962C8B-B14F-4D97-AF65-F5344CB8AC3E}">
        <p14:creationId xmlns:p14="http://schemas.microsoft.com/office/powerpoint/2010/main" val="191760534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799" y="506413"/>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Principles and Factors to Consider</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6</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9" name="CasellaDiTesto 18">
            <a:extLst>
              <a:ext uri="{FF2B5EF4-FFF2-40B4-BE49-F238E27FC236}">
                <a16:creationId xmlns:a16="http://schemas.microsoft.com/office/drawing/2014/main" id="{86B3E5D1-CF23-43CE-A483-EE59F1FA4A54}"/>
              </a:ext>
            </a:extLst>
          </p:cNvPr>
          <p:cNvSpPr txBox="1"/>
          <p:nvPr/>
        </p:nvSpPr>
        <p:spPr>
          <a:xfrm>
            <a:off x="1081088" y="913083"/>
            <a:ext cx="8956600" cy="3097899"/>
          </a:xfrm>
          <a:prstGeom prst="rect">
            <a:avLst/>
          </a:prstGeom>
          <a:noFill/>
        </p:spPr>
        <p:txBody>
          <a:bodyPr wrap="square">
            <a:spAutoFit/>
          </a:bodyPr>
          <a:lstStyle/>
          <a:p>
            <a:pPr>
              <a:spcAft>
                <a:spcPts val="0"/>
              </a:spcAft>
            </a:pPr>
            <a:r>
              <a:rPr lang="en-US" sz="2400" b="1" dirty="0">
                <a:latin typeface="+mn-lt"/>
              </a:rPr>
              <a:t>Size</a:t>
            </a:r>
            <a:r>
              <a:rPr lang="en-US" sz="2400" dirty="0">
                <a:latin typeface="+mn-lt"/>
              </a:rPr>
              <a:t> &amp; </a:t>
            </a:r>
            <a:r>
              <a:rPr lang="en-US" sz="2400" b="1" dirty="0">
                <a:latin typeface="+mn-lt"/>
              </a:rPr>
              <a:t>Source</a:t>
            </a:r>
            <a:r>
              <a:rPr lang="en-US" sz="2400" dirty="0">
                <a:latin typeface="+mn-lt"/>
              </a:rPr>
              <a:t> of the data (if prob. sample: complex vs simple random sampling): </a:t>
            </a:r>
          </a:p>
          <a:p>
            <a:pPr marL="400050" lvl="1" indent="0">
              <a:spcAft>
                <a:spcPts val="0"/>
              </a:spcAft>
            </a:pPr>
            <a:endParaRPr lang="en-US" sz="2400" dirty="0">
              <a:latin typeface="+mn-lt"/>
            </a:endParaRPr>
          </a:p>
          <a:p>
            <a:pPr marL="400050" lvl="1" indent="0">
              <a:spcAft>
                <a:spcPts val="0"/>
              </a:spcAft>
            </a:pPr>
            <a:r>
              <a:rPr lang="en-US" sz="2400" dirty="0">
                <a:latin typeface="+mn-lt"/>
              </a:rPr>
              <a:t>selection by procedures based on </a:t>
            </a:r>
            <a:r>
              <a:rPr lang="en-US" sz="2400" i="1" dirty="0">
                <a:latin typeface="+mn-lt"/>
              </a:rPr>
              <a:t>p</a:t>
            </a:r>
            <a:r>
              <a:rPr lang="en-US" sz="2400" dirty="0">
                <a:latin typeface="+mn-lt"/>
              </a:rPr>
              <a:t>-values of a statistical test may be unreliable because large samples usually determine the rejection of the Null Hp (</a:t>
            </a:r>
            <a:r>
              <a:rPr lang="en-US" sz="2400" dirty="0" err="1">
                <a:latin typeface="+mn-lt"/>
              </a:rPr>
              <a:t>regr</a:t>
            </a:r>
            <a:r>
              <a:rPr lang="en-US" sz="2400" dirty="0">
                <a:latin typeface="+mn-lt"/>
              </a:rPr>
              <a:t>. Coeff=0) in addition the statistical tests often  are not developed to deal with complex sampling designs…</a:t>
            </a:r>
          </a:p>
          <a:p>
            <a:endParaRPr lang="it-IT" dirty="0"/>
          </a:p>
        </p:txBody>
      </p:sp>
    </p:spTree>
    <p:extLst>
      <p:ext uri="{BB962C8B-B14F-4D97-AF65-F5344CB8AC3E}">
        <p14:creationId xmlns:p14="http://schemas.microsoft.com/office/powerpoint/2010/main" val="225508400"/>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066799" y="506413"/>
            <a:ext cx="8686799"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Variables in R</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1081088" y="827088"/>
            <a:ext cx="8686800" cy="1587"/>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7</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graphicFrame>
        <p:nvGraphicFramePr>
          <p:cNvPr id="8" name="Tabella 7">
            <a:extLst>
              <a:ext uri="{FF2B5EF4-FFF2-40B4-BE49-F238E27FC236}">
                <a16:creationId xmlns:a16="http://schemas.microsoft.com/office/drawing/2014/main" id="{CA5C9AA5-4D8C-4F49-A77F-209680A281F2}"/>
              </a:ext>
            </a:extLst>
          </p:cNvPr>
          <p:cNvGraphicFramePr>
            <a:graphicFrameLocks noGrp="1"/>
          </p:cNvGraphicFramePr>
          <p:nvPr>
            <p:extLst>
              <p:ext uri="{D42A27DB-BD31-4B8C-83A1-F6EECF244321}">
                <p14:modId xmlns:p14="http://schemas.microsoft.com/office/powerpoint/2010/main" val="4190986886"/>
              </p:ext>
            </p:extLst>
          </p:nvPr>
        </p:nvGraphicFramePr>
        <p:xfrm>
          <a:off x="1081633" y="1356519"/>
          <a:ext cx="8616064" cy="2595776"/>
        </p:xfrm>
        <a:graphic>
          <a:graphicData uri="http://schemas.openxmlformats.org/drawingml/2006/table">
            <a:tbl>
              <a:tblPr firstRow="1" firstCol="1" bandRow="1"/>
              <a:tblGrid>
                <a:gridCol w="6138169">
                  <a:extLst>
                    <a:ext uri="{9D8B030D-6E8A-4147-A177-3AD203B41FA5}">
                      <a16:colId xmlns:a16="http://schemas.microsoft.com/office/drawing/2014/main" val="265683375"/>
                    </a:ext>
                  </a:extLst>
                </a:gridCol>
                <a:gridCol w="2477895">
                  <a:extLst>
                    <a:ext uri="{9D8B030D-6E8A-4147-A177-3AD203B41FA5}">
                      <a16:colId xmlns:a16="http://schemas.microsoft.com/office/drawing/2014/main" val="2171443316"/>
                    </a:ext>
                  </a:extLst>
                </a:gridCol>
              </a:tblGrid>
              <a:tr h="344144">
                <a:tc>
                  <a:txBody>
                    <a:bodyPr/>
                    <a:lstStyle/>
                    <a:p>
                      <a:r>
                        <a:rPr lang="en-US" sz="2000" b="1" noProof="0">
                          <a:effectLst/>
                          <a:latin typeface="Tahoma" panose="020B0604030504040204" pitchFamily="34" charset="0"/>
                          <a:ea typeface="Times New Roman" panose="02020603050405020304" pitchFamily="18" charset="0"/>
                        </a:rPr>
                        <a:t>Type of variable</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2000" b="1" noProof="0">
                          <a:effectLst/>
                          <a:latin typeface="Tahoma" panose="020B0604030504040204" pitchFamily="34" charset="0"/>
                          <a:ea typeface="Times New Roman" panose="02020603050405020304" pitchFamily="18" charset="0"/>
                        </a:rPr>
                        <a:t>In R</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81809544"/>
                  </a:ext>
                </a:extLst>
              </a:tr>
              <a:tr h="344144">
                <a:tc>
                  <a:txBody>
                    <a:bodyPr/>
                    <a:lstStyle/>
                    <a:p>
                      <a:r>
                        <a:rPr lang="en-US" sz="2000" noProof="0" dirty="0">
                          <a:effectLst/>
                          <a:latin typeface="Tahoma" panose="020B0604030504040204" pitchFamily="34" charset="0"/>
                          <a:ea typeface="Times New Roman" panose="02020603050405020304" pitchFamily="18" charset="0"/>
                        </a:rPr>
                        <a:t>Continuous</a:t>
                      </a:r>
                      <a:endParaRPr lang="en-US" sz="2000" noProof="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r>
                        <a:rPr lang="en-US" sz="1800" b="1" noProof="0">
                          <a:effectLst/>
                          <a:latin typeface="Courier New" panose="02070309020205020404" pitchFamily="49" charset="0"/>
                          <a:ea typeface="Times New Roman" panose="02020603050405020304" pitchFamily="18" charset="0"/>
                        </a:rPr>
                        <a:t>integer</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53610231"/>
                  </a:ext>
                </a:extLst>
              </a:tr>
              <a:tr h="344144">
                <a:tc>
                  <a:txBody>
                    <a:bodyPr/>
                    <a:lstStyle/>
                    <a:p>
                      <a:r>
                        <a:rPr lang="en-US" sz="2000" noProof="0">
                          <a:effectLst/>
                          <a:latin typeface="Tahoma" panose="020B0604030504040204" pitchFamily="34" charset="0"/>
                          <a:ea typeface="Times New Roman" panose="02020603050405020304" pitchFamily="18" charset="0"/>
                        </a:rPr>
                        <a:t> </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r>
                        <a:rPr lang="en-US" sz="1800" b="1" noProof="0">
                          <a:effectLst/>
                          <a:latin typeface="Courier New" panose="02070309020205020404" pitchFamily="49" charset="0"/>
                          <a:ea typeface="Times New Roman" panose="02020603050405020304" pitchFamily="18" charset="0"/>
                        </a:rPr>
                        <a:t>numeric</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3809664"/>
                  </a:ext>
                </a:extLst>
              </a:tr>
              <a:tr h="344144">
                <a:tc>
                  <a:txBody>
                    <a:bodyPr/>
                    <a:lstStyle/>
                    <a:p>
                      <a:r>
                        <a:rPr lang="en-US" sz="2000" noProof="0">
                          <a:effectLst/>
                          <a:latin typeface="Tahoma" panose="020B0604030504040204" pitchFamily="34" charset="0"/>
                          <a:ea typeface="Times New Roman" panose="02020603050405020304" pitchFamily="18" charset="0"/>
                        </a:rPr>
                        <a:t>Categorical</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r>
                        <a:rPr lang="en-US" sz="1800" b="1" noProof="0">
                          <a:effectLst/>
                          <a:latin typeface="Courier New" panose="02070309020205020404" pitchFamily="49" charset="0"/>
                          <a:ea typeface="Times New Roman" panose="02020603050405020304" pitchFamily="18" charset="0"/>
                        </a:rPr>
                        <a:t> </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255553507"/>
                  </a:ext>
                </a:extLst>
              </a:tr>
              <a:tr h="344144">
                <a:tc>
                  <a:txBody>
                    <a:bodyPr/>
                    <a:lstStyle/>
                    <a:p>
                      <a:pPr marL="342900" lvl="0" indent="-342900">
                        <a:spcAft>
                          <a:spcPts val="0"/>
                        </a:spcAft>
                        <a:buFont typeface="Tahoma" panose="020B0604030504040204" pitchFamily="34" charset="0"/>
                        <a:buChar char="-"/>
                      </a:pPr>
                      <a:r>
                        <a:rPr lang="en-US" sz="2000" noProof="0">
                          <a:solidFill>
                            <a:srgbClr val="00B0F0"/>
                          </a:solidFill>
                          <a:effectLst/>
                          <a:latin typeface="Tahoma" panose="020B0604030504040204" pitchFamily="34" charset="0"/>
                          <a:ea typeface="Times New Roman" panose="02020603050405020304" pitchFamily="18" charset="0"/>
                        </a:rPr>
                        <a:t>Nominal</a:t>
                      </a:r>
                      <a:r>
                        <a:rPr lang="en-US" sz="2000" noProof="0">
                          <a:effectLst/>
                          <a:latin typeface="Tahoma" panose="020B0604030504040204" pitchFamily="34" charset="0"/>
                          <a:ea typeface="Times New Roman" panose="02020603050405020304" pitchFamily="18" charset="0"/>
                        </a:rPr>
                        <a:t> (categories are NOT ordedred, </a:t>
                      </a:r>
                    </a:p>
                    <a:p>
                      <a:pPr marL="0" lvl="0" indent="0">
                        <a:spcAft>
                          <a:spcPts val="0"/>
                        </a:spcAft>
                        <a:buFont typeface="Tahoma" panose="020B0604030504040204" pitchFamily="34" charset="0"/>
                        <a:buNone/>
                      </a:pPr>
                      <a:r>
                        <a:rPr lang="en-US" sz="2000" noProof="0">
                          <a:effectLst/>
                          <a:latin typeface="Tahoma" panose="020B0604030504040204" pitchFamily="34" charset="0"/>
                          <a:ea typeface="Times New Roman" panose="02020603050405020304" pitchFamily="18" charset="0"/>
                        </a:rPr>
                        <a:t>     e.g. gender)</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tc>
                  <a:txBody>
                    <a:bodyPr/>
                    <a:lstStyle/>
                    <a:p>
                      <a:r>
                        <a:rPr lang="en-US" sz="1800" b="1" noProof="0">
                          <a:effectLst/>
                          <a:latin typeface="Courier New" panose="02070309020205020404" pitchFamily="49" charset="0"/>
                          <a:ea typeface="Times New Roman" panose="02020603050405020304" pitchFamily="18" charset="0"/>
                        </a:rPr>
                        <a:t>factor</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39942426"/>
                  </a:ext>
                </a:extLst>
              </a:tr>
              <a:tr h="344144">
                <a:tc>
                  <a:txBody>
                    <a:bodyPr/>
                    <a:lstStyle/>
                    <a:p>
                      <a:pPr marL="342900" lvl="0" indent="-342900">
                        <a:spcAft>
                          <a:spcPts val="0"/>
                        </a:spcAft>
                        <a:buFont typeface="Tahoma" panose="020B0604030504040204" pitchFamily="34" charset="0"/>
                        <a:buChar char="-"/>
                      </a:pPr>
                      <a:r>
                        <a:rPr lang="en-US" sz="2000" noProof="0">
                          <a:solidFill>
                            <a:srgbClr val="0070C0"/>
                          </a:solidFill>
                          <a:effectLst/>
                          <a:latin typeface="Tahoma" panose="020B0604030504040204" pitchFamily="34" charset="0"/>
                          <a:ea typeface="Times New Roman" panose="02020603050405020304" pitchFamily="18" charset="0"/>
                        </a:rPr>
                        <a:t>Ordinal</a:t>
                      </a:r>
                      <a:r>
                        <a:rPr lang="en-US" sz="2000" noProof="0">
                          <a:effectLst/>
                          <a:latin typeface="Tahoma" panose="020B0604030504040204" pitchFamily="34" charset="0"/>
                          <a:ea typeface="Times New Roman" panose="02020603050405020304" pitchFamily="18" charset="0"/>
                        </a:rPr>
                        <a:t> (categories have a natural ordering,</a:t>
                      </a:r>
                    </a:p>
                    <a:p>
                      <a:pPr marL="0" lvl="0" indent="0">
                        <a:spcAft>
                          <a:spcPts val="0"/>
                        </a:spcAft>
                        <a:buFont typeface="Tahoma" panose="020B0604030504040204" pitchFamily="34" charset="0"/>
                        <a:buNone/>
                      </a:pPr>
                      <a:r>
                        <a:rPr lang="en-US" sz="2000" noProof="0">
                          <a:effectLst/>
                          <a:latin typeface="Tahoma" panose="020B0604030504040204" pitchFamily="34" charset="0"/>
                          <a:ea typeface="Times New Roman" panose="02020603050405020304" pitchFamily="18" charset="0"/>
                        </a:rPr>
                        <a:t>      e.g. education level)</a:t>
                      </a:r>
                      <a:endParaRPr lang="en-US" sz="2000" noProof="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r>
                        <a:rPr lang="en-US" sz="1800" b="1" noProof="0" dirty="0">
                          <a:effectLst/>
                          <a:latin typeface="Courier New" panose="02070309020205020404" pitchFamily="49" charset="0"/>
                          <a:ea typeface="Times New Roman" panose="02020603050405020304" pitchFamily="18" charset="0"/>
                        </a:rPr>
                        <a:t>ordered factor</a:t>
                      </a:r>
                      <a:endParaRPr lang="en-US" sz="2000" noProof="0" dirty="0">
                        <a:effectLst/>
                        <a:latin typeface="Times New Roman" panose="02020603050405020304" pitchFamily="18" charset="0"/>
                        <a:ea typeface="Times New Roman" panose="02020603050405020304" pitchFamily="18"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980749"/>
                  </a:ext>
                </a:extLst>
              </a:tr>
            </a:tbl>
          </a:graphicData>
        </a:graphic>
      </p:graphicFrame>
    </p:spTree>
    <p:extLst>
      <p:ext uri="{BB962C8B-B14F-4D97-AF65-F5344CB8AC3E}">
        <p14:creationId xmlns:p14="http://schemas.microsoft.com/office/powerpoint/2010/main" val="343471541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606365" y="506413"/>
            <a:ext cx="9147234"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“Simple Methods”: pairwise correlation</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flipV="1">
            <a:off x="738188" y="828675"/>
            <a:ext cx="9029700"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8</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784A0C70-3D18-476E-8C8F-B17C6D2BA948}"/>
                  </a:ext>
                </a:extLst>
              </p:cNvPr>
              <p:cNvSpPr txBox="1"/>
              <p:nvPr/>
            </p:nvSpPr>
            <p:spPr>
              <a:xfrm>
                <a:off x="606365" y="1010800"/>
                <a:ext cx="9636247" cy="5922391"/>
              </a:xfrm>
              <a:prstGeom prst="rect">
                <a:avLst/>
              </a:prstGeom>
              <a:noFill/>
            </p:spPr>
            <p:txBody>
              <a:bodyPr wrap="square">
                <a:spAutoFit/>
              </a:bodyPr>
              <a:lstStyle/>
              <a:p>
                <a:pPr marL="285750" indent="-285750">
                  <a:buFont typeface="Arial" panose="020B0604020202020204" pitchFamily="34" charset="0"/>
                  <a:buChar char="•"/>
                </a:pPr>
                <a:r>
                  <a:rPr lang="en-US" sz="2000" i="1" dirty="0">
                    <a:effectLst/>
                    <a:latin typeface="Times New Roman" panose="02020603050405020304" pitchFamily="18" charset="0"/>
                    <a:ea typeface="Times New Roman" panose="02020603050405020304" pitchFamily="18" charset="0"/>
                  </a:rPr>
                  <a:t>Y</a:t>
                </a:r>
                <a:r>
                  <a:rPr lang="en-US" sz="2000" dirty="0">
                    <a:effectLst/>
                    <a:latin typeface="Tahoma" panose="020B0604030504040204" pitchFamily="34" charset="0"/>
                    <a:ea typeface="Times New Roman" panose="02020603050405020304" pitchFamily="18" charset="0"/>
                  </a:rPr>
                  <a:t>  is </a:t>
                </a:r>
                <a:r>
                  <a:rPr lang="en-US" sz="2000" u="sng" dirty="0">
                    <a:effectLst/>
                    <a:latin typeface="Tahoma" panose="020B0604030504040204" pitchFamily="34" charset="0"/>
                    <a:ea typeface="Times New Roman" panose="02020603050405020304" pitchFamily="18" charset="0"/>
                  </a:rPr>
                  <a:t>continuous</a:t>
                </a:r>
              </a:p>
              <a:p>
                <a:pPr marL="285750" indent="-285750">
                  <a:buFont typeface="Arial" panose="020B0604020202020204" pitchFamily="34" charset="0"/>
                  <a:buChar char="•"/>
                </a:pPr>
                <a:endParaRPr lang="en-US" sz="2000" dirty="0">
                  <a:effectLst/>
                  <a:latin typeface="Tahoma" panose="020B0604030504040204" pitchFamily="34" charset="0"/>
                  <a:ea typeface="Times New Roman" panose="02020603050405020304" pitchFamily="18" charset="0"/>
                </a:endParaRPr>
              </a:p>
              <a:p>
                <a:pPr marL="285750" indent="-285750">
                  <a:buFont typeface="Arial" panose="020B0604020202020204" pitchFamily="34" charset="0"/>
                  <a:buChar char="•"/>
                </a:pPr>
                <a:r>
                  <a:rPr lang="en-US" sz="2000" i="1" dirty="0" err="1">
                    <a:latin typeface="Times New Roman" panose="02020603050405020304" pitchFamily="18" charset="0"/>
                    <a:ea typeface="Times New Roman" panose="02020603050405020304" pitchFamily="18" charset="0"/>
                  </a:rPr>
                  <a:t>Xs</a:t>
                </a:r>
                <a:r>
                  <a:rPr lang="en-US" sz="2000" dirty="0">
                    <a:latin typeface="Tahoma" panose="020B0604030504040204" pitchFamily="34" charset="0"/>
                    <a:ea typeface="Times New Roman" panose="02020603050405020304" pitchFamily="18" charset="0"/>
                  </a:rPr>
                  <a:t> are all continuous or all categorical or mixed-type</a:t>
                </a:r>
                <a:r>
                  <a:rPr lang="en-US" sz="2000" dirty="0">
                    <a:effectLst/>
                    <a:latin typeface="Tahoma" panose="020B0604030504040204" pitchFamily="34" charset="0"/>
                    <a:ea typeface="Times New Roman" panose="02020603050405020304" pitchFamily="18" charset="0"/>
                  </a:rPr>
                  <a:t> </a:t>
                </a:r>
              </a:p>
              <a:p>
                <a:pPr marL="285750" indent="-285750">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a:p>
                <a:pPr lvl="0">
                  <a:spcAft>
                    <a:spcPts val="0"/>
                  </a:spcAft>
                </a:pPr>
                <a:endParaRPr lang="en-US" sz="2000" dirty="0">
                  <a:effectLst/>
                  <a:latin typeface="Tahoma" panose="020B0604030504040204" pitchFamily="34" charset="0"/>
                  <a:ea typeface="Times New Roman" panose="02020603050405020304" pitchFamily="18" charset="0"/>
                </a:endParaRPr>
              </a:p>
              <a:p>
                <a:pPr lvl="0">
                  <a:spcAft>
                    <a:spcPts val="0"/>
                  </a:spcAft>
                </a:pPr>
                <a:r>
                  <a:rPr lang="en-US" sz="2000" dirty="0">
                    <a:latin typeface="Tahoma" panose="020B0604030504040204" pitchFamily="34" charset="0"/>
                    <a:ea typeface="Times New Roman" panose="02020603050405020304" pitchFamily="18" charset="0"/>
                  </a:rPr>
                  <a:t>1) Fit regression of ranks(</a:t>
                </a:r>
                <a:r>
                  <a:rPr lang="en-US" sz="2000" i="1" dirty="0">
                    <a:effectLst/>
                    <a:latin typeface="Times New Roman" panose="02020603050405020304" pitchFamily="18" charset="0"/>
                    <a:ea typeface="Times New Roman" panose="02020603050405020304" pitchFamily="18" charset="0"/>
                  </a:rPr>
                  <a:t>Y</a:t>
                </a:r>
                <a:r>
                  <a:rPr lang="en-US" sz="2000" dirty="0">
                    <a:latin typeface="Tahoma" panose="020B0604030504040204" pitchFamily="34" charset="0"/>
                    <a:ea typeface="Times New Roman" panose="02020603050405020304" pitchFamily="18" charset="0"/>
                  </a:rPr>
                  <a:t>) vs each </a:t>
                </a:r>
                <a:r>
                  <a:rPr lang="en-US" sz="2000" i="1" dirty="0">
                    <a:latin typeface="Times New Roman" panose="02020603050405020304" pitchFamily="18" charset="0"/>
                    <a:ea typeface="Times New Roman" panose="02020603050405020304" pitchFamily="18" charset="0"/>
                  </a:rPr>
                  <a:t>X</a:t>
                </a:r>
                <a:r>
                  <a:rPr lang="en-US" sz="2000" dirty="0">
                    <a:latin typeface="Tahoma" panose="020B0604030504040204" pitchFamily="34" charset="0"/>
                    <a:ea typeface="Times New Roman" panose="02020603050405020304" pitchFamily="18" charset="0"/>
                  </a:rPr>
                  <a:t> variable</a:t>
                </a:r>
              </a:p>
              <a:p>
                <a:pPr lvl="0">
                  <a:spcAft>
                    <a:spcPts val="0"/>
                  </a:spcAft>
                </a:pPr>
                <a:endParaRPr lang="en-US" sz="800" dirty="0">
                  <a:latin typeface="Tahoma" panose="020B0604030504040204" pitchFamily="34" charset="0"/>
                  <a:ea typeface="Times New Roman" panose="02020603050405020304" pitchFamily="18" charset="0"/>
                </a:endParaRPr>
              </a:p>
              <a:p>
                <a:pPr lvl="0">
                  <a:spcAft>
                    <a:spcPts val="0"/>
                  </a:spcAft>
                </a:pPr>
                <a:r>
                  <a:rPr lang="en-US" sz="2000" dirty="0">
                    <a:effectLst/>
                    <a:latin typeface="Tahoma" panose="020B0604030504040204" pitchFamily="34" charset="0"/>
                    <a:ea typeface="Times New Roman" panose="02020603050405020304" pitchFamily="18" charset="0"/>
                  </a:rPr>
                  <a:t>    1a) </a:t>
                </a:r>
                <a:r>
                  <a:rPr lang="en-US" sz="2000" i="1" dirty="0">
                    <a:solidFill>
                      <a:srgbClr val="FF0000"/>
                    </a:solidFill>
                    <a:effectLst/>
                    <a:latin typeface="Tahoma" panose="020B0604030504040204" pitchFamily="34" charset="0"/>
                    <a:ea typeface="Times New Roman" panose="02020603050405020304" pitchFamily="18" charset="0"/>
                  </a:rPr>
                  <a:t>ranks(</a:t>
                </a:r>
                <a:r>
                  <a:rPr lang="en-US" sz="2000" i="1" dirty="0">
                    <a:solidFill>
                      <a:srgbClr val="FF0000"/>
                    </a:solidFill>
                    <a:effectLst/>
                    <a:latin typeface="Times New Roman" panose="02020603050405020304" pitchFamily="18" charset="0"/>
                    <a:ea typeface="Times New Roman" panose="02020603050405020304" pitchFamily="18" charset="0"/>
                  </a:rPr>
                  <a:t>Y</a:t>
                </a:r>
                <a:r>
                  <a:rPr lang="en-US" sz="2000" i="1" dirty="0">
                    <a:solidFill>
                      <a:srgbClr val="FF0000"/>
                    </a:solidFill>
                    <a:effectLst/>
                    <a:latin typeface="Tahoma" panose="020B0604030504040204" pitchFamily="34" charset="0"/>
                    <a:ea typeface="Times New Roman" panose="02020603050405020304" pitchFamily="18" charset="0"/>
                  </a:rPr>
                  <a:t>)</a:t>
                </a:r>
                <a:r>
                  <a:rPr lang="en-US" sz="2000" dirty="0">
                    <a:solidFill>
                      <a:srgbClr val="FF0000"/>
                    </a:solidFill>
                    <a:effectLst/>
                    <a:latin typeface="Tahoma" panose="020B0604030504040204" pitchFamily="34" charset="0"/>
                    <a:ea typeface="Times New Roman" panose="02020603050405020304" pitchFamily="18" charset="0"/>
                  </a:rPr>
                  <a:t> vs </a:t>
                </a:r>
                <a:r>
                  <a:rPr lang="en-US" sz="2000" i="1" dirty="0">
                    <a:solidFill>
                      <a:srgbClr val="FF0000"/>
                    </a:solidFill>
                    <a:effectLst/>
                    <a:latin typeface="Tahoma" panose="020B0604030504040204" pitchFamily="34" charset="0"/>
                    <a:ea typeface="Times New Roman" panose="02020603050405020304" pitchFamily="18" charset="0"/>
                  </a:rPr>
                  <a:t>ranks(</a:t>
                </a:r>
                <a:r>
                  <a:rPr lang="en-US" sz="2000" i="1" dirty="0">
                    <a:solidFill>
                      <a:srgbClr val="FF0000"/>
                    </a:solidFill>
                    <a:effectLst/>
                    <a:latin typeface="Times New Roman" panose="02020603050405020304" pitchFamily="18" charset="0"/>
                    <a:ea typeface="Times New Roman" panose="02020603050405020304" pitchFamily="18" charset="0"/>
                  </a:rPr>
                  <a:t>X</a:t>
                </a:r>
                <a:r>
                  <a:rPr lang="en-US" sz="2000" i="1" dirty="0">
                    <a:solidFill>
                      <a:srgbClr val="FF0000"/>
                    </a:solidFill>
                    <a:effectLst/>
                    <a:latin typeface="Tahoma" panose="020B0604030504040204" pitchFamily="34" charset="0"/>
                    <a:ea typeface="Times New Roman" panose="02020603050405020304" pitchFamily="18" charset="0"/>
                  </a:rPr>
                  <a:t>)</a:t>
                </a:r>
                <a:r>
                  <a:rPr lang="en-US" sz="2000" dirty="0">
                    <a:solidFill>
                      <a:srgbClr val="FF0000"/>
                    </a:solidFill>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if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is continuous</a:t>
                </a:r>
              </a:p>
              <a:p>
                <a:pPr lvl="0">
                  <a:spcAft>
                    <a:spcPts val="0"/>
                  </a:spcAft>
                </a:pPr>
                <a:endParaRPr lang="en-US" sz="800" dirty="0">
                  <a:effectLst/>
                  <a:latin typeface="Tahoma" panose="020B0604030504040204" pitchFamily="34" charset="0"/>
                  <a:ea typeface="Times New Roman" panose="02020603050405020304" pitchFamily="18" charset="0"/>
                </a:endParaRPr>
              </a:p>
              <a:p>
                <a:pPr lvl="0">
                  <a:spcAft>
                    <a:spcPts val="0"/>
                  </a:spcAft>
                </a:pPr>
                <a:r>
                  <a:rPr lang="en-US" sz="2000" dirty="0">
                    <a:latin typeface="Tahoma" panose="020B0604030504040204" pitchFamily="34" charset="0"/>
                    <a:ea typeface="Times New Roman" panose="02020603050405020304" pitchFamily="18" charset="0"/>
                  </a:rPr>
                  <a:t>    1b) </a:t>
                </a:r>
                <a:r>
                  <a:rPr lang="en-US" sz="2000" i="1" dirty="0">
                    <a:solidFill>
                      <a:srgbClr val="FF0000"/>
                    </a:solidFill>
                    <a:effectLst/>
                    <a:latin typeface="Tahoma" panose="020B0604030504040204" pitchFamily="34" charset="0"/>
                    <a:ea typeface="Times New Roman" panose="02020603050405020304" pitchFamily="18" charset="0"/>
                  </a:rPr>
                  <a:t>ranks(</a:t>
                </a:r>
                <a:r>
                  <a:rPr lang="en-US" sz="2000" i="1" dirty="0">
                    <a:solidFill>
                      <a:srgbClr val="FF0000"/>
                    </a:solidFill>
                    <a:effectLst/>
                    <a:latin typeface="Times New Roman" panose="02020603050405020304" pitchFamily="18" charset="0"/>
                    <a:ea typeface="Times New Roman" panose="02020603050405020304" pitchFamily="18" charset="0"/>
                  </a:rPr>
                  <a:t>Y</a:t>
                </a:r>
                <a:r>
                  <a:rPr lang="en-US" sz="2000" i="1" dirty="0">
                    <a:solidFill>
                      <a:srgbClr val="FF0000"/>
                    </a:solidFill>
                    <a:effectLst/>
                    <a:latin typeface="Tahoma" panose="020B0604030504040204" pitchFamily="34" charset="0"/>
                    <a:ea typeface="Times New Roman" panose="02020603050405020304" pitchFamily="18" charset="0"/>
                  </a:rPr>
                  <a:t>)</a:t>
                </a:r>
                <a:r>
                  <a:rPr lang="en-US" sz="2000" dirty="0">
                    <a:solidFill>
                      <a:srgbClr val="FF0000"/>
                    </a:solidFill>
                    <a:effectLst/>
                    <a:latin typeface="Tahoma" panose="020B0604030504040204" pitchFamily="34" charset="0"/>
                    <a:ea typeface="Times New Roman" panose="02020603050405020304" pitchFamily="18" charset="0"/>
                  </a:rPr>
                  <a:t> vs </a:t>
                </a:r>
                <a:r>
                  <a:rPr lang="en-US" sz="2000" i="1" dirty="0">
                    <a:solidFill>
                      <a:srgbClr val="FF0000"/>
                    </a:solidFill>
                    <a:effectLst/>
                    <a:latin typeface="Tahoma" panose="020B0604030504040204" pitchFamily="34" charset="0"/>
                    <a:ea typeface="Times New Roman" panose="02020603050405020304" pitchFamily="18" charset="0"/>
                  </a:rPr>
                  <a:t>dummies(</a:t>
                </a:r>
                <a:r>
                  <a:rPr lang="en-US" sz="2000" i="1" dirty="0">
                    <a:solidFill>
                      <a:srgbClr val="FF0000"/>
                    </a:solidFill>
                    <a:effectLst/>
                    <a:latin typeface="Times New Roman" panose="02020603050405020304" pitchFamily="18" charset="0"/>
                    <a:ea typeface="Times New Roman" panose="02020603050405020304" pitchFamily="18" charset="0"/>
                  </a:rPr>
                  <a:t>X</a:t>
                </a:r>
                <a:r>
                  <a:rPr lang="en-US" sz="2000" i="1" dirty="0">
                    <a:solidFill>
                      <a:srgbClr val="FF0000"/>
                    </a:solidFill>
                    <a:effectLst/>
                    <a:latin typeface="Tahoma" panose="020B0604030504040204" pitchFamily="34" charset="0"/>
                    <a:ea typeface="Times New Roman" panose="02020603050405020304" pitchFamily="18" charset="0"/>
                  </a:rPr>
                  <a:t>)</a:t>
                </a:r>
                <a:r>
                  <a:rPr lang="en-US" sz="2000" dirty="0">
                    <a:solidFill>
                      <a:srgbClr val="FF0000"/>
                    </a:solidFill>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if </a:t>
                </a:r>
                <a:r>
                  <a:rPr lang="en-US" sz="2000" i="1" dirty="0">
                    <a:effectLst/>
                    <a:latin typeface="Times New Roman" panose="02020603050405020304" pitchFamily="18" charset="0"/>
                    <a:ea typeface="Times New Roman" panose="02020603050405020304" pitchFamily="18" charset="0"/>
                  </a:rPr>
                  <a:t>X  </a:t>
                </a:r>
                <a:r>
                  <a:rPr lang="en-US" sz="2000" dirty="0">
                    <a:effectLst/>
                    <a:latin typeface="Tahoma" panose="020B0604030504040204" pitchFamily="34" charset="0"/>
                    <a:ea typeface="Times New Roman" panose="02020603050405020304" pitchFamily="18" charset="0"/>
                  </a:rPr>
                  <a:t>categorical</a:t>
                </a:r>
              </a:p>
              <a:p>
                <a:pPr lvl="0">
                  <a:spcAft>
                    <a:spcPts val="0"/>
                  </a:spcAft>
                </a:pPr>
                <a:endParaRPr lang="en-US" sz="2000" dirty="0">
                  <a:latin typeface="Tahoma" panose="020B0604030504040204" pitchFamily="34" charset="0"/>
                  <a:ea typeface="Times New Roman" panose="02020603050405020304" pitchFamily="18" charset="0"/>
                </a:endParaRPr>
              </a:p>
              <a:p>
                <a:pPr lvl="0">
                  <a:spcAft>
                    <a:spcPts val="0"/>
                  </a:spcAft>
                </a:pPr>
                <a:r>
                  <a:rPr lang="en-US" sz="2000" dirty="0">
                    <a:latin typeface="Tahoma" panose="020B0604030504040204" pitchFamily="34" charset="0"/>
                    <a:ea typeface="Times New Roman" panose="02020603050405020304" pitchFamily="18" charset="0"/>
                  </a:rPr>
                  <a:t>2)</a:t>
                </a:r>
                <a:r>
                  <a:rPr lang="en-US" sz="2000" dirty="0">
                    <a:effectLst/>
                    <a:latin typeface="Tahoma" panose="020B0604030504040204" pitchFamily="34" charset="0"/>
                    <a:ea typeface="Times New Roman" panose="02020603050405020304" pitchFamily="18" charset="0"/>
                  </a:rPr>
                  <a:t> estimate </a:t>
                </a:r>
                <a14:m>
                  <m:oMath xmlns:m="http://schemas.openxmlformats.org/officeDocument/2006/math">
                    <m:sSubSup>
                      <m:sSubSupPr>
                        <m:ctrlPr>
                          <a:rPr lang="en-US" sz="2000" i="1" smtClean="0">
                            <a:effectLst/>
                            <a:latin typeface="Cambria Math" panose="02040503050406030204" pitchFamily="18" charset="0"/>
                            <a:cs typeface="Tahoma" panose="020B0604030504040204" pitchFamily="34" charset="0"/>
                          </a:rPr>
                        </m:ctrlPr>
                      </m:sSubSupPr>
                      <m:e>
                        <m:r>
                          <a:rPr lang="en-US" sz="2000" b="0" i="1" smtClean="0">
                            <a:effectLst/>
                            <a:latin typeface="Cambria Math" panose="02040503050406030204" pitchFamily="18" charset="0"/>
                            <a:cs typeface="Tahoma" panose="020B0604030504040204" pitchFamily="34" charset="0"/>
                          </a:rPr>
                          <m:t>𝑅</m:t>
                        </m:r>
                      </m:e>
                      <m:sub>
                        <m:r>
                          <a:rPr lang="en-US" sz="2000" b="0" i="1" smtClean="0">
                            <a:effectLst/>
                            <a:latin typeface="Cambria Math" panose="02040503050406030204" pitchFamily="18" charset="0"/>
                            <a:cs typeface="Tahoma" panose="020B0604030504040204" pitchFamily="34" charset="0"/>
                          </a:rPr>
                          <m:t>𝑎𝑑𝑗</m:t>
                        </m:r>
                      </m:sub>
                      <m:sup>
                        <m:r>
                          <a:rPr lang="en-US" sz="2000" b="0" i="1" smtClean="0">
                            <a:effectLst/>
                            <a:latin typeface="Cambria Math" panose="02040503050406030204" pitchFamily="18" charset="0"/>
                            <a:cs typeface="Tahoma" panose="020B0604030504040204" pitchFamily="34" charset="0"/>
                          </a:rPr>
                          <m:t>2</m:t>
                        </m:r>
                      </m:sup>
                    </m:sSubSup>
                    <m:r>
                      <a:rPr lang="en-US" sz="2000" i="1" smtClean="0">
                        <a:effectLst/>
                        <a:latin typeface="Cambria Math" panose="02040503050406030204" pitchFamily="18" charset="0"/>
                        <a:cs typeface="Tahoma" panose="020B0604030504040204" pitchFamily="34" charset="0"/>
                      </a:rPr>
                      <m:t> </m:t>
                    </m:r>
                  </m:oMath>
                </a14:m>
                <a:r>
                  <a:rPr lang="en-US" sz="2000" dirty="0">
                    <a:effectLst/>
                    <a:latin typeface="Tahoma" panose="020B0604030504040204" pitchFamily="34" charset="0"/>
                    <a:ea typeface="Times New Roman" panose="02020603050405020304" pitchFamily="18" charset="0"/>
                  </a:rPr>
                  <a:t>of the model (squared Spearman correlation coef</a:t>
                </a:r>
                <a:r>
                  <a:rPr lang="en-US" sz="2000" dirty="0">
                    <a:latin typeface="Tahoma" panose="020B0604030504040204" pitchFamily="34" charset="0"/>
                    <a:ea typeface="Times New Roman" panose="02020603050405020304" pitchFamily="18" charset="0"/>
                  </a:rPr>
                  <a:t>. when </a:t>
                </a:r>
                <a:r>
                  <a:rPr lang="en-US" sz="2000" i="1" dirty="0">
                    <a:latin typeface="Times New Roman" panose="02020603050405020304" pitchFamily="18" charset="0"/>
                    <a:ea typeface="Times New Roman" panose="02020603050405020304" pitchFamily="18" charset="0"/>
                  </a:rPr>
                  <a:t>X </a:t>
                </a:r>
                <a:r>
                  <a:rPr lang="en-US" sz="2000" dirty="0">
                    <a:latin typeface="Tahoma" panose="020B0604030504040204" pitchFamily="34" charset="0"/>
                    <a:ea typeface="Times New Roman" panose="02020603050405020304" pitchFamily="18" charset="0"/>
                  </a:rPr>
                  <a:t> is continuous</a:t>
                </a:r>
                <a:r>
                  <a:rPr lang="en-US" sz="2000" dirty="0">
                    <a:effectLst/>
                    <a:latin typeface="Tahoma" panose="020B0604030504040204" pitchFamily="34" charset="0"/>
                    <a:ea typeface="Times New Roman" panose="02020603050405020304" pitchFamily="18" charset="0"/>
                  </a:rPr>
                  <a:t>)</a:t>
                </a:r>
              </a:p>
              <a:p>
                <a:pPr algn="ctr"/>
                <a:r>
                  <a:rPr lang="en-US" sz="2000" dirty="0">
                    <a:effectLst/>
                    <a:latin typeface="Tahoma" panose="020B0604030504040204" pitchFamily="34" charset="0"/>
                    <a:ea typeface="Times New Roman" panose="02020603050405020304" pitchFamily="18" charset="0"/>
                  </a:rPr>
                  <a:t> </a:t>
                </a:r>
                <a:r>
                  <a:rPr lang="en-US" sz="2000" dirty="0">
                    <a:effectLst/>
                    <a:ea typeface="Times New Roman" panose="02020603050405020304" pitchFamily="18" charset="0"/>
                    <a:cs typeface="Tahoma" panose="020B0604030504040204" pitchFamily="34" charset="0"/>
                  </a:rPr>
                  <a:t> </a:t>
                </a:r>
                <a14:m>
                  <m:oMath xmlns:m="http://schemas.openxmlformats.org/officeDocument/2006/math">
                    <m:sSubSup>
                      <m:sSub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b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𝑅</m:t>
                        </m:r>
                      </m:e>
                      <m:sub>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𝑎𝑑𝑗</m:t>
                        </m:r>
                      </m:sub>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b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f>
                      <m:f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fPr>
                      <m:num>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sSup>
                              <m:sSup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sSup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𝑅</m:t>
                                </m:r>
                              </m:e>
                              <m:sup>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2</m:t>
                                </m:r>
                              </m:sup>
                            </m:sSup>
                          </m:e>
                        </m:d>
                        <m:d>
                          <m:dPr>
                            <m:ctrlPr>
                              <a:rPr lang="en-US" sz="2000" i="1" smtClean="0">
                                <a:effectLst/>
                                <a:latin typeface="Cambria Math" panose="02040503050406030204" pitchFamily="18" charset="0"/>
                                <a:ea typeface="Times New Roman" panose="02020603050405020304" pitchFamily="18" charset="0"/>
                                <a:cs typeface="Tahoma" panose="020B0604030504040204" pitchFamily="34" charset="0"/>
                              </a:rPr>
                            </m:ctrlPr>
                          </m:dPr>
                          <m:e>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e>
                        </m:d>
                      </m:num>
                      <m:den>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𝑛</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𝑘</m:t>
                        </m:r>
                        <m:r>
                          <a:rPr lang="en-US" sz="2000" i="1" smtClean="0">
                            <a:effectLst/>
                            <a:latin typeface="Cambria Math" panose="02040503050406030204" pitchFamily="18" charset="0"/>
                            <a:ea typeface="Times New Roman" panose="02020603050405020304" pitchFamily="18" charset="0"/>
                            <a:cs typeface="Tahoma" panose="020B0604030504040204" pitchFamily="34" charset="0"/>
                          </a:rPr>
                          <m:t>−1</m:t>
                        </m:r>
                      </m:den>
                    </m:f>
                  </m:oMath>
                </a14:m>
                <a:endParaRPr lang="en-US" sz="2000" dirty="0">
                  <a:effectLst/>
                  <a:latin typeface="Times New Roman" panose="02020603050405020304" pitchFamily="18" charset="0"/>
                  <a:ea typeface="Times New Roman" panose="02020603050405020304" pitchFamily="18" charset="0"/>
                </a:endParaRPr>
              </a:p>
              <a:p>
                <a:endParaRPr lang="en-US" sz="2000" dirty="0">
                  <a:effectLst/>
                  <a:latin typeface="Tahoma" panose="020B0604030504040204" pitchFamily="34" charset="0"/>
                  <a:ea typeface="Times New Roman" panose="02020603050405020304" pitchFamily="18" charset="0"/>
                </a:endParaRPr>
              </a:p>
              <a:p>
                <a:endParaRPr lang="en-US" sz="2000" dirty="0">
                  <a:latin typeface="Tahoma" panose="020B0604030504040204" pitchFamily="34"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Ranks helps in identifying also non-linear (monotonic) relationship between the variables</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2000" dirty="0">
                    <a:effectLst/>
                    <a:latin typeface="Tahoma" panose="020B0604030504040204" pitchFamily="34" charset="0"/>
                    <a:ea typeface="Times New Roman" panose="02020603050405020304" pitchFamily="18" charset="0"/>
                  </a:rPr>
                  <a:t>Function </a:t>
                </a:r>
                <a:r>
                  <a:rPr lang="en-US" sz="2000" b="1" dirty="0">
                    <a:effectLst/>
                    <a:latin typeface="Courier New" panose="02070309020205020404" pitchFamily="49" charset="0"/>
                    <a:ea typeface="Times New Roman" panose="02020603050405020304" pitchFamily="18" charset="0"/>
                    <a:cs typeface="Courier New" panose="02070309020205020404" pitchFamily="49" charset="0"/>
                  </a:rPr>
                  <a:t>spearman2()</a:t>
                </a:r>
                <a:r>
                  <a:rPr lang="en-US" sz="2000" dirty="0">
                    <a:effectLst/>
                    <a:latin typeface="Tahoma" panose="020B0604030504040204" pitchFamily="34" charset="0"/>
                    <a:ea typeface="Times New Roman" panose="02020603050405020304" pitchFamily="18" charset="0"/>
                  </a:rPr>
                  <a:t> in the R package </a:t>
                </a:r>
                <a:r>
                  <a:rPr lang="en-US" sz="2000" b="1" u="sng" dirty="0" err="1">
                    <a:solidFill>
                      <a:srgbClr val="0000FF"/>
                    </a:solidFill>
                    <a:effectLst/>
                    <a:latin typeface="Tahoma" panose="020B0604030504040204" pitchFamily="34" charset="0"/>
                    <a:ea typeface="Times New Roman" panose="02020603050405020304" pitchFamily="18" charset="0"/>
                    <a:hlinkClick r:id="rId3"/>
                  </a:rPr>
                  <a:t>Hmisc</a:t>
                </a:r>
                <a:r>
                  <a:rPr lang="en-US" sz="2000" dirty="0">
                    <a:effectLst/>
                    <a:latin typeface="Tahoma" panose="020B0604030504040204" pitchFamily="34" charset="0"/>
                    <a:ea typeface="Times New Roman" panose="02020603050405020304" pitchFamily="18" charset="0"/>
                  </a:rPr>
                  <a:t> (Harrell et al, 2021)</a:t>
                </a:r>
                <a:endParaRPr lang="en-US" sz="2000" dirty="0">
                  <a:effectLst/>
                  <a:latin typeface="Times New Roman" panose="02020603050405020304" pitchFamily="18" charset="0"/>
                  <a:ea typeface="Times New Roman" panose="02020603050405020304" pitchFamily="18" charset="0"/>
                </a:endParaRPr>
              </a:p>
              <a:p>
                <a:endParaRPr lang="it-IT" sz="1600" dirty="0"/>
              </a:p>
            </p:txBody>
          </p:sp>
        </mc:Choice>
        <mc:Fallback xmlns="">
          <p:sp>
            <p:nvSpPr>
              <p:cNvPr id="16" name="CasellaDiTesto 15">
                <a:extLst>
                  <a:ext uri="{FF2B5EF4-FFF2-40B4-BE49-F238E27FC236}">
                    <a16:creationId xmlns:a16="http://schemas.microsoft.com/office/drawing/2014/main" id="{784A0C70-3D18-476E-8C8F-B17C6D2BA948}"/>
                  </a:ext>
                </a:extLst>
              </p:cNvPr>
              <p:cNvSpPr txBox="1">
                <a:spLocks noRot="1" noChangeAspect="1" noMove="1" noResize="1" noEditPoints="1" noAdjustHandles="1" noChangeArrowheads="1" noChangeShapeType="1" noTextEdit="1"/>
              </p:cNvSpPr>
              <p:nvPr/>
            </p:nvSpPr>
            <p:spPr>
              <a:xfrm>
                <a:off x="606365" y="1010800"/>
                <a:ext cx="9636247" cy="5922391"/>
              </a:xfrm>
              <a:prstGeom prst="rect">
                <a:avLst/>
              </a:prstGeom>
              <a:blipFill>
                <a:blip r:embed="rId4"/>
                <a:stretch>
                  <a:fillRect l="-633" t="-1030"/>
                </a:stretch>
              </a:blipFill>
            </p:spPr>
            <p:txBody>
              <a:bodyPr/>
              <a:lstStyle/>
              <a:p>
                <a:r>
                  <a:rPr lang="it-IT">
                    <a:noFill/>
                  </a:rPr>
                  <a:t> </a:t>
                </a:r>
              </a:p>
            </p:txBody>
          </p:sp>
        </mc:Fallback>
      </mc:AlternateContent>
    </p:spTree>
    <p:extLst>
      <p:ext uri="{BB962C8B-B14F-4D97-AF65-F5344CB8AC3E}">
        <p14:creationId xmlns:p14="http://schemas.microsoft.com/office/powerpoint/2010/main" val="41313504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738189" y="506413"/>
            <a:ext cx="9015410" cy="2897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12600" rIns="0" bIns="0">
            <a:spAutoFit/>
          </a:bodyPr>
          <a:lstStyle>
            <a:lvl1pPr>
              <a:tabLst>
                <a:tab pos="457200" algn="l"/>
                <a:tab pos="914400" algn="l"/>
                <a:tab pos="1371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Lst>
              <a:defRPr>
                <a:solidFill>
                  <a:srgbClr val="000000"/>
                </a:solidFill>
                <a:latin typeface="Arial" charset="0"/>
                <a:ea typeface="Noto Sans SC Regular" charset="0"/>
                <a:cs typeface="Noto Sans SC Regular" charset="0"/>
              </a:defRPr>
            </a:lvl9pPr>
          </a:lstStyle>
          <a:p>
            <a:pPr marL="12700">
              <a:lnSpc>
                <a:spcPct val="100000"/>
              </a:lnSpc>
              <a:spcBef>
                <a:spcPts val="100"/>
              </a:spcBef>
            </a:pPr>
            <a:r>
              <a:rPr lang="en-US" altLang="it-IT" i="1" dirty="0">
                <a:latin typeface="Times New Roman" pitchFamily="16" charset="0"/>
              </a:rPr>
              <a:t>Multicollinearity in Predictors: Redundancy Analysis</a:t>
            </a:r>
          </a:p>
        </p:txBody>
      </p:sp>
      <p:grpSp>
        <p:nvGrpSpPr>
          <p:cNvPr id="7170" name="Group 2"/>
          <p:cNvGrpSpPr>
            <a:grpSpLocks/>
          </p:cNvGrpSpPr>
          <p:nvPr/>
        </p:nvGrpSpPr>
        <p:grpSpPr bwMode="auto">
          <a:xfrm>
            <a:off x="1006475" y="6769100"/>
            <a:ext cx="9166225" cy="309563"/>
            <a:chOff x="634" y="4264"/>
            <a:chExt cx="5774" cy="195"/>
          </a:xfrm>
        </p:grpSpPr>
        <p:sp>
          <p:nvSpPr>
            <p:cNvPr id="7171" name="AutoShape 3"/>
            <p:cNvSpPr>
              <a:spLocks noChangeArrowheads="1"/>
            </p:cNvSpPr>
            <p:nvPr/>
          </p:nvSpPr>
          <p:spPr bwMode="auto">
            <a:xfrm>
              <a:off x="5956" y="4270"/>
              <a:ext cx="452" cy="185"/>
            </a:xfrm>
            <a:custGeom>
              <a:avLst/>
              <a:gdLst>
                <a:gd name="G0" fmla="+- 2000 0 0"/>
                <a:gd name="G1" fmla="+- 822 0 0"/>
              </a:gdLst>
              <a:ahLst/>
              <a:cxnLst>
                <a:cxn ang="0">
                  <a:pos x="r" y="vc"/>
                </a:cxn>
                <a:cxn ang="5400000">
                  <a:pos x="hc" y="b"/>
                </a:cxn>
                <a:cxn ang="10800000">
                  <a:pos x="l" y="vc"/>
                </a:cxn>
                <a:cxn ang="16200000">
                  <a:pos x="hc" y="t"/>
                </a:cxn>
              </a:cxnLst>
              <a:rect l="0" t="0" r="0" b="0"/>
              <a:pathLst>
                <a:path>
                  <a:moveTo>
                    <a:pt x="719632" y="0"/>
                  </a:moveTo>
                  <a:lnTo>
                    <a:pt x="0" y="0"/>
                  </a:lnTo>
                  <a:lnTo>
                    <a:pt x="0" y="45720"/>
                  </a:lnTo>
                  <a:lnTo>
                    <a:pt x="0" y="249936"/>
                  </a:lnTo>
                  <a:lnTo>
                    <a:pt x="0" y="295656"/>
                  </a:lnTo>
                  <a:lnTo>
                    <a:pt x="719632" y="295656"/>
                  </a:lnTo>
                  <a:lnTo>
                    <a:pt x="719632" y="249936"/>
                  </a:lnTo>
                  <a:lnTo>
                    <a:pt x="71958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2" name="AutoShape 4"/>
            <p:cNvSpPr>
              <a:spLocks noChangeArrowheads="1"/>
            </p:cNvSpPr>
            <p:nvPr/>
          </p:nvSpPr>
          <p:spPr bwMode="auto">
            <a:xfrm>
              <a:off x="634" y="4264"/>
              <a:ext cx="5321" cy="3"/>
            </a:xfrm>
            <a:custGeom>
              <a:avLst/>
              <a:gdLst>
                <a:gd name="G0" fmla="+- 23469 0 0"/>
                <a:gd name="G1" fmla="+- 18 0 0"/>
              </a:gdLst>
              <a:ahLst/>
              <a:cxnLst>
                <a:cxn ang="0">
                  <a:pos x="r" y="vc"/>
                </a:cxn>
                <a:cxn ang="5400000">
                  <a:pos x="hc" y="b"/>
                </a:cxn>
                <a:cxn ang="10800000">
                  <a:pos x="l" y="vc"/>
                </a:cxn>
                <a:cxn ang="16200000">
                  <a:pos x="hc" y="t"/>
                </a:cxn>
              </a:cxnLst>
              <a:rect l="0" t="0" r="0" b="0"/>
              <a:pathLst>
                <a:path>
                  <a:moveTo>
                    <a:pt x="8448421" y="0"/>
                  </a:moveTo>
                  <a:lnTo>
                    <a:pt x="0" y="0"/>
                  </a:lnTo>
                  <a:lnTo>
                    <a:pt x="0" y="6096"/>
                  </a:lnTo>
                  <a:lnTo>
                    <a:pt x="8448421" y="6096"/>
                  </a:lnTo>
                  <a:lnTo>
                    <a:pt x="8448421" y="0"/>
                  </a:lnTo>
                  <a:close/>
                </a:path>
              </a:pathLst>
            </a:custGeom>
            <a:solidFill>
              <a:srgbClr val="000000"/>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3" name="AutoShape 5"/>
            <p:cNvSpPr>
              <a:spLocks noChangeArrowheads="1"/>
            </p:cNvSpPr>
            <p:nvPr/>
          </p:nvSpPr>
          <p:spPr bwMode="auto">
            <a:xfrm>
              <a:off x="5956" y="4268"/>
              <a:ext cx="3" cy="28"/>
            </a:xfrm>
            <a:custGeom>
              <a:avLst/>
              <a:gdLst>
                <a:gd name="G0" fmla="+- 18 0 0"/>
                <a:gd name="G1" fmla="+- 127 0 0"/>
              </a:gdLst>
              <a:ahLst/>
              <a:cxnLst>
                <a:cxn ang="0">
                  <a:pos x="r" y="vc"/>
                </a:cxn>
                <a:cxn ang="5400000">
                  <a:pos x="hc" y="b"/>
                </a:cxn>
                <a:cxn ang="10800000">
                  <a:pos x="l" y="vc"/>
                </a:cxn>
                <a:cxn ang="16200000">
                  <a:pos x="hc" y="t"/>
                </a:cxn>
              </a:cxnLst>
              <a:rect l="0" t="0" r="0" b="0"/>
              <a:pathLst>
                <a:path>
                  <a:moveTo>
                    <a:pt x="6096" y="0"/>
                  </a:moveTo>
                  <a:lnTo>
                    <a:pt x="0" y="0"/>
                  </a:lnTo>
                  <a:lnTo>
                    <a:pt x="0" y="45719"/>
                  </a:lnTo>
                  <a:lnTo>
                    <a:pt x="6096" y="45719"/>
                  </a:lnTo>
                  <a:lnTo>
                    <a:pt x="6096"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4" name="AutoShape 6"/>
            <p:cNvSpPr>
              <a:spLocks noChangeArrowheads="1"/>
            </p:cNvSpPr>
            <p:nvPr/>
          </p:nvSpPr>
          <p:spPr bwMode="auto">
            <a:xfrm>
              <a:off x="5956" y="4264"/>
              <a:ext cx="452" cy="3"/>
            </a:xfrm>
            <a:custGeom>
              <a:avLst/>
              <a:gdLst>
                <a:gd name="G0" fmla="+- 2000 0 0"/>
                <a:gd name="G1" fmla="+- 18 0 0"/>
              </a:gdLst>
              <a:ahLst/>
              <a:cxnLst>
                <a:cxn ang="0">
                  <a:pos x="r" y="vc"/>
                </a:cxn>
                <a:cxn ang="5400000">
                  <a:pos x="hc" y="b"/>
                </a:cxn>
                <a:cxn ang="10800000">
                  <a:pos x="l" y="vc"/>
                </a:cxn>
                <a:cxn ang="16200000">
                  <a:pos x="hc" y="t"/>
                </a:cxn>
              </a:cxnLst>
              <a:rect l="0" t="0" r="0" b="0"/>
              <a:pathLst>
                <a:path>
                  <a:moveTo>
                    <a:pt x="719632" y="0"/>
                  </a:moveTo>
                  <a:lnTo>
                    <a:pt x="6096" y="0"/>
                  </a:lnTo>
                  <a:lnTo>
                    <a:pt x="0" y="0"/>
                  </a:lnTo>
                  <a:lnTo>
                    <a:pt x="0" y="6096"/>
                  </a:lnTo>
                  <a:lnTo>
                    <a:pt x="6096" y="6096"/>
                  </a:lnTo>
                  <a:lnTo>
                    <a:pt x="719632" y="6096"/>
                  </a:lnTo>
                  <a:lnTo>
                    <a:pt x="719632" y="0"/>
                  </a:lnTo>
                  <a:close/>
                </a:path>
              </a:pathLst>
            </a:custGeom>
            <a:solidFill>
              <a:srgbClr val="C0504D"/>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5" name="AutoShape 7"/>
            <p:cNvSpPr>
              <a:spLocks noChangeArrowheads="1"/>
            </p:cNvSpPr>
            <p:nvPr/>
          </p:nvSpPr>
          <p:spPr bwMode="auto">
            <a:xfrm>
              <a:off x="5956" y="4268"/>
              <a:ext cx="452" cy="187"/>
            </a:xfrm>
            <a:custGeom>
              <a:avLst/>
              <a:gdLst>
                <a:gd name="G0" fmla="+- 2000 0 0"/>
                <a:gd name="G1" fmla="+- 831 0 0"/>
              </a:gdLst>
              <a:ahLst/>
              <a:cxnLst>
                <a:cxn ang="0">
                  <a:pos x="r" y="vc"/>
                </a:cxn>
                <a:cxn ang="5400000">
                  <a:pos x="hc" y="b"/>
                </a:cxn>
                <a:cxn ang="10800000">
                  <a:pos x="l" y="vc"/>
                </a:cxn>
                <a:cxn ang="16200000">
                  <a:pos x="hc" y="t"/>
                </a:cxn>
              </a:cxnLst>
              <a:rect l="0" t="0" r="0" b="0"/>
              <a:pathLst>
                <a:path>
                  <a:moveTo>
                    <a:pt x="719632" y="252984"/>
                  </a:moveTo>
                  <a:lnTo>
                    <a:pt x="0" y="252984"/>
                  </a:lnTo>
                  <a:lnTo>
                    <a:pt x="0" y="298704"/>
                  </a:lnTo>
                  <a:lnTo>
                    <a:pt x="719632" y="298704"/>
                  </a:lnTo>
                  <a:lnTo>
                    <a:pt x="719632" y="252984"/>
                  </a:lnTo>
                  <a:close/>
                </a:path>
                <a:path>
                  <a:moveTo>
                    <a:pt x="719632" y="0"/>
                  </a:moveTo>
                  <a:lnTo>
                    <a:pt x="6096" y="0"/>
                  </a:lnTo>
                  <a:lnTo>
                    <a:pt x="6096" y="45720"/>
                  </a:lnTo>
                  <a:lnTo>
                    <a:pt x="719632" y="45720"/>
                  </a:lnTo>
                  <a:lnTo>
                    <a:pt x="719632" y="0"/>
                  </a:lnTo>
                  <a:close/>
                </a:path>
              </a:pathLst>
            </a:custGeom>
            <a:solidFill>
              <a:srgbClr val="933634"/>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6" name="AutoShape 8"/>
            <p:cNvSpPr>
              <a:spLocks noChangeArrowheads="1"/>
            </p:cNvSpPr>
            <p:nvPr/>
          </p:nvSpPr>
          <p:spPr bwMode="auto">
            <a:xfrm>
              <a:off x="668" y="4456"/>
              <a:ext cx="5400" cy="3"/>
            </a:xfrm>
            <a:custGeom>
              <a:avLst/>
              <a:gdLst>
                <a:gd name="G0" fmla="+- 23816 0 0"/>
                <a:gd name="G1" fmla="+- 18 0 0"/>
              </a:gdLst>
              <a:ahLst/>
              <a:cxnLst>
                <a:cxn ang="0">
                  <a:pos x="r" y="vc"/>
                </a:cxn>
                <a:cxn ang="5400000">
                  <a:pos x="hc" y="b"/>
                </a:cxn>
                <a:cxn ang="10800000">
                  <a:pos x="l" y="vc"/>
                </a:cxn>
                <a:cxn ang="16200000">
                  <a:pos x="hc" y="t"/>
                </a:cxn>
              </a:cxnLst>
              <a:rect l="0" t="0" r="0" b="0"/>
              <a:pathLst>
                <a:path>
                  <a:moveTo>
                    <a:pt x="8573389" y="0"/>
                  </a:moveTo>
                  <a:lnTo>
                    <a:pt x="0" y="0"/>
                  </a:lnTo>
                  <a:lnTo>
                    <a:pt x="0" y="6096"/>
                  </a:lnTo>
                  <a:lnTo>
                    <a:pt x="8573389" y="6096"/>
                  </a:lnTo>
                  <a:lnTo>
                    <a:pt x="8573389" y="0"/>
                  </a:lnTo>
                  <a:close/>
                </a:path>
              </a:pathLst>
            </a:custGeom>
            <a:solidFill>
              <a:srgbClr val="D9D9D9"/>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grpSp>
      <p:sp>
        <p:nvSpPr>
          <p:cNvPr id="7177" name="AutoShape 9"/>
          <p:cNvSpPr>
            <a:spLocks noChangeArrowheads="1"/>
          </p:cNvSpPr>
          <p:nvPr/>
        </p:nvSpPr>
        <p:spPr bwMode="auto">
          <a:xfrm>
            <a:off x="752478" y="782956"/>
            <a:ext cx="9015410" cy="45719"/>
          </a:xfrm>
          <a:custGeom>
            <a:avLst/>
            <a:gdLst>
              <a:gd name="G0" fmla="+- 24130 0 0"/>
              <a:gd name="G1" fmla="+- 2 0 0"/>
            </a:gdLst>
            <a:ahLst/>
            <a:cxnLst>
              <a:cxn ang="0">
                <a:pos x="r" y="vc"/>
              </a:cxn>
              <a:cxn ang="5400000">
                <a:pos x="hc" y="b"/>
              </a:cxn>
              <a:cxn ang="10800000">
                <a:pos x="l" y="vc"/>
              </a:cxn>
              <a:cxn ang="16200000">
                <a:pos x="hc" y="t"/>
              </a:cxn>
            </a:cxnLst>
            <a:rect l="0" t="0" r="0" b="0"/>
            <a:pathLst>
              <a:path>
                <a:moveTo>
                  <a:pt x="0" y="0"/>
                </a:moveTo>
                <a:lnTo>
                  <a:pt x="8686800" y="0"/>
                </a:lnTo>
              </a:path>
            </a:pathLst>
          </a:custGeom>
          <a:noFill/>
          <a:ln w="9000" cap="flat">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it-IT"/>
          </a:p>
        </p:txBody>
      </p:sp>
      <p:sp>
        <p:nvSpPr>
          <p:cNvPr id="7179" name="Text Box 11"/>
          <p:cNvSpPr txBox="1">
            <a:spLocks noChangeArrowheads="1"/>
          </p:cNvSpPr>
          <p:nvPr/>
        </p:nvSpPr>
        <p:spPr bwMode="auto">
          <a:xfrm>
            <a:off x="5643563" y="6815138"/>
            <a:ext cx="3744912" cy="25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1pPr>
            <a:lvl2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2pPr>
            <a:lvl3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3pPr>
            <a:lvl4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4pPr>
            <a:lvl5pPr>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5pPr>
            <a:lvl6pPr marL="25146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6pPr>
            <a:lvl7pPr marL="29718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7pPr>
            <a:lvl8pPr marL="34290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8pPr>
            <a:lvl9pPr marL="3886200" indent="-228600" defTabSz="457200" fontAlgn="base" hangingPunct="0">
              <a:lnSpc>
                <a:spcPct val="93000"/>
              </a:lnSpc>
              <a:spcBef>
                <a:spcPct val="0"/>
              </a:spcBef>
              <a:spcAft>
                <a:spcPct val="0"/>
              </a:spcAft>
              <a:buClr>
                <a:srgbClr val="000000"/>
              </a:buClr>
              <a:buSzPct val="100000"/>
              <a:buFont typeface="Times New Roman" pitchFamily="16" charset="0"/>
              <a:tabLst>
                <a:tab pos="457200" algn="l"/>
                <a:tab pos="914400" algn="l"/>
                <a:tab pos="1371600" algn="l"/>
                <a:tab pos="1828800" algn="l"/>
                <a:tab pos="2286000" algn="l"/>
                <a:tab pos="2743200" algn="l"/>
                <a:tab pos="3200400" algn="l"/>
                <a:tab pos="3657600" algn="l"/>
              </a:tabLst>
              <a:defRPr>
                <a:solidFill>
                  <a:srgbClr val="000000"/>
                </a:solidFill>
                <a:latin typeface="Arial" charset="0"/>
                <a:ea typeface="Noto Sans SC Regular" charset="0"/>
                <a:cs typeface="Noto Sans SC Regular" charset="0"/>
              </a:defRPr>
            </a:lvl9pPr>
          </a:lstStyle>
          <a:p>
            <a:pPr marL="12700">
              <a:lnSpc>
                <a:spcPts val="1613"/>
              </a:lnSpc>
            </a:pPr>
            <a:r>
              <a:rPr lang="en-US" altLang="it-IT" sz="1400" dirty="0">
                <a:latin typeface="Times New Roman" pitchFamily="16" charset="0"/>
                <a:cs typeface="DejaVu Sans" charset="0"/>
              </a:rPr>
              <a:t>M. </a:t>
            </a:r>
            <a:r>
              <a:rPr lang="en-US" altLang="it-IT" sz="1400" dirty="0" err="1">
                <a:latin typeface="Times New Roman" pitchFamily="16" charset="0"/>
                <a:cs typeface="DejaVu Sans" charset="0"/>
              </a:rPr>
              <a:t>D’Orazio</a:t>
            </a:r>
            <a:r>
              <a:rPr lang="en-US" altLang="it-IT" sz="1400" dirty="0">
                <a:latin typeface="Times New Roman" pitchFamily="16" charset="0"/>
                <a:cs typeface="DejaVu Sans" charset="0"/>
              </a:rPr>
              <a:t> | </a:t>
            </a:r>
            <a:r>
              <a:rPr lang="en-US" altLang="it-IT" sz="1400" i="1" dirty="0">
                <a:latin typeface="Times New Roman" pitchFamily="16" charset="0"/>
                <a:cs typeface="DejaVu Sans" charset="0"/>
              </a:rPr>
              <a:t>Selecting Auxiliary Variables in R</a:t>
            </a:r>
          </a:p>
        </p:txBody>
      </p:sp>
      <p:sp>
        <p:nvSpPr>
          <p:cNvPr id="7180" name="Text Box 12"/>
          <p:cNvSpPr txBox="1">
            <a:spLocks noChangeArrowheads="1"/>
          </p:cNvSpPr>
          <p:nvPr/>
        </p:nvSpPr>
        <p:spPr bwMode="auto">
          <a:xfrm>
            <a:off x="9688513" y="6815138"/>
            <a:ext cx="252412" cy="438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38100">
              <a:lnSpc>
                <a:spcPts val="1613"/>
              </a:lnSpc>
            </a:pPr>
            <a:fld id="{B46C48C5-4047-4F1A-BED0-C4632375F04F}" type="slidenum">
              <a:rPr lang="en-US" altLang="it-IT" sz="1400">
                <a:solidFill>
                  <a:srgbClr val="FFFFFF"/>
                </a:solidFill>
                <a:latin typeface="Times New Roman" pitchFamily="16" charset="0"/>
                <a:cs typeface="DejaVu Sans" charset="0"/>
              </a:rPr>
              <a:pPr marL="38100">
                <a:lnSpc>
                  <a:spcPts val="1613"/>
                </a:lnSpc>
              </a:pPr>
              <a:t>9</a:t>
            </a:fld>
            <a:endParaRPr lang="en-US" altLang="it-IT" sz="1400">
              <a:solidFill>
                <a:srgbClr val="FFFFFF"/>
              </a:solidFill>
              <a:latin typeface="Times New Roman" pitchFamily="16" charset="0"/>
              <a:cs typeface="DejaVu Sans" charset="0"/>
            </a:endParaRPr>
          </a:p>
        </p:txBody>
      </p:sp>
      <p:sp>
        <p:nvSpPr>
          <p:cNvPr id="4" name="Rectangle 1">
            <a:extLst>
              <a:ext uri="{FF2B5EF4-FFF2-40B4-BE49-F238E27FC236}">
                <a16:creationId xmlns:a16="http://schemas.microsoft.com/office/drawing/2014/main" id="{230B85CF-44B4-428D-A0F8-7AE4E0D2C3E7}"/>
              </a:ext>
            </a:extLst>
          </p:cNvPr>
          <p:cNvSpPr>
            <a:spLocks noChangeArrowheads="1"/>
          </p:cNvSpPr>
          <p:nvPr/>
        </p:nvSpPr>
        <p:spPr bwMode="auto">
          <a:xfrm>
            <a:off x="995703" y="1127919"/>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16" name="CasellaDiTesto 15">
            <a:extLst>
              <a:ext uri="{FF2B5EF4-FFF2-40B4-BE49-F238E27FC236}">
                <a16:creationId xmlns:a16="http://schemas.microsoft.com/office/drawing/2014/main" id="{784A0C70-3D18-476E-8C8F-B17C6D2BA948}"/>
              </a:ext>
            </a:extLst>
          </p:cNvPr>
          <p:cNvSpPr txBox="1"/>
          <p:nvPr/>
        </p:nvSpPr>
        <p:spPr>
          <a:xfrm>
            <a:off x="606364" y="1124813"/>
            <a:ext cx="9636247" cy="2754408"/>
          </a:xfrm>
          <a:prstGeom prst="rect">
            <a:avLst/>
          </a:prstGeom>
          <a:noFill/>
        </p:spPr>
        <p:txBody>
          <a:bodyPr wrap="square">
            <a:spAutoFit/>
          </a:bodyPr>
          <a:lstStyle/>
          <a:p>
            <a:r>
              <a:rPr lang="it-IT" sz="1800" dirty="0">
                <a:effectLst/>
                <a:latin typeface="Tahoma" panose="020B0604030504040204" pitchFamily="34" charset="0"/>
                <a:ea typeface="Times New Roman" panose="02020603050405020304" pitchFamily="18" charset="0"/>
              </a:rPr>
              <a:t> </a:t>
            </a:r>
            <a:r>
              <a:rPr lang="en-US" sz="2000" dirty="0">
                <a:effectLst/>
                <a:latin typeface="Tahoma" panose="020B0604030504040204" pitchFamily="34" charset="0"/>
                <a:ea typeface="Times New Roman" panose="02020603050405020304" pitchFamily="18" charset="0"/>
              </a:rPr>
              <a:t>Identify redundant predictors (when all the </a:t>
            </a:r>
            <a:r>
              <a:rPr lang="en-US" sz="2000" i="1" dirty="0" err="1">
                <a:effectLst/>
                <a:latin typeface="Times New Roman" panose="02020603050405020304" pitchFamily="18" charset="0"/>
                <a:ea typeface="Times New Roman" panose="02020603050405020304" pitchFamily="18" charset="0"/>
              </a:rPr>
              <a:t>Xs</a:t>
            </a:r>
            <a:r>
              <a:rPr lang="en-US" sz="2000" dirty="0">
                <a:effectLst/>
                <a:latin typeface="Tahoma" panose="020B0604030504040204" pitchFamily="34" charset="0"/>
                <a:ea typeface="Times New Roman" panose="02020603050405020304" pitchFamily="18" charset="0"/>
              </a:rPr>
              <a:t> are continuous):</a:t>
            </a:r>
            <a:endParaRPr lang="en-US" sz="2000" dirty="0">
              <a:effectLst/>
              <a:latin typeface="Times New Roman" panose="02020603050405020304" pitchFamily="18" charset="0"/>
              <a:ea typeface="Times New Roman" panose="02020603050405020304" pitchFamily="18" charset="0"/>
            </a:endParaRPr>
          </a:p>
          <a:p>
            <a:r>
              <a:rPr lang="en-US" sz="800" dirty="0">
                <a:effectLst/>
                <a:latin typeface="Tahoma" panose="020B060403050404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342900" lvl="0" indent="-342900">
              <a:spcAft>
                <a:spcPts val="0"/>
              </a:spcAft>
              <a:buFont typeface="Tahoma" panose="020B0604030504040204" pitchFamily="34" charset="0"/>
              <a:buChar char="-"/>
            </a:pPr>
            <a:r>
              <a:rPr lang="en-US" sz="2000" i="1" dirty="0">
                <a:solidFill>
                  <a:srgbClr val="0070C0"/>
                </a:solidFill>
                <a:effectLst/>
                <a:latin typeface="Tahoma" panose="020B0604030504040204" pitchFamily="34" charset="0"/>
                <a:ea typeface="Times New Roman" panose="02020603050405020304" pitchFamily="18" charset="0"/>
              </a:rPr>
              <a:t>redundancy analysis</a:t>
            </a:r>
            <a:endParaRPr lang="en-US" sz="2000" dirty="0">
              <a:effectLst/>
              <a:latin typeface="Times New Roman" panose="02020603050405020304" pitchFamily="18" charset="0"/>
              <a:ea typeface="Times New Roman" panose="02020603050405020304" pitchFamily="18" charset="0"/>
            </a:endParaRPr>
          </a:p>
          <a:p>
            <a:pPr marL="457200">
              <a:spcAft>
                <a:spcPts val="0"/>
              </a:spcAft>
            </a:pPr>
            <a:r>
              <a:rPr lang="en-US" sz="800" i="1" dirty="0">
                <a:effectLst/>
                <a:latin typeface="Tahoma" panose="020B0604030504040204" pitchFamily="34" charset="0"/>
                <a:ea typeface="Times New Roman" panose="02020603050405020304" pitchFamily="18" charset="0"/>
              </a:rPr>
              <a:t> </a:t>
            </a:r>
            <a:endParaRPr lang="en-US" sz="800" dirty="0">
              <a:effectLst/>
              <a:latin typeface="Times New Roman" panose="02020603050405020304" pitchFamily="18" charset="0"/>
              <a:ea typeface="Times New Roman" panose="02020603050405020304" pitchFamily="18" charset="0"/>
            </a:endParaRPr>
          </a:p>
          <a:p>
            <a:pPr marL="342900" lvl="0" indent="-342900">
              <a:spcAft>
                <a:spcPts val="0"/>
              </a:spcAft>
              <a:buFont typeface="Tahoma" panose="020B0604030504040204" pitchFamily="34" charset="0"/>
              <a:buChar char="-"/>
            </a:pPr>
            <a:r>
              <a:rPr lang="en-US" sz="2000" i="1" dirty="0">
                <a:solidFill>
                  <a:srgbClr val="0070C0"/>
                </a:solidFill>
                <a:effectLst/>
                <a:latin typeface="Tahoma" panose="020B0604030504040204" pitchFamily="34" charset="0"/>
                <a:ea typeface="Times New Roman" panose="02020603050405020304" pitchFamily="18" charset="0"/>
              </a:rPr>
              <a:t>variable clustering</a:t>
            </a:r>
            <a:r>
              <a:rPr lang="en-US" sz="2000" dirty="0">
                <a:effectLst/>
                <a:latin typeface="Tahoma" panose="020B0604030504040204" pitchFamily="34" charset="0"/>
                <a:ea typeface="Times New Roman" panose="02020603050405020304" pitchFamily="18" charset="0"/>
              </a:rPr>
              <a:t>: hierarchical clustering based on a matrix of similarities between the various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ahoma" panose="020B0604030504040204" pitchFamily="34" charset="0"/>
                <a:ea typeface="Times New Roman" panose="02020603050405020304" pitchFamily="18" charset="0"/>
              </a:rPr>
              <a:t> variables (default </a:t>
            </a:r>
            <a:r>
              <a:rPr lang="en-US" sz="2000" dirty="0" err="1">
                <a:effectLst/>
                <a:latin typeface="Tahoma" panose="020B0604030504040204" pitchFamily="34" charset="0"/>
                <a:ea typeface="Times New Roman" panose="02020603050405020304" pitchFamily="18" charset="0"/>
              </a:rPr>
              <a:t>speraman</a:t>
            </a:r>
            <a:r>
              <a:rPr lang="en-US" sz="2000" dirty="0">
                <a:effectLst/>
                <a:latin typeface="Tahoma" panose="020B0604030504040204" pitchFamily="34" charset="0"/>
                <a:ea typeface="Times New Roman" panose="02020603050405020304" pitchFamily="18" charset="0"/>
              </a:rPr>
              <a:t> squared cor. coef.)</a:t>
            </a:r>
          </a:p>
          <a:p>
            <a:pPr lvl="0">
              <a:spcAft>
                <a:spcPts val="0"/>
              </a:spcAft>
            </a:pPr>
            <a:r>
              <a:rPr lang="en-US" sz="2000" dirty="0">
                <a:effectLst/>
                <a:latin typeface="Tahoma" panose="020B060403050404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r>
              <a:rPr lang="en-US" sz="1800" b="1" dirty="0" err="1">
                <a:effectLst/>
                <a:latin typeface="Courier New" panose="02070309020205020404" pitchFamily="49" charset="0"/>
                <a:ea typeface="Times New Roman" panose="02020603050405020304" pitchFamily="18" charset="0"/>
              </a:rPr>
              <a:t>vc</a:t>
            </a:r>
            <a:r>
              <a:rPr lang="en-US" sz="1800" b="1" dirty="0">
                <a:effectLst/>
                <a:latin typeface="Courier New" panose="02070309020205020404" pitchFamily="49" charset="0"/>
                <a:ea typeface="Times New Roman" panose="02020603050405020304" pitchFamily="18" charset="0"/>
              </a:rPr>
              <a:t> &lt;- </a:t>
            </a:r>
            <a:r>
              <a:rPr lang="en-US" sz="1800" b="1" dirty="0" err="1">
                <a:effectLst/>
                <a:latin typeface="Courier New" panose="02070309020205020404" pitchFamily="49" charset="0"/>
                <a:ea typeface="Times New Roman" panose="02020603050405020304" pitchFamily="18" charset="0"/>
              </a:rPr>
              <a:t>varclus</a:t>
            </a:r>
            <a:r>
              <a:rPr lang="en-US" sz="1800" b="1" dirty="0">
                <a:effectLst/>
                <a:latin typeface="Courier New" panose="02070309020205020404" pitchFamily="49" charset="0"/>
                <a:ea typeface="Times New Roman" panose="02020603050405020304" pitchFamily="18" charset="0"/>
              </a:rPr>
              <a:t>(x = </a:t>
            </a:r>
            <a:r>
              <a:rPr lang="en-US" sz="1800" b="1" dirty="0" err="1">
                <a:effectLst/>
                <a:latin typeface="Courier New" panose="02070309020205020404" pitchFamily="49" charset="0"/>
                <a:ea typeface="Times New Roman" panose="02020603050405020304" pitchFamily="18" charset="0"/>
              </a:rPr>
              <a:t>data.matrix</a:t>
            </a:r>
            <a:r>
              <a:rPr lang="en-US" sz="1800" b="1" dirty="0">
                <a:effectLst/>
                <a:latin typeface="Courier New" panose="02070309020205020404" pitchFamily="49" charset="0"/>
                <a:ea typeface="Times New Roman" panose="02020603050405020304" pitchFamily="18" charset="0"/>
              </a:rPr>
              <a:t>(</a:t>
            </a:r>
            <a:r>
              <a:rPr lang="en-US" sz="1800" b="1" dirty="0" err="1">
                <a:effectLst/>
                <a:latin typeface="Courier New" panose="02070309020205020404" pitchFamily="49" charset="0"/>
                <a:ea typeface="Times New Roman" panose="02020603050405020304" pitchFamily="18" charset="0"/>
              </a:rPr>
              <a:t>hhExp</a:t>
            </a:r>
            <a:r>
              <a:rPr lang="en-US" sz="1800" b="1" dirty="0">
                <a:effectLst/>
                <a:latin typeface="Courier New" panose="02070309020205020404" pitchFamily="49" charset="0"/>
                <a:ea typeface="Times New Roman" panose="02020603050405020304" pitchFamily="18" charset="0"/>
              </a:rPr>
              <a:t>[,</a:t>
            </a:r>
            <a:r>
              <a:rPr lang="en-US" sz="1800" b="1" dirty="0" err="1">
                <a:effectLst/>
                <a:latin typeface="Courier New" panose="02070309020205020404" pitchFamily="49" charset="0"/>
                <a:ea typeface="Times New Roman" panose="02020603050405020304" pitchFamily="18" charset="0"/>
              </a:rPr>
              <a:t>xs</a:t>
            </a:r>
            <a:r>
              <a:rPr lang="en-US" sz="1800" b="1" dirty="0">
                <a:effectLst/>
                <a:latin typeface="Courier New" panose="02070309020205020404" pitchFamily="49" charset="0"/>
                <a:ea typeface="Times New Roman" panose="02020603050405020304" pitchFamily="18" charset="0"/>
              </a:rPr>
              <a:t>]), similarity = "spearman")</a:t>
            </a:r>
            <a:endParaRPr lang="it-IT" sz="1800" dirty="0">
              <a:effectLst/>
              <a:latin typeface="Times New Roman" panose="02020603050405020304" pitchFamily="18" charset="0"/>
              <a:ea typeface="Times New Roman" panose="02020603050405020304" pitchFamily="18" charset="0"/>
            </a:endParaRPr>
          </a:p>
          <a:p>
            <a:r>
              <a:rPr lang="en-US" sz="1800" b="1" dirty="0">
                <a:effectLst/>
                <a:latin typeface="Courier New" panose="02070309020205020404" pitchFamily="49" charset="0"/>
                <a:ea typeface="Times New Roman" panose="02020603050405020304" pitchFamily="18" charset="0"/>
              </a:rPr>
              <a:t>plot(</a:t>
            </a:r>
            <a:r>
              <a:rPr lang="en-US" sz="1800" b="1" dirty="0" err="1">
                <a:effectLst/>
                <a:latin typeface="Courier New" panose="02070309020205020404" pitchFamily="49" charset="0"/>
                <a:ea typeface="Times New Roman" panose="02020603050405020304" pitchFamily="18" charset="0"/>
              </a:rPr>
              <a:t>vc</a:t>
            </a:r>
            <a:r>
              <a:rPr lang="en-US" sz="1800" b="1" dirty="0">
                <a:effectLst/>
                <a:latin typeface="Courier New" panose="02070309020205020404" pitchFamily="49" charset="0"/>
                <a:ea typeface="Times New Roman" panose="02020603050405020304" pitchFamily="18" charset="0"/>
              </a:rPr>
              <a:t>)</a:t>
            </a:r>
            <a:endParaRPr lang="it-IT" sz="1800" dirty="0">
              <a:effectLst/>
              <a:latin typeface="Times New Roman" panose="02020603050405020304" pitchFamily="18" charset="0"/>
              <a:ea typeface="Times New Roman" panose="02020603050405020304" pitchFamily="18" charset="0"/>
            </a:endParaRPr>
          </a:p>
          <a:p>
            <a:r>
              <a:rPr lang="en-US" sz="1800" b="1" dirty="0" err="1">
                <a:effectLst/>
                <a:latin typeface="Courier New" panose="02070309020205020404" pitchFamily="49" charset="0"/>
                <a:ea typeface="Times New Roman" panose="02020603050405020304" pitchFamily="18" charset="0"/>
              </a:rPr>
              <a:t>abline</a:t>
            </a:r>
            <a:r>
              <a:rPr lang="en-US" sz="1800" b="1" dirty="0">
                <a:effectLst/>
                <a:latin typeface="Courier New" panose="02070309020205020404" pitchFamily="49" charset="0"/>
                <a:ea typeface="Times New Roman" panose="02020603050405020304" pitchFamily="18" charset="0"/>
              </a:rPr>
              <a:t>(h=0.5, </a:t>
            </a:r>
            <a:r>
              <a:rPr lang="en-US" sz="1800" b="1" dirty="0" err="1">
                <a:effectLst/>
                <a:latin typeface="Courier New" panose="02070309020205020404" pitchFamily="49" charset="0"/>
                <a:ea typeface="Times New Roman" panose="02020603050405020304" pitchFamily="18" charset="0"/>
              </a:rPr>
              <a:t>lty</a:t>
            </a:r>
            <a:r>
              <a:rPr lang="en-US" sz="1800" b="1" dirty="0">
                <a:effectLst/>
                <a:latin typeface="Courier New" panose="02070309020205020404" pitchFamily="49" charset="0"/>
                <a:ea typeface="Times New Roman" panose="02020603050405020304" pitchFamily="18" charset="0"/>
              </a:rPr>
              <a:t>=2)</a:t>
            </a:r>
            <a:endParaRPr lang="it-IT" sz="1800" dirty="0">
              <a:effectLst/>
              <a:latin typeface="Times New Roman" panose="02020603050405020304" pitchFamily="18" charset="0"/>
              <a:ea typeface="Times New Roman" panose="02020603050405020304" pitchFamily="18" charset="0"/>
            </a:endParaRPr>
          </a:p>
          <a:p>
            <a:endParaRPr lang="it-IT" sz="1600" dirty="0"/>
          </a:p>
        </p:txBody>
      </p:sp>
      <p:pic>
        <p:nvPicPr>
          <p:cNvPr id="3073" name="Immagine 2">
            <a:extLst>
              <a:ext uri="{FF2B5EF4-FFF2-40B4-BE49-F238E27FC236}">
                <a16:creationId xmlns:a16="http://schemas.microsoft.com/office/drawing/2014/main" id="{1516CE59-7F55-40DD-8780-3B44915A3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852" b="14754"/>
          <a:stretch>
            <a:fillRect/>
          </a:stretch>
        </p:blipFill>
        <p:spPr bwMode="auto">
          <a:xfrm>
            <a:off x="2703512" y="3966065"/>
            <a:ext cx="52863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7" name="Ovale 16">
            <a:extLst>
              <a:ext uri="{FF2B5EF4-FFF2-40B4-BE49-F238E27FC236}">
                <a16:creationId xmlns:a16="http://schemas.microsoft.com/office/drawing/2014/main" id="{78DA44B4-F32C-418A-BB1C-06F73627464A}"/>
              </a:ext>
            </a:extLst>
          </p:cNvPr>
          <p:cNvSpPr/>
          <p:nvPr/>
        </p:nvSpPr>
        <p:spPr>
          <a:xfrm>
            <a:off x="7151837" y="6095755"/>
            <a:ext cx="215265" cy="46545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18" name="Ovale 17">
            <a:extLst>
              <a:ext uri="{FF2B5EF4-FFF2-40B4-BE49-F238E27FC236}">
                <a16:creationId xmlns:a16="http://schemas.microsoft.com/office/drawing/2014/main" id="{6C7D4C6F-7255-445B-964F-3F241B1B4F24}"/>
              </a:ext>
            </a:extLst>
          </p:cNvPr>
          <p:cNvSpPr/>
          <p:nvPr/>
        </p:nvSpPr>
        <p:spPr>
          <a:xfrm>
            <a:off x="6159967" y="5328040"/>
            <a:ext cx="215265" cy="5949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19" name="Ovale 18">
            <a:extLst>
              <a:ext uri="{FF2B5EF4-FFF2-40B4-BE49-F238E27FC236}">
                <a16:creationId xmlns:a16="http://schemas.microsoft.com/office/drawing/2014/main" id="{9CA903A3-5096-445D-8BCB-E5593CCA3606}"/>
              </a:ext>
            </a:extLst>
          </p:cNvPr>
          <p:cNvSpPr/>
          <p:nvPr/>
        </p:nvSpPr>
        <p:spPr>
          <a:xfrm>
            <a:off x="5173177" y="5652525"/>
            <a:ext cx="215265" cy="5949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0" name="Ovale 19">
            <a:extLst>
              <a:ext uri="{FF2B5EF4-FFF2-40B4-BE49-F238E27FC236}">
                <a16:creationId xmlns:a16="http://schemas.microsoft.com/office/drawing/2014/main" id="{FF011630-B162-4642-9A94-815AAF7E38B1}"/>
              </a:ext>
            </a:extLst>
          </p:cNvPr>
          <p:cNvSpPr/>
          <p:nvPr/>
        </p:nvSpPr>
        <p:spPr>
          <a:xfrm>
            <a:off x="4848692" y="5233425"/>
            <a:ext cx="215265" cy="74993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it-IT"/>
          </a:p>
        </p:txBody>
      </p:sp>
      <p:sp>
        <p:nvSpPr>
          <p:cNvPr id="2" name="Rectangle 6">
            <a:extLst>
              <a:ext uri="{FF2B5EF4-FFF2-40B4-BE49-F238E27FC236}">
                <a16:creationId xmlns:a16="http://schemas.microsoft.com/office/drawing/2014/main" id="{8C137753-EB6A-4251-915A-468A8A267EFA}"/>
              </a:ext>
            </a:extLst>
          </p:cNvPr>
          <p:cNvSpPr>
            <a:spLocks noChangeArrowheads="1"/>
          </p:cNvSpPr>
          <p:nvPr/>
        </p:nvSpPr>
        <p:spPr bwMode="auto">
          <a:xfrm>
            <a:off x="0" y="0"/>
            <a:ext cx="1069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3" name="Rectangle 7">
            <a:extLst>
              <a:ext uri="{FF2B5EF4-FFF2-40B4-BE49-F238E27FC236}">
                <a16:creationId xmlns:a16="http://schemas.microsoft.com/office/drawing/2014/main" id="{897D278A-E4B2-429D-8652-1CB2C8054EEB}"/>
              </a:ext>
            </a:extLst>
          </p:cNvPr>
          <p:cNvSpPr>
            <a:spLocks noChangeArrowheads="1"/>
          </p:cNvSpPr>
          <p:nvPr/>
        </p:nvSpPr>
        <p:spPr bwMode="auto">
          <a:xfrm>
            <a:off x="0" y="45720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it-IT"/>
          </a:p>
        </p:txBody>
      </p:sp>
      <p:sp>
        <p:nvSpPr>
          <p:cNvPr id="5" name="Rectangle 8">
            <a:extLst>
              <a:ext uri="{FF2B5EF4-FFF2-40B4-BE49-F238E27FC236}">
                <a16:creationId xmlns:a16="http://schemas.microsoft.com/office/drawing/2014/main" id="{C834A687-83CF-41A2-BCE8-EF995A85BC82}"/>
              </a:ext>
            </a:extLst>
          </p:cNvPr>
          <p:cNvSpPr>
            <a:spLocks noChangeArrowheads="1"/>
          </p:cNvSpPr>
          <p:nvPr/>
        </p:nvSpPr>
        <p:spPr bwMode="auto">
          <a:xfrm>
            <a:off x="0" y="3028950"/>
            <a:ext cx="106934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it-IT" altLang="it-IT" sz="2000" b="0" i="0" u="none" strike="noStrike" cap="none" normalizeH="0" baseline="0">
                <a:ln>
                  <a:noFill/>
                </a:ln>
                <a:solidFill>
                  <a:schemeClr val="tx1"/>
                </a:solidFill>
                <a:effectLst/>
                <a:latin typeface="Tahoma" panose="020B0604030504040204" pitchFamily="34" charset="0"/>
                <a:ea typeface="Times New Roman" panose="02020603050405020304" pitchFamily="18" charset="0"/>
                <a:cs typeface="Tahoma" panose="020B0604030504040204" pitchFamily="34" charset="0"/>
              </a:rPr>
            </a:br>
            <a:endParaRPr kumimoji="0" lang="it-IT" altLang="it-IT"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70126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i Office">
      <a:majorFont>
        <a:latin typeface="Calibri"/>
        <a:ea typeface="Noto Sans SC Regular"/>
        <a:cs typeface="Noto Sans SC Regular"/>
      </a:majorFont>
      <a:minorFont>
        <a:latin typeface="Calibri"/>
        <a:ea typeface="Noto Sans SC Regular"/>
        <a:cs typeface="Noto Sans SC Regul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it-IT" sz="1800" b="0" i="0" u="none" strike="noStrike" cap="none" normalizeH="0" baseline="0" smtClean="0">
            <a:ln>
              <a:noFill/>
            </a:ln>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3000"/>
          </a:lnSpc>
          <a:spcBef>
            <a:spcPct val="0"/>
          </a:spcBef>
          <a:spcAft>
            <a:spcPct val="0"/>
          </a:spcAft>
          <a:buClr>
            <a:srgbClr val="000000"/>
          </a:buClr>
          <a:buSzPct val="100000"/>
          <a:buFont typeface="Times New Roman" pitchFamily="16" charset="0"/>
          <a:buNone/>
          <a:tabLst/>
          <a:defRPr kumimoji="0" lang="en-GB" altLang="it-IT" sz="1800" b="0" i="0" u="none" strike="noStrike" cap="none" normalizeH="0" baseline="0" smtClean="0">
            <a:ln>
              <a:noFill/>
            </a:ln>
            <a:effectLst/>
            <a:latin typeface="Arial" charset="0"/>
          </a:defRPr>
        </a:defPPr>
      </a:lstStyle>
    </a:lnDef>
  </a:objectDefaults>
  <a:extraClrSchemeLst>
    <a:extraClrScheme>
      <a:clrScheme name="Tema di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i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i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i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i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i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i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2731</Words>
  <Application>Microsoft Office PowerPoint</Application>
  <PresentationFormat>Personalizzato</PresentationFormat>
  <Paragraphs>451</Paragraphs>
  <Slides>28</Slides>
  <Notes>27</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28</vt:i4>
      </vt:variant>
    </vt:vector>
  </HeadingPairs>
  <TitlesOfParts>
    <vt:vector size="37" baseType="lpstr">
      <vt:lpstr>Arial</vt:lpstr>
      <vt:lpstr>Calibri</vt:lpstr>
      <vt:lpstr>Cambria Math</vt:lpstr>
      <vt:lpstr>Courier New</vt:lpstr>
      <vt:lpstr>Garamond</vt:lpstr>
      <vt:lpstr>Symbol</vt:lpstr>
      <vt:lpstr>Tahoma</vt:lpstr>
      <vt:lpstr>Times New Roman</vt:lpstr>
      <vt:lpstr>Tema di Office</vt:lpstr>
      <vt:lpstr>Tutorial: Selecting auxiliary variables in R</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DISTANCES WITH MIXED-TYPE VARIABLES  SOME PROPOSALS</dc:title>
  <dc:creator>pc</dc:creator>
  <cp:lastModifiedBy>Marcello D'Orazio</cp:lastModifiedBy>
  <cp:revision>72</cp:revision>
  <cp:lastPrinted>1601-01-01T00:00:00Z</cp:lastPrinted>
  <dcterms:created xsi:type="dcterms:W3CDTF">2020-11-30T23:42:23Z</dcterms:created>
  <dcterms:modified xsi:type="dcterms:W3CDTF">2021-11-26T07:14:52Z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yperlinksChanged">
    <vt:bool>false</vt:bool>
  </property>
  <property fmtid="{D5CDD505-2E9C-101B-9397-08002B2CF9AE}" pid="3" name="LinksUpToDate">
    <vt:bool>false</vt:bool>
  </property>
  <property fmtid="{D5CDD505-2E9C-101B-9397-08002B2CF9AE}" pid="4" name="PresentationFormat">
    <vt:lpwstr>On-screen Show (4:3)</vt:lpwstr>
  </property>
  <property fmtid="{D5CDD505-2E9C-101B-9397-08002B2CF9AE}" pid="5" name="ScaleCrop">
    <vt:bool>false</vt:bool>
  </property>
  <property fmtid="{D5CDD505-2E9C-101B-9397-08002B2CF9AE}" pid="6" name="ShareDoc">
    <vt:bool>false</vt:bool>
  </property>
</Properties>
</file>