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4"/>
  </p:notesMasterIdLst>
  <p:sldIdLst>
    <p:sldId id="315" r:id="rId6"/>
    <p:sldId id="316" r:id="rId7"/>
    <p:sldId id="309" r:id="rId8"/>
    <p:sldId id="329" r:id="rId9"/>
    <p:sldId id="317" r:id="rId10"/>
    <p:sldId id="325" r:id="rId11"/>
    <p:sldId id="331" r:id="rId12"/>
    <p:sldId id="332" r:id="rId13"/>
    <p:sldId id="333" r:id="rId14"/>
    <p:sldId id="336" r:id="rId15"/>
    <p:sldId id="337" r:id="rId16"/>
    <p:sldId id="334" r:id="rId17"/>
    <p:sldId id="335" r:id="rId18"/>
    <p:sldId id="318" r:id="rId19"/>
    <p:sldId id="338" r:id="rId20"/>
    <p:sldId id="339" r:id="rId21"/>
    <p:sldId id="327" r:id="rId22"/>
    <p:sldId id="296" r:id="rId23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FFFFFF"/>
    <a:srgbClr val="C00000"/>
    <a:srgbClr val="DDDDDD"/>
    <a:srgbClr val="932338"/>
    <a:srgbClr val="7B7C7E"/>
    <a:srgbClr val="7F7F7F"/>
    <a:srgbClr val="C7C7C7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ile scuro 1 - Color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46F890A9-2807-4EBB-B81D-B2AA78EC7F39}" styleName="Stile scuro 2 - Colore 5/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65" autoAdjust="0"/>
  </p:normalViewPr>
  <p:slideViewPr>
    <p:cSldViewPr snapToGrid="0" showGuides="1">
      <p:cViewPr varScale="1">
        <p:scale>
          <a:sx n="65" d="100"/>
          <a:sy n="65" d="100"/>
        </p:scale>
        <p:origin x="96" y="156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12/10/2023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070" y="2621956"/>
            <a:ext cx="9818337" cy="2782819"/>
          </a:xfrm>
          <a:effectLst/>
        </p:spPr>
        <p:txBody>
          <a:bodyPr lIns="0" tIns="0" rIns="0" bIns="0" anchor="ctr">
            <a:normAutofit/>
          </a:bodyPr>
          <a:lstStyle>
            <a:lvl1pPr>
              <a:lnSpc>
                <a:spcPts val="3600"/>
              </a:lnSpc>
              <a:defRPr sz="3400" b="0" cap="none">
                <a:solidFill>
                  <a:srgbClr val="C00000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it-IT" dirty="0"/>
              <a:t>FARE CLIC PER MODIFICARE LO STILE DEL TITOLO DELLO SCHEMA FARE CLIC PER MODIFICARE LO STILE DEL TITOLO DELLO SCHEMA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84" y="6495314"/>
            <a:ext cx="7481115" cy="17953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400"/>
              </a:lnSpc>
              <a:spcAft>
                <a:spcPts val="200"/>
              </a:spcAft>
              <a:buNone/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71492F8-659D-4E4C-A49D-B7C56753911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9185" y="1287956"/>
            <a:ext cx="3689746" cy="216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500"/>
              </a:lnSpc>
              <a:spcAft>
                <a:spcPts val="600"/>
              </a:spcAft>
              <a:buNone/>
              <a:def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469184" y="1522956"/>
            <a:ext cx="3689747" cy="108000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0">
                <a:solidFill>
                  <a:srgbClr val="63646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69184" y="6297672"/>
            <a:ext cx="7481115" cy="18851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400"/>
              </a:lnSpc>
              <a:spcAft>
                <a:spcPts val="200"/>
              </a:spcAft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A8FC9CB7-7D84-419A-988C-7B8817E18EDB}"/>
              </a:ext>
            </a:extLst>
          </p:cNvPr>
          <p:cNvSpPr/>
          <p:nvPr userDrawn="1"/>
        </p:nvSpPr>
        <p:spPr>
          <a:xfrm>
            <a:off x="463550" y="0"/>
            <a:ext cx="3708400" cy="1089025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F57BA760-D00A-4F5B-B978-07F3F810367F}"/>
              </a:ext>
            </a:extLst>
          </p:cNvPr>
          <p:cNvSpPr/>
          <p:nvPr userDrawn="1"/>
        </p:nvSpPr>
        <p:spPr>
          <a:xfrm>
            <a:off x="4251325" y="0"/>
            <a:ext cx="3706813" cy="1089025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17FA033-79E9-4921-B88E-03D9DAACCE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50841" y="637832"/>
            <a:ext cx="2700000" cy="461927"/>
          </a:xfrm>
          <a:prstGeom prst="rect">
            <a:avLst/>
          </a:prstGeom>
        </p:spPr>
      </p:pic>
      <p:sp>
        <p:nvSpPr>
          <p:cNvPr id="16" name="Rectangle 9">
            <a:extLst>
              <a:ext uri="{FF2B5EF4-FFF2-40B4-BE49-F238E27FC236}">
                <a16:creationId xmlns:a16="http://schemas.microsoft.com/office/drawing/2014/main" id="{821E4C3A-67D5-4B9E-B373-7B560EA0839E}"/>
              </a:ext>
            </a:extLst>
          </p:cNvPr>
          <p:cNvSpPr/>
          <p:nvPr userDrawn="1"/>
        </p:nvSpPr>
        <p:spPr>
          <a:xfrm>
            <a:off x="8037513" y="0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5998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5203E877-BB68-4C3E-A95D-262A3B3831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0FB10A6-C138-494B-9E13-24A27B8289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8A4B74D-95FF-4ECC-AED0-C183993F87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ngraziamen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786" y="1796902"/>
            <a:ext cx="11283042" cy="1839433"/>
          </a:xfrm>
          <a:effectLst/>
        </p:spPr>
        <p:txBody>
          <a:bodyPr anchor="ctr">
            <a:noAutofit/>
          </a:bodyPr>
          <a:lstStyle>
            <a:lvl1pPr algn="ctr">
              <a:defRPr sz="7000" b="0" cap="none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894EA2-4831-F84E-BBDE-8E89A3516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6093" y="3683529"/>
            <a:ext cx="5624623" cy="423612"/>
          </a:xfrm>
        </p:spPr>
        <p:txBody>
          <a:bodyPr spcCol="36000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2837C0E-8F15-489B-800B-6F1CBBB23F06}"/>
              </a:ext>
            </a:extLst>
          </p:cNvPr>
          <p:cNvSpPr/>
          <p:nvPr userDrawn="1"/>
        </p:nvSpPr>
        <p:spPr>
          <a:xfrm>
            <a:off x="463550" y="5773825"/>
            <a:ext cx="3708400" cy="1089025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1C3885B9-D4F0-42E8-A6EE-EB419237E845}"/>
              </a:ext>
            </a:extLst>
          </p:cNvPr>
          <p:cNvSpPr/>
          <p:nvPr userDrawn="1"/>
        </p:nvSpPr>
        <p:spPr>
          <a:xfrm>
            <a:off x="4251325" y="5773825"/>
            <a:ext cx="3706813" cy="1089025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F54AFB7-6D67-44BA-975B-F9E2C29BB4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50841" y="6092375"/>
            <a:ext cx="2700000" cy="461927"/>
          </a:xfrm>
          <a:prstGeom prst="rect">
            <a:avLst/>
          </a:prstGeom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B4CD4512-1FFA-4544-ACEE-31F0A9CA9D05}"/>
              </a:ext>
            </a:extLst>
          </p:cNvPr>
          <p:cNvSpPr/>
          <p:nvPr userDrawn="1"/>
        </p:nvSpPr>
        <p:spPr>
          <a:xfrm>
            <a:off x="8037513" y="6790850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739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211B9727-26D5-42C6-AA8E-16F0A95510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B35A5DA5-9B3D-430B-9B7D-12A49C896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9953CB5C-8C23-4943-AA23-507887A04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8081963" y="1557338"/>
            <a:ext cx="365378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014FC49-70B3-48C6-AAEA-1B6DEB762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62222" y="2261938"/>
            <a:ext cx="3492000" cy="360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665B96CC-8D49-494F-9C8A-BD85351377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12972DC-41D2-4C0E-AD61-A73383B821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12972DC-41D2-4C0E-AD61-A73383B821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CFFE7A2-271E-4180-8862-1207E565D1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20" r:id="rId8"/>
    <p:sldLayoutId id="2147483714" r:id="rId9"/>
    <p:sldLayoutId id="2147483716" r:id="rId10"/>
    <p:sldLayoutId id="2147483715" r:id="rId11"/>
    <p:sldLayoutId id="2147483717" r:id="rId12"/>
    <p:sldLayoutId id="2147483718" r:id="rId13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0.png"/><Relationship Id="rId5" Type="http://schemas.openxmlformats.org/officeDocument/2006/relationships/image" Target="../media/image24.pn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cellodo/coherenceD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univOutl" TargetMode="External"/><Relationship Id="rId2" Type="http://schemas.openxmlformats.org/officeDocument/2006/relationships/hyperlink" Target="https://cran.r-project.org/package=StatMatch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0BFAD7-8051-44E7-952E-F8647A1CB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Assessing coherence </a:t>
            </a:r>
            <a:br>
              <a:rPr lang="en-US" dirty="0"/>
            </a:br>
            <a:r>
              <a:rPr lang="en-US" dirty="0"/>
              <a:t>between estimated distributions </a:t>
            </a:r>
            <a:br>
              <a:rPr lang="en-US" dirty="0"/>
            </a:br>
            <a:r>
              <a:rPr lang="en-US" dirty="0"/>
              <a:t>in R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353B436-6816-4A46-BDBE-42E64EB27CB6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469184" y="1522956"/>
            <a:ext cx="4283885" cy="1080000"/>
          </a:xfrm>
        </p:spPr>
        <p:txBody>
          <a:bodyPr/>
          <a:lstStyle/>
          <a:p>
            <a:r>
              <a:rPr lang="en-US" dirty="0"/>
              <a:t>The Use of R in Official Statistics - uRos2023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F54B89B-F96C-4A34-BA9E-083269BE1EC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it-IT" dirty="0" err="1"/>
              <a:t>Bucharest</a:t>
            </a:r>
            <a:r>
              <a:rPr lang="it-IT" dirty="0"/>
              <a:t>, 13 </a:t>
            </a:r>
            <a:r>
              <a:rPr lang="it-IT" dirty="0" err="1"/>
              <a:t>December</a:t>
            </a:r>
            <a:r>
              <a:rPr lang="it-IT" dirty="0"/>
              <a:t> 2023</a:t>
            </a:r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FE67CC-0EAE-4BEC-A961-535FE506AA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Istat | </a:t>
            </a:r>
            <a:r>
              <a:rPr lang="en-US" dirty="0"/>
              <a:t>Directorate for Methodology and Statistical Process Design</a:t>
            </a:r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D87B255-EFEE-4DEF-9FE3-EB4831764892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it-IT" dirty="0"/>
              <a:t>Marcello D’Orazio</a:t>
            </a:r>
          </a:p>
        </p:txBody>
      </p:sp>
    </p:spTree>
    <p:extLst>
      <p:ext uri="{BB962C8B-B14F-4D97-AF65-F5344CB8AC3E}">
        <p14:creationId xmlns:p14="http://schemas.microsoft.com/office/powerpoint/2010/main" val="2730702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AC0A8B-105E-4DBB-A20D-E170F214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29636"/>
            <a:ext cx="11269308" cy="358560"/>
          </a:xfrm>
        </p:spPr>
        <p:txBody>
          <a:bodyPr/>
          <a:lstStyle/>
          <a:p>
            <a:r>
              <a:rPr lang="it-IT" altLang="it-IT" sz="2400" dirty="0" err="1"/>
              <a:t>Coherence</a:t>
            </a:r>
            <a:r>
              <a:rPr lang="it-IT" altLang="it-IT" sz="2400" dirty="0"/>
              <a:t> </a:t>
            </a:r>
            <a:r>
              <a:rPr lang="it-IT" altLang="it-IT" sz="2400" dirty="0" err="1"/>
              <a:t>Between</a:t>
            </a:r>
            <a:r>
              <a:rPr lang="it-IT" altLang="it-IT" sz="2400" dirty="0"/>
              <a:t> </a:t>
            </a:r>
            <a:r>
              <a:rPr lang="it-IT" altLang="it-IT" sz="2400" dirty="0" err="1"/>
              <a:t>distributions</a:t>
            </a:r>
            <a:r>
              <a:rPr lang="it-IT" altLang="it-IT" sz="2400" dirty="0"/>
              <a:t>: </a:t>
            </a:r>
            <a:r>
              <a:rPr lang="it-IT" altLang="it-IT" sz="2400" dirty="0" err="1"/>
              <a:t>percentiles</a:t>
            </a:r>
            <a:r>
              <a:rPr lang="it-IT" altLang="it-IT" sz="2400" dirty="0"/>
              <a:t> of </a:t>
            </a:r>
            <a:r>
              <a:rPr lang="it-IT" altLang="it-IT" sz="2400" dirty="0" err="1"/>
              <a:t>continuous</a:t>
            </a:r>
            <a:r>
              <a:rPr lang="it-IT" altLang="it-IT" sz="2400" dirty="0"/>
              <a:t> </a:t>
            </a:r>
            <a:r>
              <a:rPr lang="it-IT" altLang="it-IT" sz="2400" dirty="0" err="1"/>
              <a:t>variables</a:t>
            </a:r>
            <a:r>
              <a:rPr lang="it-IT" altLang="it-IT" sz="2400" dirty="0"/>
              <a:t> (1/2)</a:t>
            </a:r>
            <a:endParaRPr lang="it-IT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testo 1">
                <a:extLst>
                  <a:ext uri="{FF2B5EF4-FFF2-40B4-BE49-F238E27FC236}">
                    <a16:creationId xmlns:a16="http://schemas.microsoft.com/office/drawing/2014/main" id="{3C757EAB-927E-4F42-BD79-C4C67408088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97281" y="1295990"/>
                <a:ext cx="11393949" cy="1113736"/>
              </a:xfrm>
              <a:solidFill>
                <a:schemeClr val="bg1"/>
              </a:solidFill>
            </p:spPr>
            <p:txBody>
              <a:bodyPr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altLang="it-IT" dirty="0"/>
                  <a:t>An interesting expression (typically</a:t>
                </a:r>
                <a:r>
                  <a:rPr lang="en-US" dirty="0"/>
                  <a:t>               ):</a:t>
                </a:r>
                <a:endParaRPr lang="en-US" altLang="it-IT" dirty="0"/>
              </a:p>
              <a:p>
                <a:pPr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𝐼𝑄𝑅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it-IT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it-IT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𝐼𝑄𝑅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it-IT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it-IT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it-IT" dirty="0"/>
              </a:p>
              <a:p>
                <a:pPr marL="344488">
                  <a:spcBef>
                    <a:spcPts val="0"/>
                  </a:spcBef>
                  <a:defRPr/>
                </a:pPr>
                <a:endParaRPr lang="en-US" altLang="it-IT" dirty="0"/>
              </a:p>
            </p:txBody>
          </p:sp>
        </mc:Choice>
        <mc:Fallback xmlns="">
          <p:sp>
            <p:nvSpPr>
              <p:cNvPr id="2" name="Segnaposto testo 1">
                <a:extLst>
                  <a:ext uri="{FF2B5EF4-FFF2-40B4-BE49-F238E27FC236}">
                    <a16:creationId xmlns:a16="http://schemas.microsoft.com/office/drawing/2014/main" id="{3C757EAB-927E-4F42-BD79-C4C674080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97281" y="1295990"/>
                <a:ext cx="11393949" cy="1113736"/>
              </a:xfrm>
              <a:blipFill>
                <a:blip r:embed="rId2"/>
                <a:stretch>
                  <a:fillRect l="-1284" t="-65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sz="1000" cap="none" dirty="0"/>
              <a:t>Assessing Coherence  Between Estimated Distributions in R | Marcello D’Orazio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2659405" y="2643336"/>
            <a:ext cx="1057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</a:t>
            </a:r>
            <a:endParaRPr lang="it-IT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(location)</a:t>
            </a:r>
          </a:p>
        </p:txBody>
      </p:sp>
      <p:cxnSp>
        <p:nvCxnSpPr>
          <p:cNvPr id="8" name="Connettore 2 7"/>
          <p:cNvCxnSpPr/>
          <p:nvPr/>
        </p:nvCxnSpPr>
        <p:spPr>
          <a:xfrm flipH="1">
            <a:off x="3437604" y="2247486"/>
            <a:ext cx="577675" cy="4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4125805" y="2628265"/>
            <a:ext cx="85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IQR</a:t>
            </a:r>
          </a:p>
          <a:p>
            <a:r>
              <a:rPr lang="it-IT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(scale)</a:t>
            </a:r>
          </a:p>
        </p:txBody>
      </p:sp>
      <p:cxnSp>
        <p:nvCxnSpPr>
          <p:cNvPr id="12" name="Connettore 2 11"/>
          <p:cNvCxnSpPr>
            <a:cxnSpLocks/>
            <a:endCxn id="9" idx="0"/>
          </p:cNvCxnSpPr>
          <p:nvPr/>
        </p:nvCxnSpPr>
        <p:spPr>
          <a:xfrm flipH="1">
            <a:off x="4554430" y="2196974"/>
            <a:ext cx="306557" cy="431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5400137" y="1660589"/>
            <a:ext cx="1078302" cy="76364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7" name="Connettore 2 16"/>
          <p:cNvCxnSpPr>
            <a:stCxn id="15" idx="2"/>
          </p:cNvCxnSpPr>
          <p:nvPr/>
        </p:nvCxnSpPr>
        <p:spPr>
          <a:xfrm>
            <a:off x="5939288" y="2424229"/>
            <a:ext cx="0" cy="33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6877050" y="2645740"/>
            <a:ext cx="2704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Skewness</a:t>
            </a:r>
            <a:r>
              <a:rPr lang="it-IT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r>
              <a:rPr lang="it-IT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it-IT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Bowley’s</a:t>
            </a:r>
            <a:r>
              <a:rPr lang="it-IT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it-IT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it-IT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it-IT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=0.25 </a:t>
            </a:r>
          </a:p>
        </p:txBody>
      </p:sp>
      <p:sp>
        <p:nvSpPr>
          <p:cNvPr id="20" name="Rettangolo 19"/>
          <p:cNvSpPr/>
          <p:nvPr/>
        </p:nvSpPr>
        <p:spPr>
          <a:xfrm>
            <a:off x="6877051" y="1746171"/>
            <a:ext cx="1775244" cy="66124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/>
          <p:cNvSpPr txBox="1"/>
          <p:nvPr/>
        </p:nvSpPr>
        <p:spPr>
          <a:xfrm>
            <a:off x="5397394" y="2662698"/>
            <a:ext cx="833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r>
              <a:rPr lang="it-IT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it-IT" sz="1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it-IT" sz="1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Connettore 2 22"/>
          <p:cNvCxnSpPr>
            <a:cxnSpLocks/>
          </p:cNvCxnSpPr>
          <p:nvPr/>
        </p:nvCxnSpPr>
        <p:spPr>
          <a:xfrm>
            <a:off x="7810500" y="2424229"/>
            <a:ext cx="0" cy="21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/>
              <p:cNvSpPr txBox="1"/>
              <p:nvPr/>
            </p:nvSpPr>
            <p:spPr>
              <a:xfrm>
                <a:off x="545557" y="3446650"/>
                <a:ext cx="11008106" cy="944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it-IT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should estimated using survey weights, when available (see e.g. </a:t>
                </a:r>
                <a:r>
                  <a:rPr lang="en-US" altLang="it-IT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Korn</a:t>
                </a:r>
                <a:r>
                  <a:rPr lang="en-US" altLang="it-IT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&amp; </a:t>
                </a:r>
                <a:r>
                  <a:rPr lang="en-US" altLang="it-IT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Graubard</a:t>
                </a:r>
                <a:r>
                  <a:rPr lang="en-US" altLang="it-IT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1999) -&gt; </a:t>
                </a:r>
                <a:r>
                  <a:rPr lang="en-US" altLang="it-IT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wtd.qs</a:t>
                </a:r>
                <a:r>
                  <a:rPr lang="en-US" altLang="it-IT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endParaRPr lang="en-US" altLang="it-IT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it-IT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alternative compare </a:t>
                </a:r>
                <a:r>
                  <a:rPr lang="en-US" altLang="it-IT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percentiles</a:t>
                </a:r>
                <a:r>
                  <a:rPr lang="en-US" altLang="it-IT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(quartiles; quintiles, deciles,…) </a:t>
                </a:r>
                <a:endParaRPr lang="it-IT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CasellaDiTes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57" y="3446650"/>
                <a:ext cx="11008106" cy="944746"/>
              </a:xfrm>
              <a:prstGeom prst="rect">
                <a:avLst/>
              </a:prstGeom>
              <a:blipFill>
                <a:blip r:embed="rId3"/>
                <a:stretch>
                  <a:fillRect l="-443" t="-3226" r="-55" b="-129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tangolo 25"/>
              <p:cNvSpPr/>
              <p:nvPr/>
            </p:nvSpPr>
            <p:spPr>
              <a:xfrm>
                <a:off x="4073094" y="1224445"/>
                <a:ext cx="11252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it-IT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=0.10</m:t>
                      </m:r>
                    </m:oMath>
                  </m:oMathPara>
                </a14:m>
                <a:endParaRPr lang="it-IT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Rettango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094" y="1224445"/>
                <a:ext cx="1125244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/>
              <p:cNvSpPr txBox="1"/>
              <p:nvPr/>
            </p:nvSpPr>
            <p:spPr>
              <a:xfrm>
                <a:off x="557574" y="5227594"/>
                <a:ext cx="11113966" cy="720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 there are </a:t>
                </a:r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 reference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𝑝𝑟</m:t>
                        </m:r>
                      </m:sub>
                    </m:sSub>
                    <m:r>
                      <a:rPr lang="it-IT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the data come from </a:t>
                </a:r>
                <a:r>
                  <a:rPr lang="en-US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two independent sample surveys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referred to the same target population,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𝑝𝑟</m:t>
                        </m:r>
                      </m:sub>
                    </m:sSub>
                    <m:r>
                      <a:rPr lang="it-IT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should be estimated on the 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concatenated sample with weights </a:t>
                </a:r>
              </a:p>
            </p:txBody>
          </p:sp>
        </mc:Choice>
        <mc:Fallback xmlns="">
          <p:sp>
            <p:nvSpPr>
              <p:cNvPr id="33" name="CasellaDiTes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74" y="5227594"/>
                <a:ext cx="11113966" cy="720454"/>
              </a:xfrm>
              <a:prstGeom prst="rect">
                <a:avLst/>
              </a:prstGeom>
              <a:blipFill>
                <a:blip r:embed="rId5"/>
                <a:stretch>
                  <a:fillRect l="-439" t="-3390" r="-822" b="-93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33"/>
              <p:cNvSpPr/>
              <p:nvPr/>
            </p:nvSpPr>
            <p:spPr>
              <a:xfrm>
                <a:off x="597281" y="4405440"/>
                <a:ext cx="1211742" cy="4063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𝑝𝑖</m:t>
                          </m:r>
                        </m:sub>
                      </m:sSub>
                      <m:r>
                        <a:rPr lang="it-IT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𝑝𝑟</m:t>
                          </m:r>
                        </m:sub>
                      </m:sSub>
                    </m:oMath>
                  </m:oMathPara>
                </a14:m>
                <a:endParaRPr lang="it-IT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Rettango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81" y="4405440"/>
                <a:ext cx="1211742" cy="406393"/>
              </a:xfrm>
              <a:prstGeom prst="rect">
                <a:avLst/>
              </a:prstGeom>
              <a:blipFill>
                <a:blip r:embed="rId6"/>
                <a:stretch>
                  <a:fillRect r="-1508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tangolo 34"/>
              <p:cNvSpPr/>
              <p:nvPr/>
            </p:nvSpPr>
            <p:spPr>
              <a:xfrm>
                <a:off x="2223848" y="4370880"/>
                <a:ext cx="1408527" cy="764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it-IT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𝑝𝑖</m:t>
                                  </m:r>
                                </m:sub>
                              </m:sSub>
                              <m:r>
                                <a:rPr lang="it-IT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𝑝𝑟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it-IT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t-IT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  <m:r>
                                <m:rPr>
                                  <m:sty m:val="p"/>
                                </m:rPr>
                                <a:rPr lang="it-IT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r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Rettango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848" y="4370880"/>
                <a:ext cx="1408527" cy="7643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tangolo 35"/>
              <p:cNvSpPr/>
              <p:nvPr/>
            </p:nvSpPr>
            <p:spPr>
              <a:xfrm>
                <a:off x="3963040" y="4522013"/>
                <a:ext cx="3259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it-IT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=1,2;       </m:t>
                      </m:r>
                      <m:r>
                        <a:rPr lang="it-IT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it-IT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=0.25,0.50,0.75 </m:t>
                      </m:r>
                    </m:oMath>
                  </m:oMathPara>
                </a14:m>
                <a:endParaRPr lang="it-IT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Rettango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040" y="4522013"/>
                <a:ext cx="3259739" cy="369332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BD4B461E-D9FF-DCD1-622E-C7975699523B}"/>
                  </a:ext>
                </a:extLst>
              </p:cNvPr>
              <p:cNvSpPr txBox="1"/>
              <p:nvPr/>
            </p:nvSpPr>
            <p:spPr>
              <a:xfrm>
                <a:off x="2854934" y="5876744"/>
                <a:ext cx="6094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it-IT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𝑘𝑖</m:t>
                          </m:r>
                        </m:sub>
                      </m:sSub>
                      <m:r>
                        <a:rPr lang="it-IT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𝑘𝑖</m:t>
                          </m:r>
                        </m:sub>
                      </m:sSub>
                      <m:r>
                        <a:rPr lang="it-IT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 </m:t>
                      </m:r>
                      <m:r>
                        <a:rPr lang="it-IT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it-IT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=1,2,…,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it-IT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  </m:t>
                      </m:r>
                      <m:r>
                        <a:rPr lang="it-IT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it-IT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=1,2</m:t>
                      </m:r>
                    </m:oMath>
                  </m:oMathPara>
                </a14:m>
                <a:endParaRPr lang="en-US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BD4B461E-D9FF-DCD1-622E-C79756995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934" y="5876744"/>
                <a:ext cx="6094562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10E522B-638B-7C9D-9A11-2230C40D499C}"/>
              </a:ext>
            </a:extLst>
          </p:cNvPr>
          <p:cNvSpPr txBox="1"/>
          <p:nvPr/>
        </p:nvSpPr>
        <p:spPr>
          <a:xfrm>
            <a:off x="7123392" y="4520142"/>
            <a:ext cx="4106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case of quartiles, and so on…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tangolo 31"/>
              <p:cNvSpPr/>
              <p:nvPr/>
            </p:nvSpPr>
            <p:spPr>
              <a:xfrm>
                <a:off x="9596759" y="1798091"/>
                <a:ext cx="21836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𝐼𝑄𝑅</m:t>
                      </m:r>
                      <m:r>
                        <a:rPr lang="it-IT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0.75</m:t>
                          </m:r>
                        </m:sub>
                      </m:sSub>
                      <m:r>
                        <a:rPr lang="it-IT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0.25</m:t>
                          </m:r>
                        </m:sub>
                      </m:sSub>
                    </m:oMath>
                  </m:oMathPara>
                </a14:m>
                <a:endParaRPr lang="it-IT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Rettango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759" y="1798091"/>
                <a:ext cx="2183611" cy="369332"/>
              </a:xfrm>
              <a:prstGeom prst="rect">
                <a:avLst/>
              </a:prstGeom>
              <a:blipFill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41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AC0A8B-105E-4DBB-A20D-E170F214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29636"/>
            <a:ext cx="11269308" cy="358560"/>
          </a:xfrm>
        </p:spPr>
        <p:txBody>
          <a:bodyPr/>
          <a:lstStyle/>
          <a:p>
            <a:r>
              <a:rPr lang="it-IT" altLang="it-IT" sz="2400" dirty="0" err="1"/>
              <a:t>Coherence</a:t>
            </a:r>
            <a:r>
              <a:rPr lang="it-IT" altLang="it-IT" sz="2400" dirty="0"/>
              <a:t> </a:t>
            </a:r>
            <a:r>
              <a:rPr lang="it-IT" altLang="it-IT" sz="2400" dirty="0" err="1"/>
              <a:t>Between</a:t>
            </a:r>
            <a:r>
              <a:rPr lang="it-IT" altLang="it-IT" sz="2400" dirty="0"/>
              <a:t> </a:t>
            </a:r>
            <a:r>
              <a:rPr lang="it-IT" altLang="it-IT" sz="2400" dirty="0" err="1"/>
              <a:t>distributions</a:t>
            </a:r>
            <a:r>
              <a:rPr lang="it-IT" altLang="it-IT" sz="2400" dirty="0"/>
              <a:t>: </a:t>
            </a:r>
            <a:r>
              <a:rPr lang="it-IT" altLang="it-IT" sz="2400" dirty="0" err="1"/>
              <a:t>percentiles</a:t>
            </a:r>
            <a:r>
              <a:rPr lang="it-IT" altLang="it-IT" sz="2400" dirty="0"/>
              <a:t> of </a:t>
            </a:r>
            <a:r>
              <a:rPr lang="it-IT" altLang="it-IT" sz="2400" dirty="0" err="1"/>
              <a:t>continuous</a:t>
            </a:r>
            <a:r>
              <a:rPr lang="it-IT" altLang="it-IT" sz="2400" dirty="0"/>
              <a:t> </a:t>
            </a:r>
            <a:r>
              <a:rPr lang="it-IT" altLang="it-IT" sz="2400" dirty="0" err="1"/>
              <a:t>variables</a:t>
            </a:r>
            <a:r>
              <a:rPr lang="it-IT" altLang="it-IT" sz="2400" dirty="0"/>
              <a:t> (2/2)</a:t>
            </a:r>
            <a:endParaRPr lang="it-IT" sz="260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sz="1000" cap="none" dirty="0"/>
              <a:t>Assessing Coherence  Between Estimated Distributions in R | Marcello D’Orazio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55C249F9-C2B7-9F76-B766-3E71162E4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086" y="1227951"/>
            <a:ext cx="11264002" cy="496350"/>
          </a:xfrm>
          <a:noFill/>
        </p:spPr>
        <p:txBody>
          <a:bodyPr/>
          <a:lstStyle/>
          <a:p>
            <a:r>
              <a:rPr lang="en-US" dirty="0"/>
              <a:t>The Median, IQR, shape and skewness based on Quantiles are returned by the R function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smrs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E3E2F64-DE4F-361B-8E38-BFE8F01141E4}"/>
              </a:ext>
            </a:extLst>
          </p:cNvPr>
          <p:cNvSpPr txBox="1"/>
          <p:nvPr/>
        </p:nvSpPr>
        <p:spPr>
          <a:xfrm>
            <a:off x="468895" y="1591793"/>
            <a:ext cx="9635971" cy="2092881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2700000" scaled="1"/>
            <a:tileRect/>
          </a:gradFill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smrs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US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samp.A$n.income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weights = </a:t>
            </a:r>
            <a:r>
              <a:rPr lang="en-US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samp.A$ww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 = 0.10)</a:t>
            </a: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$summary</a:t>
            </a: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Min        P10         Q1     Median       Mean         Q3        P90        Max </a:t>
            </a: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-15000.000      0.000   3977.326  12497.762  13978.449  19825.173  28185.414 276750.000 </a:t>
            </a:r>
          </a:p>
          <a:p>
            <a:pPr>
              <a:spcAft>
                <a:spcPts val="0"/>
              </a:spcAft>
            </a:pPr>
            <a:endParaRPr lang="en-US" sz="1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qq.based</a:t>
            </a:r>
            <a:endParaRPr lang="en-US" sz="1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p          IQR        shape     skewness </a:t>
            </a: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1.000000e-01 1.584785e+04 1.778501e+00 1.131752e-01 </a:t>
            </a:r>
          </a:p>
          <a:p>
            <a:endParaRPr lang="en-US" dirty="0"/>
          </a:p>
        </p:txBody>
      </p:sp>
      <p:sp>
        <p:nvSpPr>
          <p:cNvPr id="4" name="Segnaposto testo 1">
            <a:extLst>
              <a:ext uri="{FF2B5EF4-FFF2-40B4-BE49-F238E27FC236}">
                <a16:creationId xmlns:a16="http://schemas.microsoft.com/office/drawing/2014/main" id="{AB4DE55A-E548-614C-5FE1-5317D91E398B}"/>
              </a:ext>
            </a:extLst>
          </p:cNvPr>
          <p:cNvSpPr txBox="1">
            <a:spLocks/>
          </p:cNvSpPr>
          <p:nvPr/>
        </p:nvSpPr>
        <p:spPr bwMode="auto">
          <a:xfrm>
            <a:off x="323469" y="3856155"/>
            <a:ext cx="1126400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fontAlgn="t">
              <a:spcBef>
                <a:spcPct val="0"/>
              </a:spcBef>
              <a:spcAft>
                <a:spcPts val="1200"/>
              </a:spcAft>
              <a:buClr>
                <a:srgbClr val="CC2A2A"/>
              </a:buClr>
              <a:buSzPct val="100000"/>
              <a:buNone/>
              <a:defRPr sz="18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buNone/>
              <a:defRPr sz="20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buNone/>
              <a:defRPr sz="18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buNone/>
              <a:defRPr sz="16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buNone/>
              <a:defRPr sz="16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/>
              <a:t>While comparison of quantiles is performed by the R function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comp.quantiles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solidFill>
                <a:srgbClr val="0070C0"/>
              </a:solidFill>
            </a:endParaRPr>
          </a:p>
          <a:p>
            <a:pPr eaLnBrk="1" hangingPunct="1"/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58A2367-3C14-3106-0CB3-CD9173285A26}"/>
              </a:ext>
            </a:extLst>
          </p:cNvPr>
          <p:cNvSpPr txBox="1"/>
          <p:nvPr/>
        </p:nvSpPr>
        <p:spPr>
          <a:xfrm>
            <a:off x="468895" y="4184910"/>
            <a:ext cx="10429458" cy="2308324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2700000" scaled="1"/>
          </a:gradFill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comp.quantiles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(x1 =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samp.A$age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x2 =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samp.B$age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w1 =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samp.A$ww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w2 =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samp.B$ww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pctp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seq(0.1,0.9,0.1), ref = TRUE)</a:t>
            </a:r>
          </a:p>
          <a:p>
            <a:pPr>
              <a:spcAft>
                <a:spcPts val="0"/>
              </a:spcAft>
            </a:pPr>
            <a:endParaRPr 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Pct qqs.1 qqs.2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qqs.ref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diff   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rel.diff</a:t>
            </a:r>
            <a:endParaRPr 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P10    24    25      25   -1 -0.04000000</a:t>
            </a: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P20    32    33      33   -1 -0.03030303</a:t>
            </a: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P80    68    68      68    0  0.00000000</a:t>
            </a: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P90    77    77      77    0  0.00000000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860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testo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68895" y="1192737"/>
                <a:ext cx="5269374" cy="4472526"/>
              </a:xfrm>
            </p:spPr>
            <p:txBody>
              <a:bodyPr wrap="square" numCol="1"/>
              <a:lstStyle/>
              <a:p>
                <a:r>
                  <a:rPr lang="en-GB" b="1" dirty="0"/>
                  <a:t>Discretization</a:t>
                </a:r>
                <a:endParaRPr lang="en-GB" b="1" dirty="0">
                  <a:solidFill>
                    <a:srgbClr val="932338"/>
                  </a:solidFill>
                </a:endParaRPr>
              </a:p>
              <a:p>
                <a:r>
                  <a:rPr lang="en-GB" dirty="0"/>
                  <a:t>Freedman &amp; </a:t>
                </a:r>
                <a:r>
                  <a:rPr lang="en-GB" dirty="0" err="1"/>
                  <a:t>Diaconis</a:t>
                </a:r>
                <a:r>
                  <a:rPr lang="en-GB" dirty="0"/>
                  <a:t> (1981) rule for histogram bin width: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𝐼𝑄𝑅</m:t>
                          </m:r>
                        </m:num>
                        <m:den>
                          <m:rad>
                            <m:ra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No. of bins:</a:t>
                </a:r>
              </a:p>
              <a:p>
                <a:r>
                  <a:rPr lang="it-IT" dirty="0"/>
                  <a:t>                 </a:t>
                </a: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pPr marL="361950"/>
                <a:r>
                  <a:rPr lang="en-US" dirty="0"/>
                  <a:t>Instead of min and max it is possible to consider bounds for detection of outliers (see functions </a:t>
                </a:r>
                <a:r>
                  <a:rPr lang="en-US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boxB</a:t>
                </a:r>
                <a:r>
                  <a:rPr lang="en-US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lang="en-US" dirty="0"/>
                  <a:t>or </a:t>
                </a:r>
                <a:r>
                  <a:rPr lang="en-US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LocScaleB</a:t>
                </a:r>
                <a:r>
                  <a:rPr lang="en-US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lang="en-US" dirty="0"/>
                  <a:t>in </a:t>
                </a:r>
                <a:r>
                  <a:rPr lang="en-US" b="1" dirty="0" err="1"/>
                  <a:t>univOutl</a:t>
                </a:r>
                <a:r>
                  <a:rPr lang="en-US" dirty="0"/>
                  <a:t>)</a:t>
                </a:r>
              </a:p>
              <a:p>
                <a:endParaRPr lang="en-GB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" name="Segnaposto test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895" y="1192737"/>
                <a:ext cx="5269374" cy="4472526"/>
              </a:xfrm>
              <a:blipFill>
                <a:blip r:embed="rId2"/>
                <a:stretch>
                  <a:fillRect l="-2778" t="-1637" r="-30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68895" y="529636"/>
            <a:ext cx="11269308" cy="358560"/>
          </a:xfrm>
        </p:spPr>
        <p:txBody>
          <a:bodyPr/>
          <a:lstStyle/>
          <a:p>
            <a:r>
              <a:rPr lang="it-IT" altLang="it-IT" sz="2400" dirty="0" err="1"/>
              <a:t>Coherence</a:t>
            </a:r>
            <a:r>
              <a:rPr lang="it-IT" altLang="it-IT" sz="2400" dirty="0"/>
              <a:t> </a:t>
            </a:r>
            <a:r>
              <a:rPr lang="it-IT" altLang="it-IT" sz="2400" dirty="0" err="1"/>
              <a:t>Between</a:t>
            </a:r>
            <a:r>
              <a:rPr lang="it-IT" altLang="it-IT" sz="2400" dirty="0"/>
              <a:t> </a:t>
            </a:r>
            <a:r>
              <a:rPr lang="it-IT" altLang="it-IT" sz="2400" dirty="0" err="1"/>
              <a:t>distributions</a:t>
            </a:r>
            <a:r>
              <a:rPr lang="it-IT" altLang="it-IT" sz="2400" dirty="0"/>
              <a:t>: </a:t>
            </a:r>
            <a:r>
              <a:rPr lang="it-IT" altLang="it-IT" sz="2400" dirty="0" err="1"/>
              <a:t>categorize</a:t>
            </a:r>
            <a:r>
              <a:rPr lang="it-IT" altLang="it-IT" sz="2400" dirty="0"/>
              <a:t> </a:t>
            </a:r>
            <a:r>
              <a:rPr lang="it-IT" altLang="it-IT" sz="2400" dirty="0" err="1"/>
              <a:t>continuous</a:t>
            </a:r>
            <a:r>
              <a:rPr lang="it-IT" altLang="it-IT" sz="2400" dirty="0"/>
              <a:t> </a:t>
            </a:r>
            <a:r>
              <a:rPr lang="it-IT" altLang="it-IT" sz="2400" dirty="0" err="1"/>
              <a:t>variables</a:t>
            </a:r>
            <a:r>
              <a:rPr lang="it-IT" altLang="it-IT" sz="2400" dirty="0"/>
              <a:t> (1/4)</a:t>
            </a:r>
            <a:endParaRPr lang="it-IT" sz="24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5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sz="1000" cap="none" dirty="0"/>
              <a:t>Assessing Coherence  Between Estimated Distributions in R | Marcello D’Orazio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6103549" y="1946616"/>
                <a:ext cx="5772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it-IT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min</m:t>
                      </m:r>
                      <m:d>
                        <m:dPr>
                          <m:ctrlP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549" y="1946616"/>
                <a:ext cx="57721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/>
              <p:cNvSpPr txBox="1"/>
              <p:nvPr/>
            </p:nvSpPr>
            <p:spPr>
              <a:xfrm>
                <a:off x="6103549" y="2508691"/>
                <a:ext cx="5537428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case of sample surveys,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 </a:t>
                </a:r>
                <a:r>
                  <a:rPr lang="en-US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  </a:t>
                </a:r>
              </a:p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IQR should be estimated on the </a:t>
                </a:r>
                <a:r>
                  <a:rPr lang="en-US" u="sng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reference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data source (using weights if data come from a prob. sample survey)</a:t>
                </a:r>
              </a:p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When data are from 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two independent sample surveys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en-US" dirty="0">
                    <a:solidFill>
                      <a:srgbClr val="CC2A2A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there’s NOT a reference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then 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concatenate the samples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use </a:t>
                </a:r>
                <a:r>
                  <a:rPr lang="en-US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new weights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it-IT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𝑘𝑖</m:t>
                          </m:r>
                        </m:sub>
                      </m:sSub>
                      <m:r>
                        <a:rPr lang="it-IT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𝑘𝑖</m:t>
                          </m:r>
                        </m:sub>
                      </m:sSub>
                      <m:r>
                        <a:rPr lang="it-IT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 </m:t>
                      </m:r>
                      <m:r>
                        <a:rPr lang="it-IT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it-IT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=1,2,…,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it-IT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  </m:t>
                      </m:r>
                      <m:r>
                        <a:rPr lang="it-IT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it-IT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=1,2</m:t>
                      </m:r>
                    </m:oMath>
                  </m:oMathPara>
                </a14:m>
                <a:endParaRPr lang="it-IT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it-IT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it-IT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estimate IQR</a:t>
                </a:r>
              </a:p>
            </p:txBody>
          </p:sp>
        </mc:Choice>
        <mc:Fallback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549" y="2508691"/>
                <a:ext cx="5537428" cy="3693319"/>
              </a:xfrm>
              <a:prstGeom prst="rect">
                <a:avLst/>
              </a:prstGeom>
              <a:blipFill>
                <a:blip r:embed="rId4"/>
                <a:stretch>
                  <a:fillRect l="-990" t="-11570" r="-550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/>
              <p:cNvSpPr/>
              <p:nvPr/>
            </p:nvSpPr>
            <p:spPr>
              <a:xfrm>
                <a:off x="3016593" y="3518006"/>
                <a:ext cx="2400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𝑙</m:t>
                          </m:r>
                        </m:sub>
                      </m:sSub>
                      <m:r>
                        <a:rPr lang="it-IT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𝑚𝑖𝑛</m:t>
                          </m:r>
                        </m:sub>
                      </m:sSub>
                      <m:r>
                        <a:rPr lang="it-IT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sub>
                      </m:sSub>
                      <m:r>
                        <a:rPr lang="it-IT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it-IT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ttango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593" y="3518006"/>
                <a:ext cx="2400401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/>
              <p:cNvSpPr/>
              <p:nvPr/>
            </p:nvSpPr>
            <p:spPr>
              <a:xfrm>
                <a:off x="898588" y="3419325"/>
                <a:ext cx="2034852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it-IT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it-IT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𝑙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it-IT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+1</m:t>
                      </m:r>
                    </m:oMath>
                  </m:oMathPara>
                </a14:m>
                <a:endParaRPr lang="it-IT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ttango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88" y="3419325"/>
                <a:ext cx="2034852" cy="5666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869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468895" y="1271588"/>
            <a:ext cx="5269374" cy="4472526"/>
          </a:xfrm>
        </p:spPr>
        <p:txBody>
          <a:bodyPr wrap="square" numCol="1"/>
          <a:lstStyle/>
          <a:p>
            <a:r>
              <a:rPr lang="it-IT" dirty="0"/>
              <a:t>In </a:t>
            </a:r>
            <a:r>
              <a:rPr lang="en-US" dirty="0"/>
              <a:t>R two new functions:</a:t>
            </a:r>
          </a:p>
          <a:p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wtd.qs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(x, w,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prb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ties=FALSE)</a:t>
            </a:r>
          </a:p>
          <a:p>
            <a:pPr marL="361950"/>
            <a:r>
              <a:rPr lang="en-US" dirty="0"/>
              <a:t>to estimate quantiles using survey weights (considers possibility of ties) (many alternative functions exist in R packages with different estimation methods)</a:t>
            </a:r>
          </a:p>
          <a:p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indent="-1257300"/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hist.bks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w = NULL,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neff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NULL, robust=0,...)</a:t>
            </a:r>
          </a:p>
          <a:p>
            <a:pPr marL="361950"/>
            <a:r>
              <a:rPr lang="en-US" dirty="0"/>
              <a:t>to get the breaks to categorize the variable</a:t>
            </a:r>
          </a:p>
          <a:p>
            <a:pPr marL="704850" indent="-342900">
              <a:buFont typeface="+mj-lt"/>
              <a:buAutoNum type="arabicParenR"/>
            </a:pPr>
            <a:endParaRPr lang="it-IT" dirty="0"/>
          </a:p>
          <a:p>
            <a:endParaRPr lang="en-GB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68895" y="529636"/>
            <a:ext cx="11269308" cy="358560"/>
          </a:xfrm>
        </p:spPr>
        <p:txBody>
          <a:bodyPr/>
          <a:lstStyle/>
          <a:p>
            <a:r>
              <a:rPr lang="it-IT" altLang="it-IT" sz="2400" dirty="0" err="1"/>
              <a:t>Coherence</a:t>
            </a:r>
            <a:r>
              <a:rPr lang="it-IT" altLang="it-IT" sz="2400" dirty="0"/>
              <a:t> </a:t>
            </a:r>
            <a:r>
              <a:rPr lang="it-IT" altLang="it-IT" sz="2400" dirty="0" err="1"/>
              <a:t>Between</a:t>
            </a:r>
            <a:r>
              <a:rPr lang="it-IT" altLang="it-IT" sz="2400" dirty="0"/>
              <a:t> </a:t>
            </a:r>
            <a:r>
              <a:rPr lang="it-IT" altLang="it-IT" sz="2400" dirty="0" err="1"/>
              <a:t>distributions</a:t>
            </a:r>
            <a:r>
              <a:rPr lang="it-IT" altLang="it-IT" sz="2400" dirty="0"/>
              <a:t>: </a:t>
            </a:r>
            <a:r>
              <a:rPr lang="it-IT" altLang="it-IT" sz="2400" dirty="0" err="1"/>
              <a:t>categorize</a:t>
            </a:r>
            <a:r>
              <a:rPr lang="it-IT" altLang="it-IT" sz="2400" dirty="0"/>
              <a:t> </a:t>
            </a:r>
            <a:r>
              <a:rPr lang="it-IT" altLang="it-IT" sz="2400" dirty="0" err="1"/>
              <a:t>continuous</a:t>
            </a:r>
            <a:r>
              <a:rPr lang="it-IT" altLang="it-IT" sz="2400" dirty="0"/>
              <a:t> </a:t>
            </a:r>
            <a:r>
              <a:rPr lang="it-IT" altLang="it-IT" sz="2400" dirty="0" err="1"/>
              <a:t>variables</a:t>
            </a:r>
            <a:r>
              <a:rPr lang="it-IT" altLang="it-IT" sz="2400" dirty="0"/>
              <a:t> (2/4)</a:t>
            </a:r>
            <a:endParaRPr lang="it-IT" sz="24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5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sz="1000" cap="none" dirty="0"/>
              <a:t>Assessing Coherence  Between Estimated Distributions in R | Marcello D’Orazio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/>
              <p:cNvSpPr txBox="1"/>
              <p:nvPr/>
            </p:nvSpPr>
            <p:spPr>
              <a:xfrm>
                <a:off x="6027349" y="1661191"/>
                <a:ext cx="5537428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case of sample surveys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with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</a:p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IQR should be estimated on the </a:t>
                </a:r>
                <a:r>
                  <a:rPr lang="en-US" u="sng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reference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data source (using weights if data come from a prob. sample survey)</a:t>
                </a:r>
              </a:p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When data are from 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two independent sample surveys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there’s NOT a reference 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then concatenate the samples and use new weights:</a:t>
                </a:r>
              </a:p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=1,2,…,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=1,2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estimate IQR</a:t>
                </a:r>
              </a:p>
            </p:txBody>
          </p:sp>
        </mc:Choice>
        <mc:Fallback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349" y="1661191"/>
                <a:ext cx="5537428" cy="3693319"/>
              </a:xfrm>
              <a:prstGeom prst="rect">
                <a:avLst/>
              </a:prstGeom>
              <a:blipFill>
                <a:blip r:embed="rId2"/>
                <a:stretch>
                  <a:fillRect l="-1101" t="-11570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326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A529E749-8125-4106-9B84-E57916A4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29636"/>
            <a:ext cx="11269308" cy="358560"/>
          </a:xfrm>
        </p:spPr>
        <p:txBody>
          <a:bodyPr/>
          <a:lstStyle/>
          <a:p>
            <a:r>
              <a:rPr lang="it-IT" altLang="it-IT" sz="2400" dirty="0" err="1"/>
              <a:t>Coherence</a:t>
            </a:r>
            <a:r>
              <a:rPr lang="it-IT" altLang="it-IT" sz="2400" dirty="0"/>
              <a:t> </a:t>
            </a:r>
            <a:r>
              <a:rPr lang="it-IT" altLang="it-IT" sz="2400" dirty="0" err="1"/>
              <a:t>Between</a:t>
            </a:r>
            <a:r>
              <a:rPr lang="it-IT" altLang="it-IT" sz="2400" dirty="0"/>
              <a:t> </a:t>
            </a:r>
            <a:r>
              <a:rPr lang="it-IT" altLang="it-IT" sz="2400" dirty="0" err="1"/>
              <a:t>distributions</a:t>
            </a:r>
            <a:r>
              <a:rPr lang="it-IT" altLang="it-IT" sz="2400" dirty="0"/>
              <a:t>: </a:t>
            </a:r>
            <a:r>
              <a:rPr lang="it-IT" altLang="it-IT" sz="2400" dirty="0" err="1"/>
              <a:t>categorize</a:t>
            </a:r>
            <a:r>
              <a:rPr lang="it-IT" altLang="it-IT" sz="2400" dirty="0"/>
              <a:t> </a:t>
            </a:r>
            <a:r>
              <a:rPr lang="it-IT" altLang="it-IT" sz="2400" dirty="0" err="1"/>
              <a:t>continuous</a:t>
            </a:r>
            <a:r>
              <a:rPr lang="it-IT" altLang="it-IT" sz="2400" dirty="0"/>
              <a:t> </a:t>
            </a:r>
            <a:r>
              <a:rPr lang="it-IT" altLang="it-IT" sz="2400" dirty="0" err="1"/>
              <a:t>variables</a:t>
            </a:r>
            <a:r>
              <a:rPr lang="it-IT" altLang="it-IT" sz="2400" dirty="0"/>
              <a:t> (3/4)</a:t>
            </a:r>
            <a:endParaRPr lang="it-IT" sz="240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4C9F49-99DB-458E-BEA4-D41707A0E0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F339F46-1D24-41E2-AFD4-D7622122AB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presentazione</a:t>
            </a:r>
            <a:r>
              <a:rPr lang="en-US" dirty="0"/>
              <a:t> | </a:t>
            </a:r>
            <a:r>
              <a:rPr lang="en-US" dirty="0" err="1"/>
              <a:t>autore</a:t>
            </a:r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468895" y="1142129"/>
            <a:ext cx="11018255" cy="224676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source("</a:t>
            </a:r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wtd.qs.R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source("</a:t>
            </a:r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hist.bks.R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it-IT" sz="1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bk.0 &lt;- </a:t>
            </a:r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hist.bks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samp.A$n.income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w = </a:t>
            </a:r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samp.A$ww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neff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NULL,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robust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and </a:t>
            </a:r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eff_n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3009 1999.339</a:t>
            </a:r>
          </a:p>
          <a:p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2515.966</a:t>
            </a:r>
          </a:p>
          <a:p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-15000 276750</a:t>
            </a:r>
          </a:p>
          <a:p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up </a:t>
            </a:r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-15051.04 276801</a:t>
            </a:r>
          </a:p>
          <a:p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</a:t>
            </a:r>
          </a:p>
          <a:p>
            <a:endParaRPr lang="it-IT" sz="1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559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468894" y="1192737"/>
            <a:ext cx="10639772" cy="277708"/>
          </a:xfrm>
        </p:spPr>
        <p:txBody>
          <a:bodyPr wrap="square" numCol="1"/>
          <a:lstStyle/>
          <a:p>
            <a:r>
              <a:rPr lang="en-US" dirty="0"/>
              <a:t>Categorization based on histograms permits estimating the </a:t>
            </a:r>
            <a:r>
              <a:rPr lang="en-US" b="1" dirty="0"/>
              <a:t>density</a:t>
            </a:r>
            <a:r>
              <a:rPr lang="en-US" dirty="0"/>
              <a:t> (Bellhouse &amp; Stafford, 1999):</a:t>
            </a:r>
          </a:p>
          <a:p>
            <a:r>
              <a:rPr lang="en-US" dirty="0"/>
              <a:t> </a:t>
            </a:r>
          </a:p>
          <a:p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04850" indent="-342900">
              <a:buFont typeface="+mj-lt"/>
              <a:buAutoNum type="arabicParenR"/>
            </a:pPr>
            <a:endParaRPr lang="it-IT" dirty="0"/>
          </a:p>
          <a:p>
            <a:endParaRPr lang="en-GB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68895" y="529636"/>
            <a:ext cx="11269308" cy="358560"/>
          </a:xfrm>
        </p:spPr>
        <p:txBody>
          <a:bodyPr/>
          <a:lstStyle/>
          <a:p>
            <a:r>
              <a:rPr lang="it-IT" altLang="it-IT" sz="2400" dirty="0" err="1"/>
              <a:t>Coherence</a:t>
            </a:r>
            <a:r>
              <a:rPr lang="it-IT" altLang="it-IT" sz="2400" dirty="0"/>
              <a:t> </a:t>
            </a:r>
            <a:r>
              <a:rPr lang="it-IT" altLang="it-IT" sz="2400" dirty="0" err="1"/>
              <a:t>Between</a:t>
            </a:r>
            <a:r>
              <a:rPr lang="it-IT" altLang="it-IT" sz="2400" dirty="0"/>
              <a:t> </a:t>
            </a:r>
            <a:r>
              <a:rPr lang="it-IT" altLang="it-IT" sz="2400" dirty="0" err="1"/>
              <a:t>distributions</a:t>
            </a:r>
            <a:r>
              <a:rPr lang="it-IT" altLang="it-IT" sz="2400" dirty="0"/>
              <a:t>: </a:t>
            </a:r>
            <a:r>
              <a:rPr lang="it-IT" altLang="it-IT" sz="2400" dirty="0" err="1"/>
              <a:t>categorize</a:t>
            </a:r>
            <a:r>
              <a:rPr lang="it-IT" altLang="it-IT" sz="2400" dirty="0"/>
              <a:t> </a:t>
            </a:r>
            <a:r>
              <a:rPr lang="it-IT" altLang="it-IT" sz="2400" dirty="0" err="1"/>
              <a:t>continuous</a:t>
            </a:r>
            <a:r>
              <a:rPr lang="it-IT" altLang="it-IT" sz="2400" dirty="0"/>
              <a:t> </a:t>
            </a:r>
            <a:r>
              <a:rPr lang="it-IT" altLang="it-IT" sz="2400" dirty="0" err="1"/>
              <a:t>variables</a:t>
            </a:r>
            <a:r>
              <a:rPr lang="it-IT" altLang="it-IT" sz="2400" dirty="0"/>
              <a:t> (4/4)</a:t>
            </a:r>
            <a:endParaRPr lang="it-IT" sz="24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5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sz="1000" cap="none" dirty="0"/>
              <a:t>Assessing Coherence  Between Estimated Distributions in R | Marcello D’Orazio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748032" y="2829445"/>
            <a:ext cx="10975074" cy="332398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bk.0 &lt;-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hist.bks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samp.A$n.income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w =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samp.A$ww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neff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NULL, robust = 1)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oo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discr.sum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samp.A$n.income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w=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samp.A$ww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breaks = bk.0$breaks, density = TRUE)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oo$binned.sum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4)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cxx      Freq     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relFreq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low.b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midpoint       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up.b</a:t>
            </a:r>
            <a:endParaRPr lang="en-US" sz="1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[-1.51e+04,-1.26e+04] 2002.5312 3.930422e-04 -15147.506 -13889.523 -12631.5395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(-1.26e+04,-1.01e+04]    0.0000 0.000000e+00 -12631.539 -11373.556 -10115.5733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(-1.01e+04,-7.6e+03]  401.9409 7.889002e-05 -10115.573  -8857.590  -7599.6072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(-7.6e+03,-5.08e+03]  649.5610 1.274911e-04  -7599.607  -6341.624  -5083.6411</a:t>
            </a:r>
          </a:p>
          <a:p>
            <a:endParaRPr lang="en-US" sz="1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oo$est.dens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4)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x         dens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1 -15000 6.705574e-08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-9000 3.036892e-08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-7000 4.574928e-08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-1672 1.615645e-05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27E7483-F0B8-067C-00F1-86DD1A3A1785}"/>
                  </a:ext>
                </a:extLst>
              </p:cNvPr>
              <p:cNvSpPr txBox="1"/>
              <p:nvPr/>
            </p:nvSpPr>
            <p:spPr>
              <a:xfrm>
                <a:off x="-575813" y="1679092"/>
                <a:ext cx="6094562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it-IT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𝑙</m:t>
                          </m:r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t-IT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it-IT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it-IT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27E7483-F0B8-067C-00F1-86DD1A3A1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5813" y="1679092"/>
                <a:ext cx="6094562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0FE9053-878B-8141-7861-4DE8C035E472}"/>
                  </a:ext>
                </a:extLst>
              </p:cNvPr>
              <p:cNvSpPr txBox="1"/>
              <p:nvPr/>
            </p:nvSpPr>
            <p:spPr>
              <a:xfrm>
                <a:off x="4755312" y="1549780"/>
                <a:ext cx="6353354" cy="1277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it-IT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bandwidth (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rule of thumb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sub>
                    </m:sSub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num>
                      <m:den>
                        <m:r>
                          <a:rPr 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1.25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>
                  <a:spcAft>
                    <a:spcPts val="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estimated prop. of obs. (weighted) in the bin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</m:oMath>
                </a14:m>
                <a:endParaRPr lang="it-IT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Aft>
                    <a:spcPts val="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it-IT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kernel function 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midpoint of the bin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</m:oMath>
                </a14:m>
                <a:endParaRPr lang="en-US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0FE9053-878B-8141-7861-4DE8C035E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312" y="1549780"/>
                <a:ext cx="6353354" cy="1277273"/>
              </a:xfrm>
              <a:prstGeom prst="rect">
                <a:avLst/>
              </a:prstGeom>
              <a:blipFill>
                <a:blip r:embed="rId3"/>
                <a:stretch>
                  <a:fillRect t="-3333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620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468894" y="1192737"/>
            <a:ext cx="10639772" cy="3862342"/>
          </a:xfrm>
        </p:spPr>
        <p:txBody>
          <a:bodyPr wrap="square" numCol="1"/>
          <a:lstStyle/>
          <a:p>
            <a:endParaRPr lang="en-US" dirty="0"/>
          </a:p>
          <a:p>
            <a:r>
              <a:rPr lang="en-US" dirty="0"/>
              <a:t>Future: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it-IT" dirty="0"/>
              <a:t>Introduce comparison of estimated empirical cumulative distribution (P-P) for continuous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whether to create a new R package</a:t>
            </a:r>
          </a:p>
          <a:p>
            <a:endParaRPr lang="en-US" dirty="0"/>
          </a:p>
          <a:p>
            <a:r>
              <a:rPr lang="en-US" dirty="0"/>
              <a:t>Repository with R code and supporting material</a:t>
            </a:r>
          </a:p>
          <a:p>
            <a:pPr algn="ctr"/>
            <a:r>
              <a:rPr lang="en-US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https://github.com/marcellodo/coherenceD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04850" indent="-342900">
              <a:buFont typeface="+mj-lt"/>
              <a:buAutoNum type="arabicParenR"/>
            </a:pPr>
            <a:endParaRPr lang="it-IT" dirty="0"/>
          </a:p>
          <a:p>
            <a:endParaRPr lang="en-GB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sz="2400" dirty="0" err="1"/>
              <a:t>Coherence</a:t>
            </a:r>
            <a:r>
              <a:rPr lang="it-IT" altLang="it-IT" sz="2400" dirty="0"/>
              <a:t> </a:t>
            </a:r>
            <a:r>
              <a:rPr lang="it-IT" altLang="it-IT" sz="2400" dirty="0" err="1"/>
              <a:t>Between</a:t>
            </a:r>
            <a:r>
              <a:rPr lang="it-IT" altLang="it-IT" sz="2400" dirty="0"/>
              <a:t> </a:t>
            </a:r>
            <a:r>
              <a:rPr lang="it-IT" altLang="it-IT" sz="2400" dirty="0" err="1"/>
              <a:t>distributions</a:t>
            </a:r>
            <a:r>
              <a:rPr lang="it-IT" altLang="it-IT" sz="2400" dirty="0"/>
              <a:t>: Future </a:t>
            </a:r>
            <a:r>
              <a:rPr lang="it-IT" altLang="it-IT" sz="2400" dirty="0" err="1"/>
              <a:t>developments</a:t>
            </a:r>
            <a:endParaRPr lang="it-IT" sz="24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5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sz="1000" cap="none" dirty="0"/>
              <a:t>Assessing Coherence  Between Estimated Distributions in R | Marcello D’Orazio</a:t>
            </a:r>
          </a:p>
        </p:txBody>
      </p:sp>
    </p:spTree>
    <p:extLst>
      <p:ext uri="{BB962C8B-B14F-4D97-AF65-F5344CB8AC3E}">
        <p14:creationId xmlns:p14="http://schemas.microsoft.com/office/powerpoint/2010/main" val="2497858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07821B-5649-449D-A1C2-3F67CA468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Thank </a:t>
            </a:r>
            <a:r>
              <a:rPr lang="it-IT" dirty="0" err="1"/>
              <a:t>You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857493-CE83-4A58-B836-860B262B8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Marcello D’Orazio | marcello.dorazio@istat.it</a:t>
            </a:r>
          </a:p>
        </p:txBody>
      </p:sp>
    </p:spTree>
    <p:extLst>
      <p:ext uri="{BB962C8B-B14F-4D97-AF65-F5344CB8AC3E}">
        <p14:creationId xmlns:p14="http://schemas.microsoft.com/office/powerpoint/2010/main" val="1975414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468313" y="502692"/>
            <a:ext cx="11269662" cy="384721"/>
          </a:xfrm>
        </p:spPr>
        <p:txBody>
          <a:bodyPr/>
          <a:lstStyle/>
          <a:p>
            <a:r>
              <a:rPr lang="it-IT" altLang="it-IT" dirty="0" err="1"/>
              <a:t>Main</a:t>
            </a:r>
            <a:r>
              <a:rPr lang="it-IT" altLang="it-IT" dirty="0"/>
              <a:t> </a:t>
            </a:r>
            <a:r>
              <a:rPr lang="it-IT" altLang="it-IT" dirty="0" err="1"/>
              <a:t>References</a:t>
            </a:r>
            <a:endParaRPr lang="it-IT" altLang="it-IT" dirty="0"/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C562746-4E90-4E0E-8972-2AEE8702B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667" y="1232693"/>
            <a:ext cx="11269308" cy="4392613"/>
          </a:xfrm>
        </p:spPr>
        <p:txBody>
          <a:bodyPr numCol="1" rtlCol="0"/>
          <a:lstStyle/>
          <a:p>
            <a:pPr marL="534988" indent="-534988">
              <a:spcBef>
                <a:spcPts val="0"/>
              </a:spcBef>
              <a:spcAft>
                <a:spcPts val="600"/>
              </a:spcAft>
              <a:tabLst>
                <a:tab pos="534988" algn="l"/>
              </a:tabLst>
              <a:defRPr/>
            </a:pPr>
            <a:r>
              <a:rPr lang="en-US" altLang="it-IT" sz="1600" dirty="0" err="1"/>
              <a:t>Agresti</a:t>
            </a:r>
            <a:r>
              <a:rPr lang="en-US" altLang="it-IT" sz="1600" dirty="0"/>
              <a:t> A. (2002) </a:t>
            </a:r>
            <a:r>
              <a:rPr lang="en-US" altLang="it-IT" sz="1600" i="1" dirty="0"/>
              <a:t>Categorical Data Analysis. Second Edition</a:t>
            </a:r>
            <a:r>
              <a:rPr lang="en-US" altLang="it-IT" sz="1600" dirty="0"/>
              <a:t>. Wiley, New York. </a:t>
            </a:r>
          </a:p>
          <a:p>
            <a:pPr marL="534988" indent="-534988">
              <a:spcBef>
                <a:spcPts val="0"/>
              </a:spcBef>
              <a:spcAft>
                <a:spcPts val="600"/>
              </a:spcAft>
              <a:tabLst>
                <a:tab pos="534988" algn="l"/>
              </a:tabLst>
              <a:defRPr/>
            </a:pPr>
            <a:r>
              <a:rPr lang="en-US" sz="1600" dirty="0"/>
              <a:t>Bellhouse D.R., Stafford J. E. (1999) “Density Estimation From Complex Surveys”. </a:t>
            </a:r>
            <a:r>
              <a:rPr lang="en-US" sz="1600" i="1" dirty="0" err="1"/>
              <a:t>Statistica</a:t>
            </a:r>
            <a:r>
              <a:rPr lang="en-US" sz="1600" i="1" dirty="0"/>
              <a:t> </a:t>
            </a:r>
            <a:r>
              <a:rPr lang="en-US" sz="1600" i="1" dirty="0" err="1"/>
              <a:t>Sinica</a:t>
            </a:r>
            <a:r>
              <a:rPr lang="en-US" sz="1600" dirty="0"/>
              <a:t>,</a:t>
            </a:r>
            <a:r>
              <a:rPr lang="en-US" sz="1600" i="1" dirty="0"/>
              <a:t> </a:t>
            </a:r>
            <a:r>
              <a:rPr lang="en-US" sz="1600" dirty="0"/>
              <a:t>9, </a:t>
            </a:r>
          </a:p>
          <a:p>
            <a:pPr marL="534988" indent="-534988">
              <a:spcBef>
                <a:spcPts val="0"/>
              </a:spcBef>
              <a:spcAft>
                <a:spcPts val="600"/>
              </a:spcAft>
              <a:tabLst>
                <a:tab pos="534988" algn="l"/>
              </a:tabLst>
              <a:defRPr/>
            </a:pPr>
            <a:r>
              <a:rPr lang="en-US" sz="1600" dirty="0"/>
              <a:t>	pp. 407-424 </a:t>
            </a:r>
          </a:p>
          <a:p>
            <a:pPr marL="534988" indent="-534988">
              <a:spcBef>
                <a:spcPts val="0"/>
              </a:spcBef>
              <a:spcAft>
                <a:spcPts val="600"/>
              </a:spcAft>
              <a:tabLst>
                <a:tab pos="534988" algn="l"/>
              </a:tabLst>
              <a:defRPr/>
            </a:pPr>
            <a:r>
              <a:rPr lang="en-US" altLang="it-IT" sz="1600" dirty="0"/>
              <a:t>D'Orazio M (2022). </a:t>
            </a:r>
            <a:r>
              <a:rPr lang="en-US" altLang="it-IT" sz="1600" i="1" dirty="0"/>
              <a:t>StatMatch: Statistical Matching or Data Fusion.</a:t>
            </a:r>
            <a:r>
              <a:rPr lang="en-US" altLang="it-IT" sz="1600" dirty="0"/>
              <a:t> R package version 1.4.1, </a:t>
            </a:r>
            <a:r>
              <a:rPr lang="en-US" altLang="it-IT" sz="1600" dirty="0">
                <a:hlinkClick r:id="rId2"/>
              </a:rPr>
              <a:t>https://CRAN.R-project.org/package=StatMatch</a:t>
            </a:r>
            <a:endParaRPr lang="en-US" altLang="it-IT" sz="1600" dirty="0"/>
          </a:p>
          <a:p>
            <a:pPr marL="534988" indent="-534988">
              <a:spcBef>
                <a:spcPts val="0"/>
              </a:spcBef>
              <a:spcAft>
                <a:spcPts val="600"/>
              </a:spcAft>
              <a:tabLst>
                <a:tab pos="534988" algn="l"/>
              </a:tabLst>
              <a:defRPr/>
            </a:pPr>
            <a:r>
              <a:rPr lang="en-US" altLang="it-IT" sz="1600" dirty="0"/>
              <a:t>D’Orazio M (2022). </a:t>
            </a:r>
            <a:r>
              <a:rPr lang="en-US" altLang="it-IT" sz="1600" i="1" dirty="0" err="1"/>
              <a:t>univOutl</a:t>
            </a:r>
            <a:r>
              <a:rPr lang="en-US" altLang="it-IT" sz="1600" i="1" dirty="0"/>
              <a:t>: Detection of Univariate Outliers</a:t>
            </a:r>
            <a:r>
              <a:rPr lang="en-US" altLang="it-IT" sz="1600" dirty="0"/>
              <a:t>. R package version 0.4,  </a:t>
            </a:r>
            <a:r>
              <a:rPr lang="en-US" altLang="it-IT" sz="1600" dirty="0">
                <a:hlinkClick r:id="rId3"/>
              </a:rPr>
              <a:t>https://CRAN.R-project.org/package=univOutl</a:t>
            </a:r>
            <a:endParaRPr lang="en-US" altLang="it-IT" sz="1600" dirty="0"/>
          </a:p>
          <a:p>
            <a:pPr marL="534988" indent="-534988">
              <a:spcBef>
                <a:spcPts val="0"/>
              </a:spcBef>
              <a:spcAft>
                <a:spcPts val="600"/>
              </a:spcAft>
              <a:tabLst>
                <a:tab pos="534988" algn="l"/>
              </a:tabLst>
              <a:defRPr/>
            </a:pPr>
            <a:r>
              <a:rPr lang="en-US" altLang="it-IT" sz="1600" dirty="0"/>
              <a:t>European Statistical System (ESS) (2021) </a:t>
            </a:r>
            <a:r>
              <a:rPr lang="en-US" altLang="it-IT" sz="1600" i="1" dirty="0"/>
              <a:t>Handbook for Quality and Metadata Report, 2021 re-edition. </a:t>
            </a:r>
            <a:r>
              <a:rPr lang="en-US" altLang="it-IT" sz="1600" dirty="0"/>
              <a:t>Publications Office of the European Union, Luxembourg</a:t>
            </a:r>
          </a:p>
          <a:p>
            <a:pPr marL="534988" indent="-534988">
              <a:spcBef>
                <a:spcPts val="0"/>
              </a:spcBef>
              <a:spcAft>
                <a:spcPts val="600"/>
              </a:spcAft>
              <a:tabLst>
                <a:tab pos="534988" algn="l"/>
              </a:tabLst>
              <a:defRPr/>
            </a:pPr>
            <a:r>
              <a:rPr lang="en-US" sz="1600" dirty="0"/>
              <a:t>Freedman D., </a:t>
            </a:r>
            <a:r>
              <a:rPr lang="en-US" sz="1600" dirty="0" err="1"/>
              <a:t>Diaconis</a:t>
            </a:r>
            <a:r>
              <a:rPr lang="en-US" sz="1600" dirty="0"/>
              <a:t> P. (1981) “On the histogram as a density estimator: L2 theory”. </a:t>
            </a:r>
            <a:r>
              <a:rPr lang="en-US" sz="1600" i="1" dirty="0"/>
              <a:t>Probability Theory and Related Fields,</a:t>
            </a:r>
            <a:r>
              <a:rPr lang="en-US" sz="1600" dirty="0"/>
              <a:t> 57, pp. 453–476</a:t>
            </a:r>
            <a:endParaRPr lang="en-US" altLang="it-IT" sz="1600" dirty="0"/>
          </a:p>
          <a:p>
            <a:pPr marL="534988" indent="-534988">
              <a:spcBef>
                <a:spcPts val="0"/>
              </a:spcBef>
              <a:spcAft>
                <a:spcPts val="600"/>
              </a:spcAft>
              <a:tabLst>
                <a:tab pos="534988" algn="l"/>
              </a:tabLst>
              <a:defRPr/>
            </a:pPr>
            <a:r>
              <a:rPr lang="en-GB" sz="1600" dirty="0"/>
              <a:t>Korn E.I., </a:t>
            </a:r>
            <a:r>
              <a:rPr lang="en-GB" sz="1600" dirty="0" err="1"/>
              <a:t>Graubard</a:t>
            </a:r>
            <a:r>
              <a:rPr lang="en-GB" sz="1600" dirty="0"/>
              <a:t> B.I. (1999</a:t>
            </a:r>
            <a:r>
              <a:rPr lang="en-US" sz="1600" dirty="0"/>
              <a:t>) </a:t>
            </a:r>
            <a:r>
              <a:rPr lang="en-US" sz="1600" i="1" dirty="0"/>
              <a:t>Analysis of Health Surveys</a:t>
            </a:r>
            <a:r>
              <a:rPr lang="en-US" sz="1600" dirty="0"/>
              <a:t>. </a:t>
            </a:r>
            <a:r>
              <a:rPr lang="en-US" altLang="it-IT" sz="1600" dirty="0"/>
              <a:t>Wiley, New York. </a:t>
            </a:r>
          </a:p>
          <a:p>
            <a:pPr marL="534988" indent="-534988">
              <a:spcBef>
                <a:spcPts val="0"/>
              </a:spcBef>
              <a:spcAft>
                <a:spcPts val="600"/>
              </a:spcAft>
              <a:tabLst>
                <a:tab pos="534988" algn="l"/>
              </a:tabLst>
              <a:defRPr/>
            </a:pPr>
            <a:r>
              <a:rPr lang="en-US" sz="1600" dirty="0" err="1"/>
              <a:t>O’Muircheataigh</a:t>
            </a:r>
            <a:r>
              <a:rPr lang="en-US" sz="1600" dirty="0"/>
              <a:t> C., </a:t>
            </a:r>
            <a:r>
              <a:rPr lang="en-US" sz="1600" dirty="0" err="1"/>
              <a:t>Pedlow</a:t>
            </a:r>
            <a:r>
              <a:rPr lang="en-US" sz="1600" dirty="0"/>
              <a:t> S. (2002) “Combining samples vs. cumulating cases: a comparison of two weighting strategies in NLS97”. </a:t>
            </a:r>
            <a:r>
              <a:rPr lang="en-US" sz="1600" i="1" dirty="0"/>
              <a:t>American Statistical Association Proceedings of the Joint Statistical Meetings</a:t>
            </a:r>
            <a:r>
              <a:rPr lang="en-US" sz="1600" dirty="0"/>
              <a:t>, pp. 2557-2562.</a:t>
            </a:r>
            <a:endParaRPr lang="en-GB" sz="1600" dirty="0"/>
          </a:p>
          <a:p>
            <a:pPr marL="534988" indent="-534988">
              <a:spcBef>
                <a:spcPts val="0"/>
              </a:spcBef>
              <a:spcAft>
                <a:spcPts val="600"/>
              </a:spcAft>
              <a:tabLst>
                <a:tab pos="534988" algn="l"/>
              </a:tabLst>
              <a:defRPr/>
            </a:pPr>
            <a:r>
              <a:rPr lang="en-US" altLang="it-IT" sz="1600" dirty="0" err="1"/>
              <a:t>Sarndal</a:t>
            </a:r>
            <a:r>
              <a:rPr lang="en-US" altLang="it-IT" sz="1600" dirty="0"/>
              <a:t> C.E., </a:t>
            </a:r>
            <a:r>
              <a:rPr lang="en-US" altLang="it-IT" sz="1600" dirty="0" err="1"/>
              <a:t>Swensson</a:t>
            </a:r>
            <a:r>
              <a:rPr lang="en-US" altLang="it-IT" sz="1600" dirty="0"/>
              <a:t> B., </a:t>
            </a:r>
            <a:r>
              <a:rPr lang="en-US" altLang="it-IT" sz="1600" dirty="0" err="1"/>
              <a:t>Wretman</a:t>
            </a:r>
            <a:r>
              <a:rPr lang="en-US" altLang="it-IT" sz="1600" dirty="0"/>
              <a:t> J.H. (1992) </a:t>
            </a:r>
            <a:r>
              <a:rPr lang="en-US" altLang="it-IT" sz="1600" i="1" dirty="0"/>
              <a:t>Model Assisted Survey Sampling</a:t>
            </a:r>
            <a:r>
              <a:rPr lang="en-US" altLang="it-IT" sz="1600" dirty="0"/>
              <a:t>. Springer–Verlag, New York.</a:t>
            </a:r>
          </a:p>
          <a:p>
            <a:pPr marL="534988" indent="-534988">
              <a:spcBef>
                <a:spcPts val="0"/>
              </a:spcBef>
              <a:spcAft>
                <a:spcPts val="600"/>
              </a:spcAft>
              <a:tabLst>
                <a:tab pos="534988" algn="l"/>
              </a:tabLst>
              <a:defRPr/>
            </a:pPr>
            <a:r>
              <a:rPr lang="en-GB" sz="1600" dirty="0"/>
              <a:t>Silverman B.W. (1986) </a:t>
            </a:r>
            <a:r>
              <a:rPr lang="en-US" sz="1600" i="1" dirty="0"/>
              <a:t>Density Estimation for Statistics and Data Analysis</a:t>
            </a:r>
            <a:r>
              <a:rPr lang="en-US" sz="1600" dirty="0"/>
              <a:t>. Chapman &amp; Hall</a:t>
            </a:r>
            <a:endParaRPr lang="en-GB" altLang="it-IT" sz="1600" dirty="0"/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it-IT" dirty="0"/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it-IT" dirty="0"/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6267F311-7860-4929-A43E-BB2B6075C5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presentazione</a:t>
            </a:r>
            <a:r>
              <a:rPr lang="en-US" dirty="0"/>
              <a:t> | </a:t>
            </a:r>
            <a:r>
              <a:rPr lang="en-US" dirty="0" err="1"/>
              <a:t>autore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00E284E-8FAA-4AF9-884B-76434C177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/>
              <a:t>Coherence of statistics</a:t>
            </a:r>
          </a:p>
          <a:p>
            <a:pPr>
              <a:spcBef>
                <a:spcPts val="0"/>
              </a:spcBef>
              <a:defRPr/>
            </a:pPr>
            <a:r>
              <a:rPr lang="en-US" dirty="0"/>
              <a:t>Assessing coherence between estimated distributions: </a:t>
            </a:r>
            <a:r>
              <a:rPr lang="en-US" b="1" dirty="0"/>
              <a:t>categorical</a:t>
            </a:r>
            <a:r>
              <a:rPr lang="en-US" dirty="0"/>
              <a:t> variables </a:t>
            </a:r>
          </a:p>
          <a:p>
            <a:pPr>
              <a:spcBef>
                <a:spcPts val="0"/>
              </a:spcBef>
              <a:defRPr/>
            </a:pPr>
            <a:r>
              <a:rPr lang="en-US" dirty="0"/>
              <a:t>Assessing coherence between estimated distributions: </a:t>
            </a:r>
            <a:r>
              <a:rPr lang="en-US" b="1" dirty="0"/>
              <a:t>continuous</a:t>
            </a:r>
            <a:r>
              <a:rPr lang="en-US" dirty="0"/>
              <a:t> variables </a:t>
            </a:r>
          </a:p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000" cap="none" dirty="0"/>
              <a:t>Assessing Coherence  Between Estimated Distributions in R | Marcello D’Orazio</a:t>
            </a:r>
          </a:p>
        </p:txBody>
      </p:sp>
    </p:spTree>
    <p:extLst>
      <p:ext uri="{BB962C8B-B14F-4D97-AF65-F5344CB8AC3E}">
        <p14:creationId xmlns:p14="http://schemas.microsoft.com/office/powerpoint/2010/main" val="425361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/>
              <a:t>Coherence of statistics</a:t>
            </a:r>
            <a:endParaRPr lang="en-US" dirty="0"/>
          </a:p>
        </p:txBody>
      </p:sp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474201" y="1399662"/>
            <a:ext cx="11264002" cy="4481153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it-IT" b="1" dirty="0">
                <a:solidFill>
                  <a:srgbClr val="00B050"/>
                </a:solidFill>
              </a:rPr>
              <a:t>Coherence</a:t>
            </a:r>
            <a:r>
              <a:rPr lang="en-US" altLang="it-IT" dirty="0"/>
              <a:t>, jointly with </a:t>
            </a:r>
            <a:r>
              <a:rPr lang="en-US" altLang="it-IT" b="1" dirty="0"/>
              <a:t>comparability</a:t>
            </a:r>
            <a:r>
              <a:rPr lang="en-US" altLang="it-IT" dirty="0"/>
              <a:t>, is part of the ESS definition of </a:t>
            </a:r>
            <a:r>
              <a:rPr lang="en-US" altLang="it-IT" b="1" dirty="0"/>
              <a:t>quality of statistics</a:t>
            </a:r>
            <a:r>
              <a:rPr lang="en-US" altLang="it-IT" dirty="0"/>
              <a:t>.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it-IT" b="1" dirty="0"/>
              <a:t>Coherence</a:t>
            </a:r>
            <a:r>
              <a:rPr lang="en-US" altLang="it-IT" dirty="0"/>
              <a:t>: </a:t>
            </a:r>
          </a:p>
          <a:p>
            <a:pPr marL="896938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it-IT" dirty="0"/>
              <a:t>“assessing the extent to which the outputs from different statistical processes </a:t>
            </a:r>
          </a:p>
          <a:p>
            <a:pPr marL="896938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it-IT" dirty="0"/>
              <a:t>have the potential to be reliably used in combination” </a:t>
            </a:r>
          </a:p>
          <a:p>
            <a:pPr marL="896938" indent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it-IT" dirty="0"/>
          </a:p>
          <a:p>
            <a:pPr marL="896938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it-IT" b="1" dirty="0">
                <a:solidFill>
                  <a:srgbClr val="C00000"/>
                </a:solidFill>
              </a:rPr>
              <a:t>Incoherence</a:t>
            </a:r>
            <a:r>
              <a:rPr lang="en-US" altLang="it-IT" dirty="0"/>
              <a:t> and </a:t>
            </a:r>
            <a:r>
              <a:rPr lang="en-US" altLang="it-IT" b="1" dirty="0"/>
              <a:t>non-comparability</a:t>
            </a:r>
            <a:r>
              <a:rPr lang="en-US" altLang="it-IT" dirty="0"/>
              <a:t> can affect statistics originating from different sources. </a:t>
            </a:r>
          </a:p>
          <a:p>
            <a:pPr marL="896938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it-IT" dirty="0"/>
              <a:t>Causes may be:</a:t>
            </a:r>
          </a:p>
          <a:p>
            <a:pPr marL="1182688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it-IT" u="sng" dirty="0"/>
              <a:t>Differences in concepts</a:t>
            </a:r>
            <a:r>
              <a:rPr lang="en-US" altLang="it-IT" dirty="0"/>
              <a:t> (a household could be defined in a number of ways…)</a:t>
            </a:r>
          </a:p>
          <a:p>
            <a:pPr marL="1182688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it-IT" u="sng" dirty="0"/>
              <a:t>Differences in methods</a:t>
            </a:r>
            <a:r>
              <a:rPr lang="en-US" altLang="it-IT" dirty="0"/>
              <a:t> (e.g. employment estimated from a household survey Vs. employment  estimated from administrative data)</a:t>
            </a:r>
          </a:p>
          <a:p>
            <a:pPr marL="1182688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it-IT" dirty="0"/>
          </a:p>
          <a:p>
            <a:pPr marL="896938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it-IT" sz="1600" dirty="0"/>
              <a:t>ESS, </a:t>
            </a:r>
            <a:r>
              <a:rPr lang="en-US" altLang="it-IT" sz="1600" i="1" dirty="0"/>
              <a:t>Handbook for Quality and Metadata Report, 2021 re-edition</a:t>
            </a:r>
            <a:r>
              <a:rPr lang="en-US" altLang="it-IT" sz="1600" dirty="0"/>
              <a:t> </a:t>
            </a:r>
          </a:p>
          <a:p>
            <a:pPr>
              <a:spcBef>
                <a:spcPts val="0"/>
              </a:spcBef>
              <a:defRPr/>
            </a:pPr>
            <a:endParaRPr lang="en-US" altLang="it-IT" dirty="0"/>
          </a:p>
          <a:p>
            <a:pPr>
              <a:spcBef>
                <a:spcPts val="0"/>
              </a:spcBef>
              <a:defRPr/>
            </a:pPr>
            <a:r>
              <a:rPr lang="en-US" altLang="it-IT" dirty="0"/>
              <a:t>Assessing coherence becomes crucial in modern statistical production processes involving </a:t>
            </a:r>
            <a:r>
              <a:rPr lang="en-US" alt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 of data from different sources</a:t>
            </a:r>
            <a:r>
              <a:rPr lang="en-US" altLang="it-IT" dirty="0"/>
              <a:t> (exploitation of variables shared by the sources)</a:t>
            </a:r>
          </a:p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sz="1000" cap="none" dirty="0"/>
              <a:t>Assessing Coherence  Between Estimated Distributions in R | Marcello D’Orazio</a:t>
            </a:r>
          </a:p>
        </p:txBody>
      </p:sp>
    </p:spTree>
    <p:extLst>
      <p:ext uri="{BB962C8B-B14F-4D97-AF65-F5344CB8AC3E}">
        <p14:creationId xmlns:p14="http://schemas.microsoft.com/office/powerpoint/2010/main" val="121182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602D746F-2F66-D549-3A73-3901667D9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119" y="5732196"/>
            <a:ext cx="11283042" cy="662557"/>
          </a:xfrm>
        </p:spPr>
        <p:txBody>
          <a:bodyPr/>
          <a:lstStyle/>
          <a:p>
            <a:r>
              <a:rPr lang="en-US" dirty="0"/>
              <a:t>“Where possible, a </a:t>
            </a:r>
            <a:r>
              <a:rPr lang="en-US" u="sng" dirty="0"/>
              <a:t>quantitative analysis of any lack of coherence</a:t>
            </a:r>
            <a:r>
              <a:rPr lang="en-US" dirty="0"/>
              <a:t> should be presented”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5D9AEF4D-2F94-3230-0B2D-57064718D3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32367" y="1370432"/>
            <a:ext cx="5967942" cy="3701900"/>
          </a:xfr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4149F62-4210-3254-553B-76974F0EC24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2FF4E60B-0A18-8BD8-7799-1788C329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Coherence: ESS SIMS</a:t>
            </a: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sz="1000" cap="none" dirty="0"/>
              <a:t>Assessing Coherence  Between Estimated Distributions in R | Marcello D’Orazio</a:t>
            </a:r>
          </a:p>
        </p:txBody>
      </p:sp>
    </p:spTree>
    <p:extLst>
      <p:ext uri="{BB962C8B-B14F-4D97-AF65-F5344CB8AC3E}">
        <p14:creationId xmlns:p14="http://schemas.microsoft.com/office/powerpoint/2010/main" val="393977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AC0A8B-105E-4DBB-A20D-E170F214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sz="2600" dirty="0" err="1"/>
              <a:t>Coherence</a:t>
            </a:r>
            <a:r>
              <a:rPr lang="it-IT" altLang="it-IT" sz="2600" dirty="0"/>
              <a:t> </a:t>
            </a:r>
            <a:r>
              <a:rPr lang="it-IT" altLang="it-IT" sz="2600" dirty="0" err="1"/>
              <a:t>Assessment</a:t>
            </a:r>
            <a:endParaRPr lang="it-IT" sz="2600" dirty="0"/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C757EAB-927E-4F42-BD79-C4C67408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201" y="1272367"/>
            <a:ext cx="11264002" cy="447252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it-IT" dirty="0"/>
              <a:t>Currently assessment is based on </a:t>
            </a:r>
            <a:r>
              <a:rPr lang="en-US" alt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of estimates</a:t>
            </a:r>
            <a:r>
              <a:rPr lang="en-US" altLang="it-IT" dirty="0"/>
              <a:t>:</a:t>
            </a:r>
          </a:p>
          <a:p>
            <a:pPr marL="630238" indent="-285750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it-IT" dirty="0"/>
              <a:t>Occurrence of given categories of a </a:t>
            </a:r>
            <a:r>
              <a:rPr lang="en-US" altLang="it-IT" u="sng" dirty="0"/>
              <a:t>categorical</a:t>
            </a:r>
            <a:r>
              <a:rPr lang="en-US" altLang="it-IT" dirty="0"/>
              <a:t> variable</a:t>
            </a:r>
          </a:p>
          <a:p>
            <a:pPr marL="630238" indent="-285750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it-IT" dirty="0"/>
              <a:t>Average, totals, percentiles for </a:t>
            </a:r>
            <a:r>
              <a:rPr lang="en-US" altLang="it-IT" u="sng" dirty="0"/>
              <a:t>continuous</a:t>
            </a:r>
            <a:r>
              <a:rPr lang="en-US" altLang="it-IT" dirty="0"/>
              <a:t> variables</a:t>
            </a:r>
          </a:p>
          <a:p>
            <a:pPr>
              <a:spcBef>
                <a:spcPts val="0"/>
              </a:spcBef>
              <a:defRPr/>
            </a:pPr>
            <a:endParaRPr lang="en-US" altLang="it-IT" dirty="0"/>
          </a:p>
          <a:p>
            <a:pPr>
              <a:spcBef>
                <a:spcPts val="0"/>
              </a:spcBef>
              <a:defRPr/>
            </a:pPr>
            <a:r>
              <a:rPr lang="en-US" altLang="it-IT" dirty="0"/>
              <a:t>It is preferable to assess coherence between </a:t>
            </a:r>
            <a:r>
              <a:rPr lang="en-US" altLang="it-IT" u="sng" dirty="0"/>
              <a:t>estimated marginal distributions</a:t>
            </a:r>
            <a:endParaRPr lang="en-US" altLang="it-IT" dirty="0"/>
          </a:p>
          <a:p>
            <a:pPr>
              <a:spcBef>
                <a:spcPts val="0"/>
              </a:spcBef>
              <a:defRPr/>
            </a:pPr>
            <a:endParaRPr lang="en-US" altLang="it-IT" u="sng" dirty="0"/>
          </a:p>
          <a:p>
            <a:pPr>
              <a:spcBef>
                <a:spcPts val="0"/>
              </a:spcBef>
              <a:defRPr/>
            </a:pPr>
            <a:r>
              <a:rPr lang="en-US" altLang="it-IT" u="sng" dirty="0"/>
              <a:t>Different scenarios depending on the type of data source</a:t>
            </a:r>
            <a:r>
              <a:rPr lang="en-US" altLang="it-IT" dirty="0"/>
              <a:t>:</a:t>
            </a:r>
          </a:p>
          <a:p>
            <a:pPr marL="630238" indent="-28575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en-US" altLang="it-IT" dirty="0"/>
              <a:t>Estimates from </a:t>
            </a:r>
            <a:r>
              <a:rPr lang="en-US" altLang="it-IT" dirty="0">
                <a:solidFill>
                  <a:srgbClr val="0070C0"/>
                </a:solidFill>
              </a:rPr>
              <a:t>two independent random samples</a:t>
            </a:r>
            <a:r>
              <a:rPr lang="en-US" altLang="it-IT" dirty="0"/>
              <a:t> (complex sampling design)</a:t>
            </a:r>
          </a:p>
          <a:p>
            <a:pPr marL="630238" indent="-28575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en-US" altLang="it-IT" dirty="0"/>
              <a:t>Estimate from a </a:t>
            </a:r>
            <a:r>
              <a:rPr lang="en-US" altLang="it-IT" dirty="0">
                <a:solidFill>
                  <a:srgbClr val="0070C0"/>
                </a:solidFill>
              </a:rPr>
              <a:t>sample survey</a:t>
            </a:r>
            <a:r>
              <a:rPr lang="en-US" altLang="it-IT" dirty="0"/>
              <a:t> and estimate from a </a:t>
            </a:r>
            <a:r>
              <a:rPr lang="en-US" altLang="it-IT" dirty="0" err="1">
                <a:solidFill>
                  <a:srgbClr val="FF0000"/>
                </a:solidFill>
              </a:rPr>
              <a:t>nonprobabilistic</a:t>
            </a:r>
            <a:r>
              <a:rPr lang="en-US" altLang="it-IT" dirty="0">
                <a:solidFill>
                  <a:srgbClr val="FF0000"/>
                </a:solidFill>
              </a:rPr>
              <a:t> data source</a:t>
            </a:r>
            <a:r>
              <a:rPr lang="en-US" altLang="it-IT" dirty="0"/>
              <a:t> (non-prob. sample, admin. data, big data, etc.)</a:t>
            </a:r>
          </a:p>
          <a:p>
            <a:pPr marL="630238" indent="-28575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endParaRPr lang="en-US" altLang="it-IT" dirty="0"/>
          </a:p>
          <a:p>
            <a:pPr>
              <a:spcBef>
                <a:spcPts val="0"/>
              </a:spcBef>
              <a:defRPr/>
            </a:pPr>
            <a:r>
              <a:rPr lang="en-US" altLang="it-IT" dirty="0">
                <a:solidFill>
                  <a:srgbClr val="00B050"/>
                </a:solidFill>
              </a:rPr>
              <a:t>Is it available a “reference” estimate?</a:t>
            </a:r>
            <a:r>
              <a:rPr lang="en-US" altLang="it-IT" dirty="0"/>
              <a:t> I.e. an estimate considered reliable and therefore the reference one</a:t>
            </a:r>
          </a:p>
          <a:p>
            <a:pPr>
              <a:spcBef>
                <a:spcPts val="0"/>
              </a:spcBef>
              <a:defRPr/>
            </a:pPr>
            <a:endParaRPr lang="it-IT" alt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sz="1000" cap="none" dirty="0"/>
              <a:t>Assessing Coherence  Between Estimated Distributions in R | Marcello D’Orazio</a:t>
            </a:r>
          </a:p>
        </p:txBody>
      </p:sp>
    </p:spTree>
    <p:extLst>
      <p:ext uri="{BB962C8B-B14F-4D97-AF65-F5344CB8AC3E}">
        <p14:creationId xmlns:p14="http://schemas.microsoft.com/office/powerpoint/2010/main" val="412226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4B93E2C1-4360-4BBF-A268-29611CDE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 err="1"/>
              <a:t>Coherence</a:t>
            </a:r>
            <a:r>
              <a:rPr lang="it-IT" altLang="it-IT" dirty="0"/>
              <a:t> </a:t>
            </a:r>
            <a:r>
              <a:rPr lang="it-IT" altLang="it-IT" dirty="0" err="1"/>
              <a:t>Between</a:t>
            </a:r>
            <a:r>
              <a:rPr lang="it-IT" altLang="it-IT" dirty="0"/>
              <a:t> </a:t>
            </a:r>
            <a:r>
              <a:rPr lang="it-IT" altLang="it-IT" dirty="0" err="1"/>
              <a:t>distributions</a:t>
            </a:r>
            <a:r>
              <a:rPr lang="it-IT" altLang="it-IT" dirty="0"/>
              <a:t>: </a:t>
            </a:r>
            <a:r>
              <a:rPr lang="it-IT" altLang="it-IT" dirty="0" err="1"/>
              <a:t>categorical</a:t>
            </a:r>
            <a:r>
              <a:rPr lang="it-IT" altLang="it-IT" dirty="0"/>
              <a:t> </a:t>
            </a:r>
            <a:r>
              <a:rPr lang="it-IT" altLang="it-IT" dirty="0" err="1"/>
              <a:t>variables</a:t>
            </a:r>
            <a:r>
              <a:rPr lang="it-IT" altLang="it-IT" dirty="0"/>
              <a:t> (1/3)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7" descr="Descrzione tabella" title="Titolo tabella">
                <a:extLst>
                  <a:ext uri="{FF2B5EF4-FFF2-40B4-BE49-F238E27FC236}">
                    <a16:creationId xmlns:a16="http://schemas.microsoft.com/office/drawing/2014/main" id="{A58D0993-0A73-4BDE-A491-C3B9C1B0591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09219088"/>
                  </p:ext>
                </p:extLst>
              </p:nvPr>
            </p:nvGraphicFramePr>
            <p:xfrm>
              <a:off x="476210" y="1126072"/>
              <a:ext cx="3790047" cy="2783061"/>
            </p:xfrm>
            <a:graphic>
              <a:graphicData uri="http://schemas.openxmlformats.org/drawingml/2006/table">
                <a:tbl>
                  <a:tblPr firstRow="1" bandRow="1">
                    <a:tableStyleId>{125E5076-3810-47DD-B79F-674D7AD40C01}</a:tableStyleId>
                  </a:tblPr>
                  <a:tblGrid>
                    <a:gridCol w="1128331">
                      <a:extLst>
                        <a:ext uri="{9D8B030D-6E8A-4147-A177-3AD203B41FA5}">
                          <a16:colId xmlns:a16="http://schemas.microsoft.com/office/drawing/2014/main" val="2749663016"/>
                        </a:ext>
                      </a:extLst>
                    </a:gridCol>
                    <a:gridCol w="1111213">
                      <a:extLst>
                        <a:ext uri="{9D8B030D-6E8A-4147-A177-3AD203B41FA5}">
                          <a16:colId xmlns:a16="http://schemas.microsoft.com/office/drawing/2014/main" val="1030082800"/>
                        </a:ext>
                      </a:extLst>
                    </a:gridCol>
                    <a:gridCol w="1550503">
                      <a:extLst>
                        <a:ext uri="{9D8B030D-6E8A-4147-A177-3AD203B41FA5}">
                          <a16:colId xmlns:a16="http://schemas.microsoft.com/office/drawing/2014/main" val="3138508632"/>
                        </a:ext>
                      </a:extLst>
                    </a:gridCol>
                  </a:tblGrid>
                  <a:tr h="4215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Category</a:t>
                          </a:r>
                          <a:endParaRPr lang="it-IT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T="45716" marB="4571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Source_1</a:t>
                          </a:r>
                        </a:p>
                      </a:txBody>
                      <a:tcPr marT="45716" marB="45716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>
                              <a:solidFill>
                                <a:srgbClr val="7030A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Source_2</a:t>
                          </a:r>
                        </a:p>
                      </a:txBody>
                      <a:tcPr marT="45716" marB="45716" anchor="ctr"/>
                    </a:tc>
                    <a:extLst>
                      <a:ext uri="{0D108BD9-81ED-4DB2-BD59-A6C34878D82A}">
                        <a16:rowId xmlns:a16="http://schemas.microsoft.com/office/drawing/2014/main" val="1910329158"/>
                      </a:ext>
                    </a:extLst>
                  </a:tr>
                  <a:tr h="2914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T="45716" marB="4571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sz="140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sz="1400" b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40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T="45716" marB="4571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sz="140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sz="1400" b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400" dirty="0">
                            <a:solidFill>
                              <a:srgbClr val="7030A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T="45716" marB="45716" anchor="ctr"/>
                    </a:tc>
                    <a:extLst>
                      <a:ext uri="{0D108BD9-81ED-4DB2-BD59-A6C34878D82A}">
                        <a16:rowId xmlns:a16="http://schemas.microsoft.com/office/drawing/2014/main" val="318167478"/>
                      </a:ext>
                    </a:extLst>
                  </a:tr>
                  <a:tr h="327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marT="45716" marB="4571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sz="140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sz="1400" b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40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T="45716" marB="4571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sz="140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sz="1400" b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400" dirty="0">
                            <a:solidFill>
                              <a:srgbClr val="7030A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T="45716" marB="45716" anchor="ctr"/>
                    </a:tc>
                    <a:extLst>
                      <a:ext uri="{0D108BD9-81ED-4DB2-BD59-A6C34878D82A}">
                        <a16:rowId xmlns:a16="http://schemas.microsoft.com/office/drawing/2014/main" val="4036019118"/>
                      </a:ext>
                    </a:extLst>
                  </a:tr>
                  <a:tr h="3257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</a:p>
                      </a:txBody>
                      <a:tcPr marT="45716" marB="4571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rgbClr val="C00000"/>
                              </a:solidFill>
                            </a:rPr>
                            <a:t>…</a:t>
                          </a:r>
                          <a:endParaRPr lang="it-IT" sz="140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T="45716" marB="4571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rgbClr val="7030A0"/>
                              </a:solidFill>
                            </a:rPr>
                            <a:t>…</a:t>
                          </a:r>
                          <a:endParaRPr lang="it-IT" sz="1400" dirty="0">
                            <a:solidFill>
                              <a:srgbClr val="7030A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T="45716" marB="45716" anchor="ctr"/>
                    </a:tc>
                    <a:extLst>
                      <a:ext uri="{0D108BD9-81ED-4DB2-BD59-A6C34878D82A}">
                        <a16:rowId xmlns:a16="http://schemas.microsoft.com/office/drawing/2014/main" val="3615085414"/>
                      </a:ext>
                    </a:extLst>
                  </a:tr>
                  <a:tr h="3143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j</a:t>
                          </a:r>
                        </a:p>
                      </a:txBody>
                      <a:tcPr marT="45716" marB="4571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sz="140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sz="1400" b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it-IT" sz="1400" b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40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T="45716" marB="4571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sz="140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sz="1400" b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it-IT" sz="1400" b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400" dirty="0">
                            <a:solidFill>
                              <a:srgbClr val="7030A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T="45716" marB="45716" anchor="ctr"/>
                    </a:tc>
                    <a:extLst>
                      <a:ext uri="{0D108BD9-81ED-4DB2-BD59-A6C34878D82A}">
                        <a16:rowId xmlns:a16="http://schemas.microsoft.com/office/drawing/2014/main" val="948352873"/>
                      </a:ext>
                    </a:extLst>
                  </a:tr>
                  <a:tr h="3118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</a:p>
                      </a:txBody>
                      <a:tcPr marT="45716" marB="4571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rgbClr val="C00000"/>
                              </a:solidFill>
                            </a:rPr>
                            <a:t>…</a:t>
                          </a:r>
                          <a:endParaRPr lang="it-IT" sz="140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T="45716" marB="4571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rgbClr val="7030A0"/>
                              </a:solidFill>
                            </a:rPr>
                            <a:t>…</a:t>
                          </a:r>
                          <a:endParaRPr lang="it-IT" sz="1400" dirty="0">
                            <a:solidFill>
                              <a:srgbClr val="7030A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T="45716" marB="45716" anchor="ctr"/>
                    </a:tc>
                    <a:extLst>
                      <a:ext uri="{0D108BD9-81ED-4DB2-BD59-A6C34878D82A}">
                        <a16:rowId xmlns:a16="http://schemas.microsoft.com/office/drawing/2014/main" val="3988437898"/>
                      </a:ext>
                    </a:extLst>
                  </a:tr>
                  <a:tr h="3480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J</a:t>
                          </a:r>
                        </a:p>
                      </a:txBody>
                      <a:tcPr marT="45716" marB="4571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sz="140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sz="1400" b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r>
                                      <a:rPr lang="it-IT" sz="1400" b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40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T="45716" marB="4571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sz="140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sz="1400" b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r>
                                      <a:rPr lang="it-IT" sz="1400" b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400" dirty="0">
                            <a:solidFill>
                              <a:srgbClr val="7030A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T="45716" marB="45716" anchor="ctr"/>
                    </a:tc>
                    <a:extLst>
                      <a:ext uri="{0D108BD9-81ED-4DB2-BD59-A6C34878D82A}">
                        <a16:rowId xmlns:a16="http://schemas.microsoft.com/office/drawing/2014/main" val="2662089799"/>
                      </a:ext>
                    </a:extLst>
                  </a:tr>
                  <a:tr h="4215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Total</a:t>
                          </a:r>
                        </a:p>
                      </a:txBody>
                      <a:tcPr marT="45716" marB="4571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1.00</a:t>
                          </a:r>
                        </a:p>
                      </a:txBody>
                      <a:tcPr marT="45716" marB="4571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dirty="0">
                              <a:solidFill>
                                <a:srgbClr val="7030A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1.00</a:t>
                          </a:r>
                        </a:p>
                      </a:txBody>
                      <a:tcPr marT="45716" marB="45716" anchor="ctr"/>
                    </a:tc>
                    <a:extLst>
                      <a:ext uri="{0D108BD9-81ED-4DB2-BD59-A6C34878D82A}">
                        <a16:rowId xmlns:a16="http://schemas.microsoft.com/office/drawing/2014/main" val="8430289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7" descr="Descrzione tabella" title="Titolo tabella">
                <a:extLst>
                  <a:ext uri="{FF2B5EF4-FFF2-40B4-BE49-F238E27FC236}">
                    <a16:creationId xmlns:a16="http://schemas.microsoft.com/office/drawing/2014/main" id="{A58D0993-0A73-4BDE-A491-C3B9C1B0591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09219088"/>
                  </p:ext>
                </p:extLst>
              </p:nvPr>
            </p:nvGraphicFramePr>
            <p:xfrm>
              <a:off x="476210" y="1126072"/>
              <a:ext cx="3790047" cy="2786109"/>
            </p:xfrm>
            <a:graphic>
              <a:graphicData uri="http://schemas.openxmlformats.org/drawingml/2006/table">
                <a:tbl>
                  <a:tblPr firstRow="1" bandRow="1">
                    <a:tableStyleId>{125E5076-3810-47DD-B79F-674D7AD40C01}</a:tableStyleId>
                  </a:tblPr>
                  <a:tblGrid>
                    <a:gridCol w="1128331">
                      <a:extLst>
                        <a:ext uri="{9D8B030D-6E8A-4147-A177-3AD203B41FA5}">
                          <a16:colId xmlns:a16="http://schemas.microsoft.com/office/drawing/2014/main" val="2749663016"/>
                        </a:ext>
                      </a:extLst>
                    </a:gridCol>
                    <a:gridCol w="1111213">
                      <a:extLst>
                        <a:ext uri="{9D8B030D-6E8A-4147-A177-3AD203B41FA5}">
                          <a16:colId xmlns:a16="http://schemas.microsoft.com/office/drawing/2014/main" val="1030082800"/>
                        </a:ext>
                      </a:extLst>
                    </a:gridCol>
                    <a:gridCol w="1550503">
                      <a:extLst>
                        <a:ext uri="{9D8B030D-6E8A-4147-A177-3AD203B41FA5}">
                          <a16:colId xmlns:a16="http://schemas.microsoft.com/office/drawing/2014/main" val="3138508632"/>
                        </a:ext>
                      </a:extLst>
                    </a:gridCol>
                  </a:tblGrid>
                  <a:tr h="4215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Category</a:t>
                          </a:r>
                          <a:endParaRPr lang="it-IT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T="45716" marB="4571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Source_1</a:t>
                          </a:r>
                        </a:p>
                      </a:txBody>
                      <a:tcPr marT="45716" marB="45716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>
                              <a:solidFill>
                                <a:srgbClr val="7030A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Source_2</a:t>
                          </a:r>
                        </a:p>
                      </a:txBody>
                      <a:tcPr marT="45716" marB="45716" anchor="ctr"/>
                    </a:tc>
                    <a:extLst>
                      <a:ext uri="{0D108BD9-81ED-4DB2-BD59-A6C34878D82A}">
                        <a16:rowId xmlns:a16="http://schemas.microsoft.com/office/drawing/2014/main" val="1910329158"/>
                      </a:ext>
                    </a:extLst>
                  </a:tr>
                  <a:tr h="304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T="45716" marB="45716"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T="45716" marB="45716" anchor="ctr">
                        <a:blipFill>
                          <a:blip r:embed="rId2"/>
                          <a:stretch>
                            <a:fillRect l="-101093" t="-138000" r="-139891" b="-6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T="45716" marB="45716" anchor="ctr">
                        <a:blipFill>
                          <a:blip r:embed="rId2"/>
                          <a:stretch>
                            <a:fillRect l="-144882" t="-138000" r="-787" b="-6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167478"/>
                      </a:ext>
                    </a:extLst>
                  </a:tr>
                  <a:tr h="327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marT="45716" marB="45716"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T="45716" marB="45716" anchor="ctr">
                        <a:blipFill>
                          <a:blip r:embed="rId2"/>
                          <a:stretch>
                            <a:fillRect l="-101093" t="-220370" r="-139891" b="-52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T="45716" marB="45716" anchor="ctr">
                        <a:blipFill>
                          <a:blip r:embed="rId2"/>
                          <a:stretch>
                            <a:fillRect l="-144882" t="-220370" r="-787" b="-5296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6019118"/>
                      </a:ext>
                    </a:extLst>
                  </a:tr>
                  <a:tr h="3257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</a:p>
                      </a:txBody>
                      <a:tcPr marT="45716" marB="4571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rgbClr val="C00000"/>
                              </a:solidFill>
                            </a:rPr>
                            <a:t>…</a:t>
                          </a:r>
                          <a:endParaRPr lang="it-IT" sz="140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T="45716" marB="4571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rgbClr val="7030A0"/>
                              </a:solidFill>
                            </a:rPr>
                            <a:t>…</a:t>
                          </a:r>
                          <a:endParaRPr lang="it-IT" sz="1400" dirty="0">
                            <a:solidFill>
                              <a:srgbClr val="7030A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T="45716" marB="45716" anchor="ctr"/>
                    </a:tc>
                    <a:extLst>
                      <a:ext uri="{0D108BD9-81ED-4DB2-BD59-A6C34878D82A}">
                        <a16:rowId xmlns:a16="http://schemas.microsoft.com/office/drawing/2014/main" val="3615085414"/>
                      </a:ext>
                    </a:extLst>
                  </a:tr>
                  <a:tr h="3249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j</a:t>
                          </a:r>
                        </a:p>
                      </a:txBody>
                      <a:tcPr marT="45716" marB="45716"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T="45716" marB="45716" anchor="ctr">
                        <a:blipFill>
                          <a:blip r:embed="rId2"/>
                          <a:stretch>
                            <a:fillRect l="-101093" t="-428302" r="-139891" b="-337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T="45716" marB="45716" anchor="ctr">
                        <a:blipFill>
                          <a:blip r:embed="rId2"/>
                          <a:stretch>
                            <a:fillRect l="-144882" t="-428302" r="-787" b="-3377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352873"/>
                      </a:ext>
                    </a:extLst>
                  </a:tr>
                  <a:tr h="3118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</a:p>
                      </a:txBody>
                      <a:tcPr marT="45716" marB="4571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rgbClr val="C00000"/>
                              </a:solidFill>
                            </a:rPr>
                            <a:t>…</a:t>
                          </a:r>
                          <a:endParaRPr lang="it-IT" sz="140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T="45716" marB="4571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rgbClr val="7030A0"/>
                              </a:solidFill>
                            </a:rPr>
                            <a:t>…</a:t>
                          </a:r>
                          <a:endParaRPr lang="it-IT" sz="1400" dirty="0">
                            <a:solidFill>
                              <a:srgbClr val="7030A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T="45716" marB="45716" anchor="ctr"/>
                    </a:tc>
                    <a:extLst>
                      <a:ext uri="{0D108BD9-81ED-4DB2-BD59-A6C34878D82A}">
                        <a16:rowId xmlns:a16="http://schemas.microsoft.com/office/drawing/2014/main" val="3988437898"/>
                      </a:ext>
                    </a:extLst>
                  </a:tr>
                  <a:tr h="3480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J</a:t>
                          </a:r>
                        </a:p>
                      </a:txBody>
                      <a:tcPr marT="45716" marB="45716"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T="45716" marB="45716" anchor="ctr">
                        <a:blipFill>
                          <a:blip r:embed="rId2"/>
                          <a:stretch>
                            <a:fillRect l="-101093" t="-570690" r="-139891" b="-1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T="45716" marB="45716" anchor="ctr">
                        <a:blipFill>
                          <a:blip r:embed="rId2"/>
                          <a:stretch>
                            <a:fillRect l="-144882" t="-570690" r="-787" b="-1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2089799"/>
                      </a:ext>
                    </a:extLst>
                  </a:tr>
                  <a:tr h="4215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Total</a:t>
                          </a:r>
                        </a:p>
                      </a:txBody>
                      <a:tcPr marT="45716" marB="4571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1.00</a:t>
                          </a:r>
                        </a:p>
                      </a:txBody>
                      <a:tcPr marT="45716" marB="4571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dirty="0">
                              <a:solidFill>
                                <a:srgbClr val="7030A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1.00</a:t>
                          </a:r>
                        </a:p>
                      </a:txBody>
                      <a:tcPr marT="45716" marB="45716" anchor="ctr"/>
                    </a:tc>
                    <a:extLst>
                      <a:ext uri="{0D108BD9-81ED-4DB2-BD59-A6C34878D82A}">
                        <a16:rowId xmlns:a16="http://schemas.microsoft.com/office/drawing/2014/main" val="8430289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1519E4-395A-4D55-9392-6FE6D4A052F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/>
              <p:cNvSpPr txBox="1"/>
              <p:nvPr/>
            </p:nvSpPr>
            <p:spPr>
              <a:xfrm>
                <a:off x="7915892" y="1280780"/>
                <a:ext cx="2447593" cy="598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it-IT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it-IT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it-IT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it-IT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it-IT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892" y="1280780"/>
                <a:ext cx="2447593" cy="598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/>
          <p:cNvSpPr txBox="1"/>
          <p:nvPr/>
        </p:nvSpPr>
        <p:spPr>
          <a:xfrm>
            <a:off x="4634124" y="1413441"/>
            <a:ext cx="3271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Total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Variation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(TVD)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684115" y="2185913"/>
            <a:ext cx="252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Overlapping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coefficient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8079199" y="2242128"/>
                <a:ext cx="1452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199" y="2242128"/>
                <a:ext cx="1452257" cy="276999"/>
              </a:xfrm>
              <a:prstGeom prst="rect">
                <a:avLst/>
              </a:prstGeom>
              <a:blipFill>
                <a:blip r:embed="rId4"/>
                <a:stretch>
                  <a:fillRect l="-2929" r="-83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0543032" y="1439683"/>
                <a:ext cx="11968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it-IT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it-IT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032" y="1439683"/>
                <a:ext cx="1196866" cy="276999"/>
              </a:xfrm>
              <a:prstGeom prst="rect">
                <a:avLst/>
              </a:prstGeom>
              <a:blipFill>
                <a:blip r:embed="rId5"/>
                <a:stretch>
                  <a:fillRect l="-4082" r="-357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/>
              <p:cNvSpPr txBox="1"/>
              <p:nvPr/>
            </p:nvSpPr>
            <p:spPr>
              <a:xfrm>
                <a:off x="10496894" y="2235054"/>
                <a:ext cx="12684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it-IT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it-IT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it-IT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6894" y="2235054"/>
                <a:ext cx="1268488" cy="276999"/>
              </a:xfrm>
              <a:prstGeom prst="rect">
                <a:avLst/>
              </a:prstGeom>
              <a:blipFill>
                <a:blip r:embed="rId6"/>
                <a:stretch>
                  <a:fillRect l="-3846" r="-336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/>
          <p:cNvSpPr txBox="1"/>
          <p:nvPr/>
        </p:nvSpPr>
        <p:spPr>
          <a:xfrm>
            <a:off x="4690704" y="2984071"/>
            <a:ext cx="275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Bhattacharyya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coefficient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/>
              <p:cNvSpPr/>
              <p:nvPr/>
            </p:nvSpPr>
            <p:spPr>
              <a:xfrm>
                <a:off x="7812686" y="2793635"/>
                <a:ext cx="2591607" cy="690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it-IT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t-IT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it-IT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it-IT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it-IT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it-IT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e>
                      </m:nary>
                    </m:oMath>
                  </m:oMathPara>
                </a14:m>
                <a:endParaRPr lang="it-IT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Rettango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686" y="2793635"/>
                <a:ext cx="2591607" cy="6905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ttangolo 14"/>
          <p:cNvSpPr/>
          <p:nvPr/>
        </p:nvSpPr>
        <p:spPr>
          <a:xfrm>
            <a:off x="4729134" y="3854876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Hellinger distance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tangolo 16"/>
              <p:cNvSpPr/>
              <p:nvPr/>
            </p:nvSpPr>
            <p:spPr>
              <a:xfrm>
                <a:off x="7776748" y="3797067"/>
                <a:ext cx="1972078" cy="427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it-IT" i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it-IT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i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it-IT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Rettango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748" y="3797067"/>
                <a:ext cx="1972078" cy="4277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tangolo 17"/>
              <p:cNvSpPr/>
              <p:nvPr/>
            </p:nvSpPr>
            <p:spPr>
              <a:xfrm>
                <a:off x="10404561" y="2927960"/>
                <a:ext cx="1453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0≤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Rettango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4561" y="2927960"/>
                <a:ext cx="145315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tangolo 18"/>
              <p:cNvSpPr/>
              <p:nvPr/>
            </p:nvSpPr>
            <p:spPr>
              <a:xfrm>
                <a:off x="10325019" y="3820182"/>
                <a:ext cx="1632892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it-IT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Rettango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5019" y="3820182"/>
                <a:ext cx="1632892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tangolo 19"/>
              <p:cNvSpPr/>
              <p:nvPr/>
            </p:nvSpPr>
            <p:spPr>
              <a:xfrm>
                <a:off x="574294" y="4326179"/>
                <a:ext cx="1455911" cy="4054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t-IT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t-IT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Rettango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94" y="4326179"/>
                <a:ext cx="1455911" cy="405432"/>
              </a:xfrm>
              <a:prstGeom prst="rect">
                <a:avLst/>
              </a:prstGeom>
              <a:blipFill>
                <a:blip r:embed="rId11"/>
                <a:stretch>
                  <a:fillRect t="-103030" r="-25941" b="-1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sellaDiTesto 20"/>
          <p:cNvSpPr txBox="1"/>
          <p:nvPr/>
        </p:nvSpPr>
        <p:spPr>
          <a:xfrm>
            <a:off x="468895" y="5012282"/>
            <a:ext cx="3482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probabilistic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sample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tangolo 21"/>
              <p:cNvSpPr/>
              <p:nvPr/>
            </p:nvSpPr>
            <p:spPr>
              <a:xfrm>
                <a:off x="825119" y="5350168"/>
                <a:ext cx="2503442" cy="8485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it-IT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it-IT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Rettango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19" y="5350168"/>
                <a:ext cx="2503442" cy="84850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/>
              <p:cNvSpPr txBox="1"/>
              <p:nvPr/>
            </p:nvSpPr>
            <p:spPr>
              <a:xfrm>
                <a:off x="4649689" y="5012282"/>
                <a:ext cx="4195892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b="1" dirty="0" err="1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Rule</a:t>
                </a:r>
                <a:r>
                  <a:rPr lang="it-IT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it-IT" b="1" dirty="0" err="1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thumbs</a:t>
                </a:r>
                <a:r>
                  <a:rPr lang="it-IT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it-IT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it-IT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it-IT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u="sng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reference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23" name="CasellaDiTes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689" y="5012282"/>
                <a:ext cx="4195892" cy="391646"/>
              </a:xfrm>
              <a:prstGeom prst="rect">
                <a:avLst/>
              </a:prstGeom>
              <a:blipFill>
                <a:blip r:embed="rId13"/>
                <a:stretch>
                  <a:fillRect l="-1308" t="-7813" r="-145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tangolo 23"/>
              <p:cNvSpPr/>
              <p:nvPr/>
            </p:nvSpPr>
            <p:spPr>
              <a:xfrm>
                <a:off x="4923716" y="5459323"/>
                <a:ext cx="5449377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it-IT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it-IT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is</a:t>
                </a:r>
                <a:r>
                  <a:rPr lang="it-IT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«</a:t>
                </a:r>
                <a:r>
                  <a:rPr lang="it-IT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close</a:t>
                </a:r>
                <a:r>
                  <a:rPr lang="it-IT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»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it-IT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when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it-IT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≤0.03</m:t>
                    </m:r>
                  </m:oMath>
                </a14:m>
                <a:r>
                  <a:rPr lang="it-IT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it-IT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(Agresti, 2002)</a:t>
                </a:r>
                <a:endParaRPr lang="it-IT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ttango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16" y="5459323"/>
                <a:ext cx="5449377" cy="391646"/>
              </a:xfrm>
              <a:prstGeom prst="rect">
                <a:avLst/>
              </a:prstGeom>
              <a:blipFill>
                <a:blip r:embed="rId14"/>
                <a:stretch>
                  <a:fillRect t="-9375" r="-22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tangolo 28"/>
              <p:cNvSpPr/>
              <p:nvPr/>
            </p:nvSpPr>
            <p:spPr>
              <a:xfrm>
                <a:off x="4923716" y="5957219"/>
                <a:ext cx="4487767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it-IT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it-IT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is</a:t>
                </a:r>
                <a:r>
                  <a:rPr lang="it-IT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«</a:t>
                </a:r>
                <a:r>
                  <a:rPr lang="it-IT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close</a:t>
                </a:r>
                <a:r>
                  <a:rPr lang="it-IT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»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it-IT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when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it-IT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it-IT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≤0.0</m:t>
                    </m:r>
                    <m:r>
                      <a:rPr lang="it-IT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it-IT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it-IT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it-IT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??</a:t>
                </a:r>
                <a:r>
                  <a:rPr lang="it-IT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9" name="Rettangolo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16" y="5957219"/>
                <a:ext cx="4487767" cy="391646"/>
              </a:xfrm>
              <a:prstGeom prst="rect">
                <a:avLst/>
              </a:prstGeom>
              <a:blipFill>
                <a:blip r:embed="rId15"/>
                <a:stretch>
                  <a:fillRect t="-7813" r="-408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tangolo 29"/>
              <p:cNvSpPr/>
              <p:nvPr/>
            </p:nvSpPr>
            <p:spPr>
              <a:xfrm>
                <a:off x="8762787" y="4461559"/>
                <a:ext cx="2787365" cy="425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it-IT" i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  <m:sup>
                          <m:r>
                            <a:rPr lang="it-IT" i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it-IT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it-IT" i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it-IT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i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it-IT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Rettango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787" y="4461559"/>
                <a:ext cx="2787365" cy="42562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sz="1000" cap="none" dirty="0"/>
              <a:t>Assessing Coherence  Between Estimated Distributions in R | Marcello D’Orazio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1"/>
              <p:cNvSpPr/>
              <p:nvPr/>
            </p:nvSpPr>
            <p:spPr>
              <a:xfrm>
                <a:off x="10011205" y="5975802"/>
                <a:ext cx="1782476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it-IT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it-IT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≤0.0</m:t>
                    </m:r>
                    <m:r>
                      <a:rPr lang="it-IT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212</m:t>
                    </m:r>
                  </m:oMath>
                </a14:m>
                <a:r>
                  <a:rPr lang="it-IT" dirty="0">
                    <a:solidFill>
                      <a:srgbClr val="FF0000"/>
                    </a:solidFill>
                  </a:rPr>
                  <a:t> </a:t>
                </a:r>
                <a:endParaRPr lang="it-IT" dirty="0"/>
              </a:p>
            </p:txBody>
          </p:sp>
        </mc:Choice>
        <mc:Fallback xmlns="">
          <p:sp>
            <p:nvSpPr>
              <p:cNvPr id="2" name="Rettango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205" y="5975802"/>
                <a:ext cx="1782476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2 25"/>
          <p:cNvCxnSpPr>
            <a:cxnSpLocks/>
          </p:cNvCxnSpPr>
          <p:nvPr/>
        </p:nvCxnSpPr>
        <p:spPr>
          <a:xfrm flipV="1">
            <a:off x="9818399" y="5004931"/>
            <a:ext cx="438409" cy="539649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>
            <a:off x="10571951" y="5049307"/>
            <a:ext cx="448573" cy="995630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e 34"/>
          <p:cNvSpPr/>
          <p:nvPr/>
        </p:nvSpPr>
        <p:spPr>
          <a:xfrm>
            <a:off x="9667875" y="4349908"/>
            <a:ext cx="1882277" cy="70339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D3A2E28-D0AF-FD7B-8D5B-D5BBCAA03521}"/>
              </a:ext>
            </a:extLst>
          </p:cNvPr>
          <p:cNvCxnSpPr>
            <a:cxnSpLocks/>
          </p:cNvCxnSpPr>
          <p:nvPr/>
        </p:nvCxnSpPr>
        <p:spPr>
          <a:xfrm>
            <a:off x="7115502" y="1716682"/>
            <a:ext cx="1694734" cy="283999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28D9CCB6-57D6-6347-6028-1BA8E59354F2}"/>
              </a:ext>
            </a:extLst>
          </p:cNvPr>
          <p:cNvCxnSpPr>
            <a:cxnSpLocks/>
          </p:cNvCxnSpPr>
          <p:nvPr/>
        </p:nvCxnSpPr>
        <p:spPr>
          <a:xfrm>
            <a:off x="6675160" y="4117705"/>
            <a:ext cx="2130167" cy="55666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69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468895" y="1254695"/>
            <a:ext cx="10703930" cy="461962"/>
          </a:xfrm>
        </p:spPr>
        <p:txBody>
          <a:bodyPr numCol="1"/>
          <a:lstStyle/>
          <a:p>
            <a:r>
              <a:rPr lang="en-GB" dirty="0"/>
              <a:t>New R function </a:t>
            </a:r>
            <a:r>
              <a:rPr lang="en-GB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comp.tables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, derived from </a:t>
            </a:r>
            <a:r>
              <a:rPr lang="en-GB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comp.prop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in </a:t>
            </a:r>
            <a:r>
              <a:rPr lang="en-GB" b="1" dirty="0"/>
              <a:t>StatMatch</a:t>
            </a:r>
            <a:r>
              <a:rPr lang="en-GB" dirty="0"/>
              <a:t> (D’Orazio, 2022)  </a:t>
            </a:r>
            <a:endParaRPr lang="en-GB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/>
              <a:t>Coherence</a:t>
            </a:r>
            <a:r>
              <a:rPr lang="it-IT" altLang="it-IT" dirty="0"/>
              <a:t> </a:t>
            </a:r>
            <a:r>
              <a:rPr lang="it-IT" altLang="it-IT" dirty="0" err="1"/>
              <a:t>Between</a:t>
            </a:r>
            <a:r>
              <a:rPr lang="it-IT" altLang="it-IT" dirty="0"/>
              <a:t> </a:t>
            </a:r>
            <a:r>
              <a:rPr lang="it-IT" altLang="it-IT" dirty="0" err="1"/>
              <a:t>distributions</a:t>
            </a:r>
            <a:r>
              <a:rPr lang="it-IT" altLang="it-IT" dirty="0"/>
              <a:t>: </a:t>
            </a:r>
            <a:r>
              <a:rPr lang="it-IT" altLang="it-IT" dirty="0" err="1"/>
              <a:t>categorical</a:t>
            </a:r>
            <a:r>
              <a:rPr lang="it-IT" altLang="it-IT" dirty="0"/>
              <a:t> </a:t>
            </a:r>
            <a:r>
              <a:rPr lang="it-IT" altLang="it-IT" dirty="0" err="1"/>
              <a:t>variables</a:t>
            </a:r>
            <a:r>
              <a:rPr lang="it-IT" altLang="it-IT" dirty="0"/>
              <a:t> (2/3)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5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sz="1000" cap="none" dirty="0"/>
              <a:t>Assessing Coherence  Between Estimated Distributions in R | Marcello D’Orazio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574292" y="1716657"/>
            <a:ext cx="8832943" cy="3108543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samp.A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package = "</a:t>
            </a:r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StatMatch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samp.B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package = "</a:t>
            </a:r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StatMatch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it-IT" sz="1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t.edu.A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(ww~edu7, data=</a:t>
            </a:r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samp.A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t.edu.B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(ww~edu7, data=</a:t>
            </a:r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samp.B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t.edu.B</a:t>
            </a:r>
            <a:endParaRPr lang="it-IT" sz="1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edu7</a:t>
            </a:r>
          </a:p>
          <a:p>
            <a:r>
              <a:rPr lang="fi-FI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0          1          2          3          4          5          6 </a:t>
            </a:r>
          </a:p>
          <a:p>
            <a:r>
              <a:rPr lang="fi-FI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149580.43  997271.57 1604170.80 1687398.23  141106.95  564485.98   13568.23</a:t>
            </a:r>
            <a:endParaRPr lang="it-IT" sz="1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1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comp.tables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(p1 = </a:t>
            </a:r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t.edu.A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p2 = </a:t>
            </a:r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t.edu.B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</a:t>
            </a:r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TRUE) # </a:t>
            </a:r>
            <a:r>
              <a:rPr lang="it-IT" sz="1400" b="1" i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t.edu.B</a:t>
            </a:r>
            <a:r>
              <a:rPr lang="it-IT" sz="1400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i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it-IT" sz="1400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it-IT" sz="1400" b="1" i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it-IT" sz="1400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i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endParaRPr lang="it-IT" sz="1400" b="1" i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tvd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overlap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Bhatt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0.01048456 0.98951544 0.99986854 0.01146559</a:t>
            </a:r>
          </a:p>
        </p:txBody>
      </p:sp>
    </p:spTree>
    <p:extLst>
      <p:ext uri="{BB962C8B-B14F-4D97-AF65-F5344CB8AC3E}">
        <p14:creationId xmlns:p14="http://schemas.microsoft.com/office/powerpoint/2010/main" val="63213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Segnaposto testo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74201" y="1557338"/>
                <a:ext cx="5814456" cy="4472526"/>
              </a:xfrm>
            </p:spPr>
            <p:txBody>
              <a:bodyPr numCol="1"/>
              <a:lstStyle/>
              <a:p>
                <a:r>
                  <a:rPr lang="en-GB" b="1" dirty="0"/>
                  <a:t>Estimates from two independent sample surveys</a:t>
                </a:r>
                <a:r>
                  <a:rPr lang="en-GB" dirty="0"/>
                  <a:t> referred to the </a:t>
                </a:r>
                <a:r>
                  <a:rPr lang="en-GB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same target population</a:t>
                </a:r>
                <a:r>
                  <a:rPr lang="en-GB" dirty="0"/>
                  <a:t> and </a:t>
                </a:r>
                <a:r>
                  <a:rPr lang="en-GB" b="1" dirty="0">
                    <a:solidFill>
                      <a:srgbClr val="932338"/>
                    </a:solidFill>
                  </a:rPr>
                  <a:t>no one is the </a:t>
                </a:r>
                <a:r>
                  <a:rPr lang="en-GB" b="1" dirty="0" err="1">
                    <a:solidFill>
                      <a:srgbClr val="932338"/>
                    </a:solidFill>
                  </a:rPr>
                  <a:t>refefence</a:t>
                </a:r>
                <a:endParaRPr lang="en-GB" b="1" dirty="0">
                  <a:solidFill>
                    <a:srgbClr val="932338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Reference estimate obtained by «</a:t>
                </a:r>
                <a:r>
                  <a:rPr lang="en-GB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pooling</a:t>
                </a:r>
                <a:r>
                  <a:rPr lang="en-GB" dirty="0"/>
                  <a:t>» (</a:t>
                </a:r>
                <a:r>
                  <a:rPr lang="en-GB" dirty="0" err="1"/>
                  <a:t>Sarndal</a:t>
                </a:r>
                <a:r>
                  <a:rPr lang="en-GB" dirty="0"/>
                  <a:t> et al 1992; Korn &amp; </a:t>
                </a:r>
                <a:r>
                  <a:rPr lang="en-GB" dirty="0" err="1"/>
                  <a:t>Graubard</a:t>
                </a:r>
                <a:r>
                  <a:rPr lang="en-GB" dirty="0"/>
                  <a:t>, 1999):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Alternative ways for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(</a:t>
                </a:r>
                <a:r>
                  <a:rPr lang="en-GB" dirty="0" err="1"/>
                  <a:t>O’Muirchertaigh</a:t>
                </a:r>
                <a:r>
                  <a:rPr lang="en-GB" dirty="0"/>
                  <a:t> &amp; </a:t>
                </a:r>
                <a:r>
                  <a:rPr lang="en-GB" dirty="0" err="1"/>
                  <a:t>Pedlow</a:t>
                </a:r>
                <a:r>
                  <a:rPr lang="en-GB" dirty="0"/>
                  <a:t>, 2002)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num>
                      <m:den>
                        <m:f>
                          <m:fPr>
                            <m:type m:val="li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r>
                  <a:rPr lang="en-GB" dirty="0"/>
                  <a:t>,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=1+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𝐶𝑉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GB" dirty="0"/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These and other options implemented in the a new R function </a:t>
                </a:r>
                <a:r>
                  <a:rPr lang="en-GB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opt.lambda()</a:t>
                </a:r>
              </a:p>
            </p:txBody>
          </p:sp>
        </mc:Choice>
        <mc:Fallback>
          <p:sp>
            <p:nvSpPr>
              <p:cNvPr id="2" name="Segnaposto test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4201" y="1557338"/>
                <a:ext cx="5814456" cy="4472526"/>
              </a:xfrm>
              <a:blipFill>
                <a:blip r:embed="rId2"/>
                <a:stretch>
                  <a:fillRect l="-2516" t="-1635" r="-2306" b="-6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/>
              <a:t>Coherence</a:t>
            </a:r>
            <a:r>
              <a:rPr lang="it-IT" altLang="it-IT" dirty="0"/>
              <a:t> </a:t>
            </a:r>
            <a:r>
              <a:rPr lang="it-IT" altLang="it-IT" dirty="0" err="1"/>
              <a:t>Between</a:t>
            </a:r>
            <a:r>
              <a:rPr lang="it-IT" altLang="it-IT" dirty="0"/>
              <a:t> </a:t>
            </a:r>
            <a:r>
              <a:rPr lang="it-IT" altLang="it-IT" dirty="0" err="1"/>
              <a:t>distributions</a:t>
            </a:r>
            <a:r>
              <a:rPr lang="it-IT" altLang="it-IT" dirty="0"/>
              <a:t>: </a:t>
            </a:r>
            <a:r>
              <a:rPr lang="it-IT" altLang="it-IT" dirty="0" err="1"/>
              <a:t>categorical</a:t>
            </a:r>
            <a:r>
              <a:rPr lang="it-IT" altLang="it-IT" dirty="0"/>
              <a:t> </a:t>
            </a:r>
            <a:r>
              <a:rPr lang="it-IT" altLang="it-IT" dirty="0" err="1"/>
              <a:t>variables</a:t>
            </a:r>
            <a:r>
              <a:rPr lang="it-IT" altLang="it-IT" dirty="0"/>
              <a:t> (3/3)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668219" y="1716657"/>
            <a:ext cx="5069984" cy="440120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samp.A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package = "</a:t>
            </a:r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StatMatch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samp.B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package = "</a:t>
            </a:r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StatMatch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opt.lambda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(w1 = </a:t>
            </a:r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samp.A$ww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w2 = </a:t>
            </a:r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samp.B$ww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summaries.w</a:t>
            </a:r>
            <a:endParaRPr lang="it-IT" sz="1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s1           s2</a:t>
            </a:r>
          </a:p>
          <a:p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     3.009000e+03 6.686000e+03</a:t>
            </a:r>
          </a:p>
          <a:p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     5.094952e+06 5.157582e+06</a:t>
            </a:r>
          </a:p>
          <a:p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1.006146e+00 9.939283e-01</a:t>
            </a:r>
          </a:p>
          <a:p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mean.w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1.693238e+03 7.714003e+02</a:t>
            </a:r>
          </a:p>
          <a:p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sd.w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1.203468e+03 5.339756e+02</a:t>
            </a:r>
          </a:p>
          <a:p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CV.w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7.107498e-01 6.922160e-01</a:t>
            </a:r>
          </a:p>
          <a:p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deff.w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1.505165e+00 1.479163e+00</a:t>
            </a:r>
          </a:p>
          <a:p>
            <a:endParaRPr lang="it-IT" sz="1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lambdas</a:t>
            </a:r>
            <a:endParaRPr lang="it-IT" sz="1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s1        s2       tot</a:t>
            </a:r>
          </a:p>
          <a:p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kg1  0.3085334 0.6891416 0.9976750</a:t>
            </a:r>
          </a:p>
          <a:p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kg2a 0.3122738 0.6854466 0.9977204</a:t>
            </a:r>
          </a:p>
          <a:p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kg2b 0.3066486 0.6933514 1.0000000</a:t>
            </a:r>
          </a:p>
          <a:p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kg3  0.3103662 0.6896338 1.0000000</a:t>
            </a:r>
          </a:p>
          <a:p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it-IT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0.3066486 0.6933514 1.0000000</a:t>
            </a:r>
          </a:p>
        </p:txBody>
      </p:sp>
      <p:cxnSp>
        <p:nvCxnSpPr>
          <p:cNvPr id="9" name="Connettore 2 8"/>
          <p:cNvCxnSpPr/>
          <p:nvPr/>
        </p:nvCxnSpPr>
        <p:spPr>
          <a:xfrm>
            <a:off x="5978106" y="3588589"/>
            <a:ext cx="793630" cy="2035834"/>
          </a:xfrm>
          <a:prstGeom prst="straightConnector1">
            <a:avLst/>
          </a:prstGeom>
          <a:ln w="158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3493698" y="4925683"/>
            <a:ext cx="3278038" cy="1026543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sz="1000" cap="none" dirty="0"/>
              <a:t>Assessing Coherence  Between Estimated Distributions in R | Marcello D’Orazio</a:t>
            </a:r>
          </a:p>
        </p:txBody>
      </p:sp>
    </p:spTree>
    <p:extLst>
      <p:ext uri="{BB962C8B-B14F-4D97-AF65-F5344CB8AC3E}">
        <p14:creationId xmlns:p14="http://schemas.microsoft.com/office/powerpoint/2010/main" val="261734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AC0A8B-105E-4DBB-A20D-E170F214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sz="2400" dirty="0" err="1"/>
              <a:t>Coherence</a:t>
            </a:r>
            <a:r>
              <a:rPr lang="it-IT" altLang="it-IT" sz="2400" dirty="0"/>
              <a:t> </a:t>
            </a:r>
            <a:r>
              <a:rPr lang="it-IT" altLang="it-IT" sz="2400" dirty="0" err="1"/>
              <a:t>Between</a:t>
            </a:r>
            <a:r>
              <a:rPr lang="it-IT" altLang="it-IT" sz="2400" dirty="0"/>
              <a:t> </a:t>
            </a:r>
            <a:r>
              <a:rPr lang="it-IT" altLang="it-IT" sz="2400" dirty="0" err="1"/>
              <a:t>distributions</a:t>
            </a:r>
            <a:r>
              <a:rPr lang="it-IT" altLang="it-IT" sz="2400" dirty="0"/>
              <a:t>: </a:t>
            </a:r>
            <a:r>
              <a:rPr lang="it-IT" altLang="it-IT" sz="2400" dirty="0" err="1"/>
              <a:t>continuous</a:t>
            </a:r>
            <a:r>
              <a:rPr lang="it-IT" altLang="it-IT" sz="2400" dirty="0"/>
              <a:t> </a:t>
            </a:r>
            <a:r>
              <a:rPr lang="it-IT" altLang="it-IT" sz="2400" dirty="0" err="1"/>
              <a:t>variables</a:t>
            </a:r>
            <a:endParaRPr lang="it-IT" sz="2600" dirty="0"/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C757EAB-927E-4F42-BD79-C4C67408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201" y="1410389"/>
            <a:ext cx="11264002" cy="447252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it-IT" dirty="0"/>
              <a:t>Two approximate approaches:</a:t>
            </a:r>
          </a:p>
          <a:p>
            <a:pPr marL="630238" indent="-285750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it-IT" b="1" dirty="0">
                <a:solidFill>
                  <a:srgbClr val="0070C0"/>
                </a:solidFill>
              </a:rPr>
              <a:t>Comparison of percentiles (Q-Q)</a:t>
            </a:r>
          </a:p>
          <a:p>
            <a:pPr marL="630238" indent="-285750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it-IT" b="1" dirty="0">
                <a:solidFill>
                  <a:srgbClr val="C00000"/>
                </a:solidFill>
              </a:rPr>
              <a:t>Categorization and estimation of indicators for categorical variables</a:t>
            </a:r>
            <a:r>
              <a:rPr lang="en-US" altLang="it-IT" dirty="0"/>
              <a:t> (TVD, Hellinger’s distance, etc.)</a:t>
            </a:r>
          </a:p>
          <a:p>
            <a:pPr>
              <a:spcBef>
                <a:spcPts val="0"/>
              </a:spcBef>
              <a:defRPr/>
            </a:pPr>
            <a:endParaRPr lang="en-US" altLang="it-IT" dirty="0"/>
          </a:p>
          <a:p>
            <a:pPr marL="630238" indent="-28575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endParaRPr lang="en-US" altLang="it-IT" dirty="0"/>
          </a:p>
          <a:p>
            <a:pPr>
              <a:spcBef>
                <a:spcPts val="0"/>
              </a:spcBef>
              <a:defRPr/>
            </a:pPr>
            <a:endParaRPr lang="it-IT" alt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sz="1000" cap="none" dirty="0"/>
              <a:t>Assessing Coherence  Between Estimated Distributions in R | Marcello D’Orazio</a:t>
            </a:r>
          </a:p>
        </p:txBody>
      </p:sp>
    </p:spTree>
    <p:extLst>
      <p:ext uri="{BB962C8B-B14F-4D97-AF65-F5344CB8AC3E}">
        <p14:creationId xmlns:p14="http://schemas.microsoft.com/office/powerpoint/2010/main" val="2865267178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8" ma:contentTypeDescription="Creare un nuovo documento." ma:contentTypeScope="" ma:versionID="e86bb2b5fc24dcd4694b025e673f40f7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4479068a517b2267b0f2e94adc725d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  <xsd:element ref="ns4:Ordin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7- Sfondi virtuali" ma:format="Dropdown" ma:internalName="Categoria">
      <xsd:simpleType>
        <xsd:restriction base="dms:Choice">
          <xsd:enumeration value="7- Sfondi virtuali"/>
          <xsd:enumeration value="1- Marchio/Logo"/>
          <xsd:enumeration value="2- Carta intestata"/>
          <xsd:enumeration value="3- Standard presentazioni Power Point"/>
          <xsd:enumeration value="4- Fogli di stile per documenti Word"/>
          <xsd:enumeration value="Libri digitali e cartacei"/>
          <xsd:enumeration value="Tavole di dati online"/>
          <xsd:enumeration value="Grafici interattivi"/>
          <xsd:enumeration value="5- Strumenti di comunicazione relativi ai Censimenti permanenti"/>
          <xsd:enumeration value="6- Strumenti di comunicazione relativi al Censimento generale dell'Agricoltura 2020"/>
          <xsd:enumeration value="8- Personalizzazione ufficio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Immagini PNG/EPS"/>
          <xsd:enumeration value="FIle .DOC"/>
          <xsd:enumeration value="Presentazione PPT e guide"/>
          <xsd:enumeration value="Fogli di stile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  <xsd:element name="Ordine" ma:index="13" nillable="true" ma:displayName="Ordine" ma:decimals="0" ma:internalName="Ordin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Presentazione PPT e guide</SottoCategoria>
    <Categoria xmlns="c58f2efd-82a8-4ecf-b395-8c25e928921d">3- Standard presentazioni Power Point</Categoria>
    <_dlc_DocId xmlns="459159c4-d20a-4ff3-9b11-fbd127bd52e5">INTRANET-14-174</_dlc_DocId>
    <_dlc_DocIdUrl xmlns="459159c4-d20a-4ff3-9b11-fbd127bd52e5">
      <Url>https://intranet.istat.it/StandardLineeGuida/_layouts/15/DocIdRedir.aspx?ID=INTRANET-14-174</Url>
      <Description>INTRANET-14-174</Description>
    </_dlc_DocIdUrl>
    <Ordine xmlns="679261c3-551f-4e86-913f-177e0e529669">1</Ordine>
    <_dlc_DocIdPersistId xmlns="459159c4-d20a-4ff3-9b11-fbd127bd52e5">false</_dlc_DocIdPersistId>
  </documentManagement>
</p:properties>
</file>

<file path=customXml/itemProps1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A8E2-B7F8-43CC-832C-5A1BB51D59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EF378BC-F4D0-4510-B4EC-07B6EFE18CF8}">
  <ds:schemaRefs>
    <ds:schemaRef ds:uri="http://www.w3.org/XML/1998/namespace"/>
    <ds:schemaRef ds:uri="http://purl.org/dc/elements/1.1/"/>
    <ds:schemaRef ds:uri="http://schemas.microsoft.com/office/2006/metadata/properties"/>
    <ds:schemaRef ds:uri="459159c4-d20a-4ff3-9b11-fbd127bd52e5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679261c3-551f-4e86-913f-177e0e529669"/>
    <ds:schemaRef ds:uri="c58f2efd-82a8-4ecf-b395-8c25e928921d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Dividendi</Template>
  <TotalTime>3194</TotalTime>
  <Words>2383</Words>
  <Application>Microsoft Office PowerPoint</Application>
  <PresentationFormat>Widescreen</PresentationFormat>
  <Paragraphs>303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7" baseType="lpstr">
      <vt:lpstr>Arial</vt:lpstr>
      <vt:lpstr>Arial Narrow</vt:lpstr>
      <vt:lpstr>Calibri</vt:lpstr>
      <vt:lpstr>Cambria Math</vt:lpstr>
      <vt:lpstr>Courier New</vt:lpstr>
      <vt:lpstr>Gill Sans MT</vt:lpstr>
      <vt:lpstr>Wingdings</vt:lpstr>
      <vt:lpstr>Wingdings 2</vt:lpstr>
      <vt:lpstr>elenco puntato</vt:lpstr>
      <vt:lpstr>Assessing coherence  between estimated distributions  in R</vt:lpstr>
      <vt:lpstr>Outline</vt:lpstr>
      <vt:lpstr>Coherence of statistics</vt:lpstr>
      <vt:lpstr>Coherence: ESS SIMS</vt:lpstr>
      <vt:lpstr>Coherence Assessment</vt:lpstr>
      <vt:lpstr>Coherence Between distributions: categorical variables (1/3)</vt:lpstr>
      <vt:lpstr>Coherence Between distributions: categorical variables (2/3)</vt:lpstr>
      <vt:lpstr>Coherence Between distributions: categorical variables (3/3)</vt:lpstr>
      <vt:lpstr>Coherence Between distributions: continuous variables</vt:lpstr>
      <vt:lpstr>Coherence Between distributions: percentiles of continuous variables (1/2)</vt:lpstr>
      <vt:lpstr>Coherence Between distributions: percentiles of continuous variables (2/2)</vt:lpstr>
      <vt:lpstr>Coherence Between distributions: categorize continuous variables (1/4)</vt:lpstr>
      <vt:lpstr>Coherence Between distributions: categorize continuous variables (2/4)</vt:lpstr>
      <vt:lpstr>Coherence Between distributions: categorize continuous variables (3/4)</vt:lpstr>
      <vt:lpstr>Coherence Between distributions: categorize continuous variables (4/4)</vt:lpstr>
      <vt:lpstr>Coherence Between distributions: Future developments</vt:lpstr>
      <vt:lpstr>Thank You</vt:lpstr>
      <vt:lpstr>Main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Marcello D'Orazio</cp:lastModifiedBy>
  <cp:revision>370</cp:revision>
  <dcterms:created xsi:type="dcterms:W3CDTF">2020-06-26T06:32:12Z</dcterms:created>
  <dcterms:modified xsi:type="dcterms:W3CDTF">2023-12-10T08:54:42Z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01bbfd09-35f5-4720-8777-8e3977c2110b</vt:lpwstr>
  </property>
  <property fmtid="{D5CDD505-2E9C-101B-9397-08002B2CF9AE}" pid="4" name="Order">
    <vt:r8>17400</vt:r8>
  </property>
  <property fmtid="{D5CDD505-2E9C-101B-9397-08002B2CF9AE}" pid="5" name="TemplateUrl">
    <vt:lpwstr/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_SourceUrl">
    <vt:lpwstr/>
  </property>
  <property fmtid="{D5CDD505-2E9C-101B-9397-08002B2CF9AE}" pid="9" name="_SharedFileIndex">
    <vt:lpwstr/>
  </property>
</Properties>
</file>