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3" r:id="rId8"/>
    <p:sldId id="265" r:id="rId9"/>
    <p:sldId id="266" r:id="rId10"/>
    <p:sldId id="267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s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7"/>
    <p:restoredTop sz="94770"/>
  </p:normalViewPr>
  <p:slideViewPr>
    <p:cSldViewPr snapToGrid="0">
      <p:cViewPr varScale="1">
        <p:scale>
          <a:sx n="96" d="100"/>
          <a:sy n="96" d="100"/>
        </p:scale>
        <p:origin x="85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8ABFD-163E-A344-9D98-CD5F9BECD51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DE6306E-847C-D144-B65A-0DF6047A0255}">
      <dgm:prSet/>
      <dgm:spPr>
        <a:solidFill>
          <a:schemeClr val="bg1"/>
        </a:solidFill>
        <a:ln w="31750">
          <a:solidFill>
            <a:srgbClr val="3B125A"/>
          </a:solidFill>
        </a:ln>
      </dgm:spPr>
      <dgm:t>
        <a:bodyPr/>
        <a:lstStyle/>
        <a:p>
          <a:r>
            <a:rPr lang="es-ES" b="0" i="0" dirty="0">
              <a:solidFill>
                <a:srgbClr val="3B125A"/>
              </a:solidFill>
              <a:latin typeface="Radikal Trial" pitchFamily="2" charset="0"/>
            </a:rPr>
            <a:t>Load raw</a:t>
          </a:r>
          <a:br>
            <a:rPr lang="es-ES" b="0" i="0" dirty="0">
              <a:solidFill>
                <a:srgbClr val="3B125A"/>
              </a:solidFill>
              <a:latin typeface="Radikal Trial" pitchFamily="2" charset="0"/>
            </a:rPr>
          </a:br>
          <a:r>
            <a:rPr lang="es-ES" b="0" i="0" dirty="0">
              <a:solidFill>
                <a:srgbClr val="3B125A"/>
              </a:solidFill>
              <a:latin typeface="Radikal Trial" pitchFamily="2" charset="0"/>
            </a:rPr>
            <a:t>EPL data</a:t>
          </a:r>
        </a:p>
      </dgm:t>
    </dgm:pt>
    <dgm:pt modelId="{4EB196F5-18A6-8E4A-A0EE-90231B38DD57}" type="parTrans" cxnId="{99FDBD89-4359-9044-A313-618372B72396}">
      <dgm:prSet/>
      <dgm:spPr/>
      <dgm:t>
        <a:bodyPr/>
        <a:lstStyle/>
        <a:p>
          <a:endParaRPr lang="es-ES"/>
        </a:p>
      </dgm:t>
    </dgm:pt>
    <dgm:pt modelId="{61CA336D-5A1E-EA4D-A5CD-1A1A6FBA1651}" type="sibTrans" cxnId="{99FDBD89-4359-9044-A313-618372B72396}">
      <dgm:prSet/>
      <dgm:spPr/>
      <dgm:t>
        <a:bodyPr/>
        <a:lstStyle/>
        <a:p>
          <a:endParaRPr lang="es-ES"/>
        </a:p>
      </dgm:t>
    </dgm:pt>
    <dgm:pt modelId="{A672EE57-CB94-5C4E-B5C7-4EC897FD2A12}">
      <dgm:prSet/>
      <dgm:spPr>
        <a:solidFill>
          <a:schemeClr val="bg1"/>
        </a:solidFill>
        <a:ln w="31750">
          <a:solidFill>
            <a:srgbClr val="3B125A"/>
          </a:solidFill>
        </a:ln>
      </dgm:spPr>
      <dgm:t>
        <a:bodyPr/>
        <a:lstStyle/>
        <a:p>
          <a:r>
            <a:rPr lang="es-ES" b="0" i="0" dirty="0" err="1">
              <a:solidFill>
                <a:srgbClr val="3B125A"/>
              </a:solidFill>
              <a:latin typeface="Radikal Trial" pitchFamily="2" charset="0"/>
            </a:rPr>
            <a:t>Preprocessing</a:t>
          </a:r>
          <a:endParaRPr lang="es-ES" b="0" i="0" dirty="0">
            <a:solidFill>
              <a:srgbClr val="3B125A"/>
            </a:solidFill>
            <a:latin typeface="Radikal Trial" pitchFamily="2" charset="0"/>
          </a:endParaRPr>
        </a:p>
      </dgm:t>
    </dgm:pt>
    <dgm:pt modelId="{E89B1CBD-E218-C445-8AE9-FFFD0B252857}" type="parTrans" cxnId="{97DC9893-DB20-3B47-862B-3B68874CD29E}">
      <dgm:prSet/>
      <dgm:spPr/>
      <dgm:t>
        <a:bodyPr/>
        <a:lstStyle/>
        <a:p>
          <a:endParaRPr lang="es-ES"/>
        </a:p>
      </dgm:t>
    </dgm:pt>
    <dgm:pt modelId="{6AA1A98E-CD9E-4648-AD46-0D7DEA2486C2}" type="sibTrans" cxnId="{97DC9893-DB20-3B47-862B-3B68874CD29E}">
      <dgm:prSet/>
      <dgm:spPr/>
      <dgm:t>
        <a:bodyPr/>
        <a:lstStyle/>
        <a:p>
          <a:endParaRPr lang="es-ES"/>
        </a:p>
      </dgm:t>
    </dgm:pt>
    <dgm:pt modelId="{2C5280F8-5F34-8B4A-B817-1C44BE608FC3}">
      <dgm:prSet/>
      <dgm:spPr>
        <a:solidFill>
          <a:schemeClr val="bg1"/>
        </a:solidFill>
        <a:ln w="31750">
          <a:solidFill>
            <a:srgbClr val="3B125A"/>
          </a:solidFill>
        </a:ln>
      </dgm:spPr>
      <dgm:t>
        <a:bodyPr/>
        <a:lstStyle/>
        <a:p>
          <a:r>
            <a:rPr lang="es-ES" b="0" i="0" dirty="0" err="1">
              <a:solidFill>
                <a:srgbClr val="3B125A"/>
              </a:solidFill>
              <a:latin typeface="Radikal Trial" pitchFamily="2" charset="0"/>
            </a:rPr>
            <a:t>Graph</a:t>
          </a:r>
          <a:r>
            <a:rPr lang="es-ES" b="0" i="0" dirty="0">
              <a:solidFill>
                <a:srgbClr val="3B125A"/>
              </a:solidFill>
              <a:latin typeface="Radikal Trial" pitchFamily="2" charset="0"/>
            </a:rPr>
            <a:t> </a:t>
          </a:r>
          <a:r>
            <a:rPr lang="es-ES" b="0" i="0" dirty="0" err="1">
              <a:solidFill>
                <a:srgbClr val="3B125A"/>
              </a:solidFill>
              <a:latin typeface="Radikal Trial" pitchFamily="2" charset="0"/>
            </a:rPr>
            <a:t>Creation</a:t>
          </a:r>
          <a:endParaRPr lang="es-ES" b="0" i="0" dirty="0">
            <a:solidFill>
              <a:srgbClr val="3B125A"/>
            </a:solidFill>
            <a:latin typeface="Radikal Trial" pitchFamily="2" charset="0"/>
          </a:endParaRPr>
        </a:p>
      </dgm:t>
    </dgm:pt>
    <dgm:pt modelId="{BB8682D4-FA96-2740-B7A5-51B9ACD2CE34}" type="parTrans" cxnId="{BD72AE92-174B-8F43-86EE-AA75127980C6}">
      <dgm:prSet/>
      <dgm:spPr/>
      <dgm:t>
        <a:bodyPr/>
        <a:lstStyle/>
        <a:p>
          <a:endParaRPr lang="es-ES"/>
        </a:p>
      </dgm:t>
    </dgm:pt>
    <dgm:pt modelId="{A09EE5C1-B439-944D-8376-BE7AB6B8F12F}" type="sibTrans" cxnId="{BD72AE92-174B-8F43-86EE-AA75127980C6}">
      <dgm:prSet/>
      <dgm:spPr/>
      <dgm:t>
        <a:bodyPr/>
        <a:lstStyle/>
        <a:p>
          <a:endParaRPr lang="es-ES"/>
        </a:p>
      </dgm:t>
    </dgm:pt>
    <dgm:pt modelId="{01EDEBD2-416E-C043-842C-56CA76CF2213}">
      <dgm:prSet/>
      <dgm:spPr>
        <a:solidFill>
          <a:schemeClr val="bg1"/>
        </a:solidFill>
        <a:ln w="31750">
          <a:solidFill>
            <a:srgbClr val="3B125A"/>
          </a:solidFill>
        </a:ln>
      </dgm:spPr>
      <dgm:t>
        <a:bodyPr/>
        <a:lstStyle/>
        <a:p>
          <a:r>
            <a:rPr lang="es-ES" b="0" i="0" dirty="0" err="1">
              <a:solidFill>
                <a:srgbClr val="3B125A"/>
              </a:solidFill>
              <a:latin typeface="Radikal Trial" pitchFamily="2" charset="0"/>
            </a:rPr>
            <a:t>Edges</a:t>
          </a:r>
          <a:r>
            <a:rPr lang="es-ES" b="0" i="0" dirty="0">
              <a:solidFill>
                <a:srgbClr val="3B125A"/>
              </a:solidFill>
              <a:latin typeface="Radikal Trial" pitchFamily="2" charset="0"/>
            </a:rPr>
            <a:t> </a:t>
          </a:r>
          <a:r>
            <a:rPr lang="es-ES" b="0" i="0" dirty="0" err="1">
              <a:solidFill>
                <a:srgbClr val="3B125A"/>
              </a:solidFill>
              <a:latin typeface="Radikal Trial" pitchFamily="2" charset="0"/>
            </a:rPr>
            <a:t>Filtering</a:t>
          </a:r>
          <a:endParaRPr lang="es-ES" b="0" i="0" dirty="0">
            <a:solidFill>
              <a:srgbClr val="3B125A"/>
            </a:solidFill>
            <a:latin typeface="Radikal Trial" pitchFamily="2" charset="0"/>
          </a:endParaRPr>
        </a:p>
      </dgm:t>
    </dgm:pt>
    <dgm:pt modelId="{B5D311BE-B94A-FC4F-90A0-8768D9BBDB2B}" type="parTrans" cxnId="{3D02B527-6D5F-0C4A-BED3-BEB415973350}">
      <dgm:prSet/>
      <dgm:spPr/>
      <dgm:t>
        <a:bodyPr/>
        <a:lstStyle/>
        <a:p>
          <a:endParaRPr lang="es-ES"/>
        </a:p>
      </dgm:t>
    </dgm:pt>
    <dgm:pt modelId="{E03B1E48-4E99-424A-91E8-236D2E6934AE}" type="sibTrans" cxnId="{3D02B527-6D5F-0C4A-BED3-BEB415973350}">
      <dgm:prSet/>
      <dgm:spPr/>
      <dgm:t>
        <a:bodyPr/>
        <a:lstStyle/>
        <a:p>
          <a:endParaRPr lang="es-ES"/>
        </a:p>
      </dgm:t>
    </dgm:pt>
    <dgm:pt modelId="{EE2877F0-C76B-124E-9BA1-BB9EC8046211}">
      <dgm:prSet/>
      <dgm:spPr>
        <a:solidFill>
          <a:schemeClr val="bg1"/>
        </a:solidFill>
        <a:ln w="31750">
          <a:solidFill>
            <a:srgbClr val="3B125A"/>
          </a:solidFill>
        </a:ln>
      </dgm:spPr>
      <dgm:t>
        <a:bodyPr/>
        <a:lstStyle/>
        <a:p>
          <a:r>
            <a:rPr lang="es-ES" b="0" i="0" dirty="0" err="1">
              <a:solidFill>
                <a:srgbClr val="3B125A"/>
              </a:solidFill>
              <a:latin typeface="Radikal Trial" pitchFamily="2" charset="0"/>
            </a:rPr>
            <a:t>Centralities</a:t>
          </a:r>
          <a:endParaRPr lang="es-ES" b="0" i="0" dirty="0">
            <a:solidFill>
              <a:srgbClr val="3B125A"/>
            </a:solidFill>
            <a:latin typeface="Radikal Trial" pitchFamily="2" charset="0"/>
          </a:endParaRPr>
        </a:p>
        <a:p>
          <a:r>
            <a:rPr lang="es-ES" b="0" i="0" dirty="0" err="1">
              <a:solidFill>
                <a:srgbClr val="3B125A"/>
              </a:solidFill>
              <a:latin typeface="Radikal Trial" pitchFamily="2" charset="0"/>
            </a:rPr>
            <a:t>Analysis</a:t>
          </a:r>
          <a:endParaRPr lang="es-ES" b="0" i="0" dirty="0">
            <a:solidFill>
              <a:srgbClr val="3B125A"/>
            </a:solidFill>
            <a:latin typeface="Radikal Trial" pitchFamily="2" charset="0"/>
          </a:endParaRPr>
        </a:p>
      </dgm:t>
    </dgm:pt>
    <dgm:pt modelId="{CE12B330-35B6-2D46-AEE2-25F2F7194BBF}" type="parTrans" cxnId="{295F8BB3-C23C-8040-9315-41286E798B56}">
      <dgm:prSet/>
      <dgm:spPr/>
      <dgm:t>
        <a:bodyPr/>
        <a:lstStyle/>
        <a:p>
          <a:endParaRPr lang="es-ES"/>
        </a:p>
      </dgm:t>
    </dgm:pt>
    <dgm:pt modelId="{1AA72175-C3C3-4246-9AA5-09C24E83F414}" type="sibTrans" cxnId="{295F8BB3-C23C-8040-9315-41286E798B56}">
      <dgm:prSet/>
      <dgm:spPr/>
      <dgm:t>
        <a:bodyPr/>
        <a:lstStyle/>
        <a:p>
          <a:endParaRPr lang="es-ES"/>
        </a:p>
      </dgm:t>
    </dgm:pt>
    <dgm:pt modelId="{9F918BA8-FB3E-0046-BEA3-8362F6439BA9}">
      <dgm:prSet/>
      <dgm:spPr>
        <a:solidFill>
          <a:schemeClr val="bg1"/>
        </a:solidFill>
        <a:ln w="31750">
          <a:solidFill>
            <a:srgbClr val="3B125A"/>
          </a:solidFill>
        </a:ln>
      </dgm:spPr>
      <dgm:t>
        <a:bodyPr/>
        <a:lstStyle/>
        <a:p>
          <a:r>
            <a:rPr lang="es-ES" b="0" i="0" dirty="0" err="1">
              <a:solidFill>
                <a:srgbClr val="3B125A"/>
              </a:solidFill>
              <a:latin typeface="Radikal Trial" pitchFamily="2" charset="0"/>
            </a:rPr>
            <a:t>Communities</a:t>
          </a:r>
          <a:r>
            <a:rPr lang="es-ES" b="0" i="0" dirty="0">
              <a:solidFill>
                <a:srgbClr val="3B125A"/>
              </a:solidFill>
              <a:latin typeface="Radikal Trial" pitchFamily="2" charset="0"/>
            </a:rPr>
            <a:t> </a:t>
          </a:r>
          <a:r>
            <a:rPr lang="es-ES" b="0" i="0" dirty="0" err="1">
              <a:solidFill>
                <a:srgbClr val="3B125A"/>
              </a:solidFill>
              <a:latin typeface="Radikal Trial" pitchFamily="2" charset="0"/>
            </a:rPr>
            <a:t>Detection</a:t>
          </a:r>
          <a:endParaRPr lang="es-ES" b="0" i="0" dirty="0">
            <a:solidFill>
              <a:srgbClr val="3B125A"/>
            </a:solidFill>
            <a:latin typeface="Radikal Trial" pitchFamily="2" charset="0"/>
          </a:endParaRPr>
        </a:p>
      </dgm:t>
    </dgm:pt>
    <dgm:pt modelId="{CE8AEA8C-8783-3040-8559-C2909C21A69E}" type="parTrans" cxnId="{C8D5016E-537C-F443-8FE7-B5628605EE18}">
      <dgm:prSet/>
      <dgm:spPr/>
      <dgm:t>
        <a:bodyPr/>
        <a:lstStyle/>
        <a:p>
          <a:endParaRPr lang="es-ES"/>
        </a:p>
      </dgm:t>
    </dgm:pt>
    <dgm:pt modelId="{8B63AF07-16B4-EF4E-AFFC-B7299A7DED60}" type="sibTrans" cxnId="{C8D5016E-537C-F443-8FE7-B5628605EE18}">
      <dgm:prSet/>
      <dgm:spPr/>
      <dgm:t>
        <a:bodyPr/>
        <a:lstStyle/>
        <a:p>
          <a:endParaRPr lang="es-ES"/>
        </a:p>
      </dgm:t>
    </dgm:pt>
    <dgm:pt modelId="{765BEED1-64BB-B546-9930-C32938B45C70}" type="pres">
      <dgm:prSet presAssocID="{C628ABFD-163E-A344-9D98-CD5F9BECD515}" presName="Name0" presStyleCnt="0">
        <dgm:presLayoutVars>
          <dgm:dir/>
          <dgm:resizeHandles val="exact"/>
        </dgm:presLayoutVars>
      </dgm:prSet>
      <dgm:spPr/>
    </dgm:pt>
    <dgm:pt modelId="{9D60E915-6B6C-C248-A2B0-0AB3041BBAB5}" type="pres">
      <dgm:prSet presAssocID="{4DE6306E-847C-D144-B65A-0DF6047A0255}" presName="node" presStyleLbl="node1" presStyleIdx="0" presStyleCnt="6" custScaleY="98717" custLinFactX="71808" custLinFactY="-18499" custLinFactNeighborX="100000" custLinFactNeighborY="-100000">
        <dgm:presLayoutVars>
          <dgm:bulletEnabled val="1"/>
        </dgm:presLayoutVars>
      </dgm:prSet>
      <dgm:spPr/>
    </dgm:pt>
    <dgm:pt modelId="{7A6FEDDC-47D5-1D44-AB3C-BA6099B24709}" type="pres">
      <dgm:prSet presAssocID="{61CA336D-5A1E-EA4D-A5CD-1A1A6FBA1651}" presName="sibTrans" presStyleLbl="sibTrans2D1" presStyleIdx="0" presStyleCnt="5"/>
      <dgm:spPr/>
    </dgm:pt>
    <dgm:pt modelId="{95A81AE5-B5B9-3F4C-90FB-E4C8488EB33D}" type="pres">
      <dgm:prSet presAssocID="{61CA336D-5A1E-EA4D-A5CD-1A1A6FBA1651}" presName="connectorText" presStyleLbl="sibTrans2D1" presStyleIdx="0" presStyleCnt="5"/>
      <dgm:spPr/>
    </dgm:pt>
    <dgm:pt modelId="{21E1B0C3-C501-154C-AD8C-DD67D3CAE72E}" type="pres">
      <dgm:prSet presAssocID="{A672EE57-CB94-5C4E-B5C7-4EC897FD2A12}" presName="node" presStyleLbl="node1" presStyleIdx="1" presStyleCnt="6" custLinFactY="38259" custLinFactNeighborX="-70796" custLinFactNeighborY="100000">
        <dgm:presLayoutVars>
          <dgm:bulletEnabled val="1"/>
        </dgm:presLayoutVars>
      </dgm:prSet>
      <dgm:spPr/>
    </dgm:pt>
    <dgm:pt modelId="{D77262E1-43B8-2746-AC43-1184BAC2C091}" type="pres">
      <dgm:prSet presAssocID="{6AA1A98E-CD9E-4648-AD46-0D7DEA2486C2}" presName="sibTrans" presStyleLbl="sibTrans2D1" presStyleIdx="1" presStyleCnt="5"/>
      <dgm:spPr/>
    </dgm:pt>
    <dgm:pt modelId="{9EB7907D-3785-DC44-8159-10AC056FEBAF}" type="pres">
      <dgm:prSet presAssocID="{6AA1A98E-CD9E-4648-AD46-0D7DEA2486C2}" presName="connectorText" presStyleLbl="sibTrans2D1" presStyleIdx="1" presStyleCnt="5"/>
      <dgm:spPr/>
    </dgm:pt>
    <dgm:pt modelId="{845D897A-64CD-B345-9EFE-E69473DBB923}" type="pres">
      <dgm:prSet presAssocID="{2C5280F8-5F34-8B4A-B817-1C44BE608FC3}" presName="node" presStyleLbl="node1" presStyleIdx="2" presStyleCnt="6" custLinFactX="10539" custLinFactY="38877" custLinFactNeighborX="100000" custLinFactNeighborY="100000">
        <dgm:presLayoutVars>
          <dgm:bulletEnabled val="1"/>
        </dgm:presLayoutVars>
      </dgm:prSet>
      <dgm:spPr/>
    </dgm:pt>
    <dgm:pt modelId="{1D258687-0113-0345-97A1-ECBE62DDBD41}" type="pres">
      <dgm:prSet presAssocID="{A09EE5C1-B439-944D-8376-BE7AB6B8F12F}" presName="sibTrans" presStyleLbl="sibTrans2D1" presStyleIdx="2" presStyleCnt="5"/>
      <dgm:spPr/>
    </dgm:pt>
    <dgm:pt modelId="{30195CF9-2225-4F48-A436-7B474899D431}" type="pres">
      <dgm:prSet presAssocID="{A09EE5C1-B439-944D-8376-BE7AB6B8F12F}" presName="connectorText" presStyleLbl="sibTrans2D1" presStyleIdx="2" presStyleCnt="5"/>
      <dgm:spPr/>
    </dgm:pt>
    <dgm:pt modelId="{E83D0195-4ACC-3448-9E78-AC7F71EE225A}" type="pres">
      <dgm:prSet presAssocID="{01EDEBD2-416E-C043-842C-56CA76CF2213}" presName="node" presStyleLbl="node1" presStyleIdx="3" presStyleCnt="6" custLinFactX="-49332" custLinFactY="-14086" custLinFactNeighborX="-100000" custLinFactNeighborY="-100000">
        <dgm:presLayoutVars>
          <dgm:bulletEnabled val="1"/>
        </dgm:presLayoutVars>
      </dgm:prSet>
      <dgm:spPr/>
    </dgm:pt>
    <dgm:pt modelId="{0675EDD7-7AE7-B542-9520-A2EBFE1E52D3}" type="pres">
      <dgm:prSet presAssocID="{E03B1E48-4E99-424A-91E8-236D2E6934AE}" presName="sibTrans" presStyleLbl="sibTrans2D1" presStyleIdx="3" presStyleCnt="5"/>
      <dgm:spPr/>
    </dgm:pt>
    <dgm:pt modelId="{589D433A-31E1-A04F-A601-663E5D9C6B53}" type="pres">
      <dgm:prSet presAssocID="{E03B1E48-4E99-424A-91E8-236D2E6934AE}" presName="connectorText" presStyleLbl="sibTrans2D1" presStyleIdx="3" presStyleCnt="5"/>
      <dgm:spPr/>
    </dgm:pt>
    <dgm:pt modelId="{B4AFE2D6-215A-B34B-95C9-816DE30B3BE3}" type="pres">
      <dgm:prSet presAssocID="{EE2877F0-C76B-124E-9BA1-BB9EC8046211}" presName="node" presStyleLbl="node1" presStyleIdx="4" presStyleCnt="6" custLinFactY="-15686" custLinFactNeighborX="-6887" custLinFactNeighborY="-100000">
        <dgm:presLayoutVars>
          <dgm:bulletEnabled val="1"/>
        </dgm:presLayoutVars>
      </dgm:prSet>
      <dgm:spPr/>
    </dgm:pt>
    <dgm:pt modelId="{90881E55-A4B8-254D-9F90-3E8203D1FEB5}" type="pres">
      <dgm:prSet presAssocID="{1AA72175-C3C3-4246-9AA5-09C24E83F414}" presName="sibTrans" presStyleLbl="sibTrans2D1" presStyleIdx="4" presStyleCnt="5"/>
      <dgm:spPr/>
    </dgm:pt>
    <dgm:pt modelId="{EFCFDA21-2478-434F-ADD1-DA310B3C8459}" type="pres">
      <dgm:prSet presAssocID="{1AA72175-C3C3-4246-9AA5-09C24E83F414}" presName="connectorText" presStyleLbl="sibTrans2D1" presStyleIdx="4" presStyleCnt="5"/>
      <dgm:spPr/>
    </dgm:pt>
    <dgm:pt modelId="{F1E71381-06CC-8A4C-87C5-62CA1325404E}" type="pres">
      <dgm:prSet presAssocID="{9F918BA8-FB3E-0046-BEA3-8362F6439BA9}" presName="node" presStyleLbl="node1" presStyleIdx="5" presStyleCnt="6" custLinFactX="-100000" custLinFactY="42960" custLinFactNeighborX="-104221" custLinFactNeighborY="100000">
        <dgm:presLayoutVars>
          <dgm:bulletEnabled val="1"/>
        </dgm:presLayoutVars>
      </dgm:prSet>
      <dgm:spPr/>
    </dgm:pt>
  </dgm:ptLst>
  <dgm:cxnLst>
    <dgm:cxn modelId="{170FCC14-AE94-3E43-AE00-E6AD373AA3F2}" type="presOf" srcId="{2C5280F8-5F34-8B4A-B817-1C44BE608FC3}" destId="{845D897A-64CD-B345-9EFE-E69473DBB923}" srcOrd="0" destOrd="0" presId="urn:microsoft.com/office/officeart/2005/8/layout/process1"/>
    <dgm:cxn modelId="{3D02B527-6D5F-0C4A-BED3-BEB415973350}" srcId="{C628ABFD-163E-A344-9D98-CD5F9BECD515}" destId="{01EDEBD2-416E-C043-842C-56CA76CF2213}" srcOrd="3" destOrd="0" parTransId="{B5D311BE-B94A-FC4F-90A0-8768D9BBDB2B}" sibTransId="{E03B1E48-4E99-424A-91E8-236D2E6934AE}"/>
    <dgm:cxn modelId="{06035A2E-0D09-EE44-BEE9-6478534658BA}" type="presOf" srcId="{EE2877F0-C76B-124E-9BA1-BB9EC8046211}" destId="{B4AFE2D6-215A-B34B-95C9-816DE30B3BE3}" srcOrd="0" destOrd="0" presId="urn:microsoft.com/office/officeart/2005/8/layout/process1"/>
    <dgm:cxn modelId="{DCBD733B-3C93-C844-BBCE-6E75F889CE01}" type="presOf" srcId="{A09EE5C1-B439-944D-8376-BE7AB6B8F12F}" destId="{30195CF9-2225-4F48-A436-7B474899D431}" srcOrd="1" destOrd="0" presId="urn:microsoft.com/office/officeart/2005/8/layout/process1"/>
    <dgm:cxn modelId="{EBD2F53B-A9DF-C244-B52D-1D081941215C}" type="presOf" srcId="{C628ABFD-163E-A344-9D98-CD5F9BECD515}" destId="{765BEED1-64BB-B546-9930-C32938B45C70}" srcOrd="0" destOrd="0" presId="urn:microsoft.com/office/officeart/2005/8/layout/process1"/>
    <dgm:cxn modelId="{BAD3044B-0DCA-4D4A-8602-DF5A23BF9BC0}" type="presOf" srcId="{6AA1A98E-CD9E-4648-AD46-0D7DEA2486C2}" destId="{9EB7907D-3785-DC44-8159-10AC056FEBAF}" srcOrd="1" destOrd="0" presId="urn:microsoft.com/office/officeart/2005/8/layout/process1"/>
    <dgm:cxn modelId="{51B74351-6F38-E148-9A96-0200766B5676}" type="presOf" srcId="{6AA1A98E-CD9E-4648-AD46-0D7DEA2486C2}" destId="{D77262E1-43B8-2746-AC43-1184BAC2C091}" srcOrd="0" destOrd="0" presId="urn:microsoft.com/office/officeart/2005/8/layout/process1"/>
    <dgm:cxn modelId="{07BDCB56-07CC-F04F-A2A6-5F5D2AA7D377}" type="presOf" srcId="{61CA336D-5A1E-EA4D-A5CD-1A1A6FBA1651}" destId="{7A6FEDDC-47D5-1D44-AB3C-BA6099B24709}" srcOrd="0" destOrd="0" presId="urn:microsoft.com/office/officeart/2005/8/layout/process1"/>
    <dgm:cxn modelId="{C8D5016E-537C-F443-8FE7-B5628605EE18}" srcId="{C628ABFD-163E-A344-9D98-CD5F9BECD515}" destId="{9F918BA8-FB3E-0046-BEA3-8362F6439BA9}" srcOrd="5" destOrd="0" parTransId="{CE8AEA8C-8783-3040-8559-C2909C21A69E}" sibTransId="{8B63AF07-16B4-EF4E-AFFC-B7299A7DED60}"/>
    <dgm:cxn modelId="{41DA4B85-D081-FD46-8006-1CC791711159}" type="presOf" srcId="{4DE6306E-847C-D144-B65A-0DF6047A0255}" destId="{9D60E915-6B6C-C248-A2B0-0AB3041BBAB5}" srcOrd="0" destOrd="0" presId="urn:microsoft.com/office/officeart/2005/8/layout/process1"/>
    <dgm:cxn modelId="{99FDBD89-4359-9044-A313-618372B72396}" srcId="{C628ABFD-163E-A344-9D98-CD5F9BECD515}" destId="{4DE6306E-847C-D144-B65A-0DF6047A0255}" srcOrd="0" destOrd="0" parTransId="{4EB196F5-18A6-8E4A-A0EE-90231B38DD57}" sibTransId="{61CA336D-5A1E-EA4D-A5CD-1A1A6FBA1651}"/>
    <dgm:cxn modelId="{EA6FDB89-F843-6B4C-8DB3-A50EC27BCF78}" type="presOf" srcId="{A09EE5C1-B439-944D-8376-BE7AB6B8F12F}" destId="{1D258687-0113-0345-97A1-ECBE62DDBD41}" srcOrd="0" destOrd="0" presId="urn:microsoft.com/office/officeart/2005/8/layout/process1"/>
    <dgm:cxn modelId="{BD72AE92-174B-8F43-86EE-AA75127980C6}" srcId="{C628ABFD-163E-A344-9D98-CD5F9BECD515}" destId="{2C5280F8-5F34-8B4A-B817-1C44BE608FC3}" srcOrd="2" destOrd="0" parTransId="{BB8682D4-FA96-2740-B7A5-51B9ACD2CE34}" sibTransId="{A09EE5C1-B439-944D-8376-BE7AB6B8F12F}"/>
    <dgm:cxn modelId="{97DC9893-DB20-3B47-862B-3B68874CD29E}" srcId="{C628ABFD-163E-A344-9D98-CD5F9BECD515}" destId="{A672EE57-CB94-5C4E-B5C7-4EC897FD2A12}" srcOrd="1" destOrd="0" parTransId="{E89B1CBD-E218-C445-8AE9-FFFD0B252857}" sibTransId="{6AA1A98E-CD9E-4648-AD46-0D7DEA2486C2}"/>
    <dgm:cxn modelId="{58FDC399-1EF6-E249-895E-92ECA871C40E}" type="presOf" srcId="{1AA72175-C3C3-4246-9AA5-09C24E83F414}" destId="{EFCFDA21-2478-434F-ADD1-DA310B3C8459}" srcOrd="1" destOrd="0" presId="urn:microsoft.com/office/officeart/2005/8/layout/process1"/>
    <dgm:cxn modelId="{5AA8959B-90C1-7C4F-849B-2CDEF0BEE517}" type="presOf" srcId="{E03B1E48-4E99-424A-91E8-236D2E6934AE}" destId="{589D433A-31E1-A04F-A601-663E5D9C6B53}" srcOrd="1" destOrd="0" presId="urn:microsoft.com/office/officeart/2005/8/layout/process1"/>
    <dgm:cxn modelId="{295F8BB3-C23C-8040-9315-41286E798B56}" srcId="{C628ABFD-163E-A344-9D98-CD5F9BECD515}" destId="{EE2877F0-C76B-124E-9BA1-BB9EC8046211}" srcOrd="4" destOrd="0" parTransId="{CE12B330-35B6-2D46-AEE2-25F2F7194BBF}" sibTransId="{1AA72175-C3C3-4246-9AA5-09C24E83F414}"/>
    <dgm:cxn modelId="{EF8847B5-CD47-9543-A697-16DEFE86988C}" type="presOf" srcId="{E03B1E48-4E99-424A-91E8-236D2E6934AE}" destId="{0675EDD7-7AE7-B542-9520-A2EBFE1E52D3}" srcOrd="0" destOrd="0" presId="urn:microsoft.com/office/officeart/2005/8/layout/process1"/>
    <dgm:cxn modelId="{C275B6B9-6F6C-9D42-84E3-2CC822CF35EF}" type="presOf" srcId="{01EDEBD2-416E-C043-842C-56CA76CF2213}" destId="{E83D0195-4ACC-3448-9E78-AC7F71EE225A}" srcOrd="0" destOrd="0" presId="urn:microsoft.com/office/officeart/2005/8/layout/process1"/>
    <dgm:cxn modelId="{295485BD-A160-4445-AD8D-EED5285EFBC9}" type="presOf" srcId="{A672EE57-CB94-5C4E-B5C7-4EC897FD2A12}" destId="{21E1B0C3-C501-154C-AD8C-DD67D3CAE72E}" srcOrd="0" destOrd="0" presId="urn:microsoft.com/office/officeart/2005/8/layout/process1"/>
    <dgm:cxn modelId="{A9491FC2-CDB5-6148-8E25-135E0F131CA1}" type="presOf" srcId="{1AA72175-C3C3-4246-9AA5-09C24E83F414}" destId="{90881E55-A4B8-254D-9F90-3E8203D1FEB5}" srcOrd="0" destOrd="0" presId="urn:microsoft.com/office/officeart/2005/8/layout/process1"/>
    <dgm:cxn modelId="{8AE7A8D3-0138-F348-BD14-7E9894CF1A85}" type="presOf" srcId="{9F918BA8-FB3E-0046-BEA3-8362F6439BA9}" destId="{F1E71381-06CC-8A4C-87C5-62CA1325404E}" srcOrd="0" destOrd="0" presId="urn:microsoft.com/office/officeart/2005/8/layout/process1"/>
    <dgm:cxn modelId="{76012DF9-BBB9-3D48-978C-A61FB82F2AD2}" type="presOf" srcId="{61CA336D-5A1E-EA4D-A5CD-1A1A6FBA1651}" destId="{95A81AE5-B5B9-3F4C-90FB-E4C8488EB33D}" srcOrd="1" destOrd="0" presId="urn:microsoft.com/office/officeart/2005/8/layout/process1"/>
    <dgm:cxn modelId="{BECA6C9E-0001-6D42-B8CD-D4EE57186A10}" type="presParOf" srcId="{765BEED1-64BB-B546-9930-C32938B45C70}" destId="{9D60E915-6B6C-C248-A2B0-0AB3041BBAB5}" srcOrd="0" destOrd="0" presId="urn:microsoft.com/office/officeart/2005/8/layout/process1"/>
    <dgm:cxn modelId="{AFC9B80F-8D44-B04D-9EBA-C1DF455FB5ED}" type="presParOf" srcId="{765BEED1-64BB-B546-9930-C32938B45C70}" destId="{7A6FEDDC-47D5-1D44-AB3C-BA6099B24709}" srcOrd="1" destOrd="0" presId="urn:microsoft.com/office/officeart/2005/8/layout/process1"/>
    <dgm:cxn modelId="{67634A37-8674-E348-84ED-D876A7D0B809}" type="presParOf" srcId="{7A6FEDDC-47D5-1D44-AB3C-BA6099B24709}" destId="{95A81AE5-B5B9-3F4C-90FB-E4C8488EB33D}" srcOrd="0" destOrd="0" presId="urn:microsoft.com/office/officeart/2005/8/layout/process1"/>
    <dgm:cxn modelId="{24EEE50A-6DD2-A04C-9047-DED31AB049D5}" type="presParOf" srcId="{765BEED1-64BB-B546-9930-C32938B45C70}" destId="{21E1B0C3-C501-154C-AD8C-DD67D3CAE72E}" srcOrd="2" destOrd="0" presId="urn:microsoft.com/office/officeart/2005/8/layout/process1"/>
    <dgm:cxn modelId="{B9CC87BA-AA80-C84F-87E1-34795DB6510D}" type="presParOf" srcId="{765BEED1-64BB-B546-9930-C32938B45C70}" destId="{D77262E1-43B8-2746-AC43-1184BAC2C091}" srcOrd="3" destOrd="0" presId="urn:microsoft.com/office/officeart/2005/8/layout/process1"/>
    <dgm:cxn modelId="{90054B37-CB75-6A41-8098-616B568D9F58}" type="presParOf" srcId="{D77262E1-43B8-2746-AC43-1184BAC2C091}" destId="{9EB7907D-3785-DC44-8159-10AC056FEBAF}" srcOrd="0" destOrd="0" presId="urn:microsoft.com/office/officeart/2005/8/layout/process1"/>
    <dgm:cxn modelId="{58C564D5-31F4-3A41-BBB4-1B75BE414AA6}" type="presParOf" srcId="{765BEED1-64BB-B546-9930-C32938B45C70}" destId="{845D897A-64CD-B345-9EFE-E69473DBB923}" srcOrd="4" destOrd="0" presId="urn:microsoft.com/office/officeart/2005/8/layout/process1"/>
    <dgm:cxn modelId="{FCB95C75-1021-774F-991A-0C0FAC460ECB}" type="presParOf" srcId="{765BEED1-64BB-B546-9930-C32938B45C70}" destId="{1D258687-0113-0345-97A1-ECBE62DDBD41}" srcOrd="5" destOrd="0" presId="urn:microsoft.com/office/officeart/2005/8/layout/process1"/>
    <dgm:cxn modelId="{1D9EA428-60AE-1647-A813-600FB21E61DF}" type="presParOf" srcId="{1D258687-0113-0345-97A1-ECBE62DDBD41}" destId="{30195CF9-2225-4F48-A436-7B474899D431}" srcOrd="0" destOrd="0" presId="urn:microsoft.com/office/officeart/2005/8/layout/process1"/>
    <dgm:cxn modelId="{51B2BDE4-A351-854F-ABD5-74A2D255C1FB}" type="presParOf" srcId="{765BEED1-64BB-B546-9930-C32938B45C70}" destId="{E83D0195-4ACC-3448-9E78-AC7F71EE225A}" srcOrd="6" destOrd="0" presId="urn:microsoft.com/office/officeart/2005/8/layout/process1"/>
    <dgm:cxn modelId="{E2574D7D-F377-0347-8729-D7FF49D6CABF}" type="presParOf" srcId="{765BEED1-64BB-B546-9930-C32938B45C70}" destId="{0675EDD7-7AE7-B542-9520-A2EBFE1E52D3}" srcOrd="7" destOrd="0" presId="urn:microsoft.com/office/officeart/2005/8/layout/process1"/>
    <dgm:cxn modelId="{320035FC-5115-8E4C-9A69-A08F2C115B2B}" type="presParOf" srcId="{0675EDD7-7AE7-B542-9520-A2EBFE1E52D3}" destId="{589D433A-31E1-A04F-A601-663E5D9C6B53}" srcOrd="0" destOrd="0" presId="urn:microsoft.com/office/officeart/2005/8/layout/process1"/>
    <dgm:cxn modelId="{8B00A001-CB94-A646-A26A-56014EAD37FD}" type="presParOf" srcId="{765BEED1-64BB-B546-9930-C32938B45C70}" destId="{B4AFE2D6-215A-B34B-95C9-816DE30B3BE3}" srcOrd="8" destOrd="0" presId="urn:microsoft.com/office/officeart/2005/8/layout/process1"/>
    <dgm:cxn modelId="{2A8605C1-F74B-ED4C-9EA4-565B19EC01F0}" type="presParOf" srcId="{765BEED1-64BB-B546-9930-C32938B45C70}" destId="{90881E55-A4B8-254D-9F90-3E8203D1FEB5}" srcOrd="9" destOrd="0" presId="urn:microsoft.com/office/officeart/2005/8/layout/process1"/>
    <dgm:cxn modelId="{68BFAFB6-F033-A643-AAC0-B08673ADF7E4}" type="presParOf" srcId="{90881E55-A4B8-254D-9F90-3E8203D1FEB5}" destId="{EFCFDA21-2478-434F-ADD1-DA310B3C8459}" srcOrd="0" destOrd="0" presId="urn:microsoft.com/office/officeart/2005/8/layout/process1"/>
    <dgm:cxn modelId="{EB50C3DD-ED87-6640-8E11-EDB0967CF194}" type="presParOf" srcId="{765BEED1-64BB-B546-9930-C32938B45C70}" destId="{F1E71381-06CC-8A4C-87C5-62CA1325404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0E915-6B6C-C248-A2B0-0AB3041BBAB5}">
      <dsp:nvSpPr>
        <dsp:cNvPr id="0" name=""/>
        <dsp:cNvSpPr/>
      </dsp:nvSpPr>
      <dsp:spPr>
        <a:xfrm>
          <a:off x="2148075" y="2487743"/>
          <a:ext cx="1921218" cy="1137941"/>
        </a:xfrm>
        <a:prstGeom prst="roundRect">
          <a:avLst>
            <a:gd name="adj" fmla="val 10000"/>
          </a:avLst>
        </a:prstGeom>
        <a:solidFill>
          <a:schemeClr val="bg1"/>
        </a:solidFill>
        <a:ln w="31750" cap="flat" cmpd="sng" algn="ctr">
          <a:solidFill>
            <a:srgbClr val="3B12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>
              <a:solidFill>
                <a:srgbClr val="3B125A"/>
              </a:solidFill>
              <a:latin typeface="Radikal Trial" pitchFamily="2" charset="0"/>
            </a:rPr>
            <a:t>Load raw</a:t>
          </a:r>
          <a:br>
            <a:rPr lang="es-ES" sz="2100" b="0" i="0" kern="1200" dirty="0">
              <a:solidFill>
                <a:srgbClr val="3B125A"/>
              </a:solidFill>
              <a:latin typeface="Radikal Trial" pitchFamily="2" charset="0"/>
            </a:rPr>
          </a:br>
          <a:r>
            <a:rPr lang="es-ES" sz="2100" b="0" i="0" kern="1200" dirty="0">
              <a:solidFill>
                <a:srgbClr val="3B125A"/>
              </a:solidFill>
              <a:latin typeface="Radikal Trial" pitchFamily="2" charset="0"/>
            </a:rPr>
            <a:t>EPL data</a:t>
          </a:r>
        </a:p>
      </dsp:txBody>
      <dsp:txXfrm>
        <a:off x="2181404" y="2521072"/>
        <a:ext cx="1854560" cy="1071283"/>
      </dsp:txXfrm>
    </dsp:sp>
    <dsp:sp modelId="{7A6FEDDC-47D5-1D44-AB3C-BA6099B24709}">
      <dsp:nvSpPr>
        <dsp:cNvPr id="0" name=""/>
        <dsp:cNvSpPr/>
      </dsp:nvSpPr>
      <dsp:spPr>
        <a:xfrm rot="5402821">
          <a:off x="2626636" y="4321866"/>
          <a:ext cx="961628" cy="476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 rot="10800000">
        <a:off x="2698164" y="4345689"/>
        <a:ext cx="818689" cy="285878"/>
      </dsp:txXfrm>
    </dsp:sp>
    <dsp:sp modelId="{21E1B0C3-C501-154C-AD8C-DD67D3CAE72E}">
      <dsp:nvSpPr>
        <dsp:cNvPr id="0" name=""/>
        <dsp:cNvSpPr/>
      </dsp:nvSpPr>
      <dsp:spPr>
        <a:xfrm>
          <a:off x="2145647" y="5440077"/>
          <a:ext cx="1921218" cy="1152730"/>
        </a:xfrm>
        <a:prstGeom prst="roundRect">
          <a:avLst>
            <a:gd name="adj" fmla="val 10000"/>
          </a:avLst>
        </a:prstGeom>
        <a:solidFill>
          <a:schemeClr val="bg1"/>
        </a:solidFill>
        <a:ln w="31750" cap="flat" cmpd="sng" algn="ctr">
          <a:solidFill>
            <a:srgbClr val="3B12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 err="1">
              <a:solidFill>
                <a:srgbClr val="3B125A"/>
              </a:solidFill>
              <a:latin typeface="Radikal Trial" pitchFamily="2" charset="0"/>
            </a:rPr>
            <a:t>Preprocessing</a:t>
          </a:r>
          <a:endParaRPr lang="es-ES" sz="2100" b="0" i="0" kern="1200" dirty="0">
            <a:solidFill>
              <a:srgbClr val="3B125A"/>
            </a:solidFill>
            <a:latin typeface="Radikal Trial" pitchFamily="2" charset="0"/>
          </a:endParaRPr>
        </a:p>
      </dsp:txBody>
      <dsp:txXfrm>
        <a:off x="2179409" y="5473839"/>
        <a:ext cx="1853694" cy="1085206"/>
      </dsp:txXfrm>
    </dsp:sp>
    <dsp:sp modelId="{D77262E1-43B8-2746-AC43-1184BAC2C091}">
      <dsp:nvSpPr>
        <dsp:cNvPr id="0" name=""/>
        <dsp:cNvSpPr/>
      </dsp:nvSpPr>
      <dsp:spPr>
        <a:xfrm rot="5824">
          <a:off x="4637741" y="5781832"/>
          <a:ext cx="1210261" cy="476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>
        <a:off x="4637741" y="5877003"/>
        <a:ext cx="1067322" cy="285878"/>
      </dsp:txXfrm>
    </dsp:sp>
    <dsp:sp modelId="{845D897A-64CD-B345-9EFE-E69473DBB923}">
      <dsp:nvSpPr>
        <dsp:cNvPr id="0" name=""/>
        <dsp:cNvSpPr/>
      </dsp:nvSpPr>
      <dsp:spPr>
        <a:xfrm>
          <a:off x="6350375" y="5447201"/>
          <a:ext cx="1921218" cy="1152730"/>
        </a:xfrm>
        <a:prstGeom prst="roundRect">
          <a:avLst>
            <a:gd name="adj" fmla="val 10000"/>
          </a:avLst>
        </a:prstGeom>
        <a:solidFill>
          <a:schemeClr val="bg1"/>
        </a:solidFill>
        <a:ln w="31750" cap="flat" cmpd="sng" algn="ctr">
          <a:solidFill>
            <a:srgbClr val="3B12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 err="1">
              <a:solidFill>
                <a:srgbClr val="3B125A"/>
              </a:solidFill>
              <a:latin typeface="Radikal Trial" pitchFamily="2" charset="0"/>
            </a:rPr>
            <a:t>Graph</a:t>
          </a:r>
          <a:r>
            <a:rPr lang="es-ES" sz="2100" b="0" i="0" kern="1200" dirty="0">
              <a:solidFill>
                <a:srgbClr val="3B125A"/>
              </a:solidFill>
              <a:latin typeface="Radikal Trial" pitchFamily="2" charset="0"/>
            </a:rPr>
            <a:t> </a:t>
          </a:r>
          <a:r>
            <a:rPr lang="es-ES" sz="2100" b="0" i="0" kern="1200" dirty="0" err="1">
              <a:solidFill>
                <a:srgbClr val="3B125A"/>
              </a:solidFill>
              <a:latin typeface="Radikal Trial" pitchFamily="2" charset="0"/>
            </a:rPr>
            <a:t>Creation</a:t>
          </a:r>
          <a:endParaRPr lang="es-ES" sz="2100" b="0" i="0" kern="1200" dirty="0">
            <a:solidFill>
              <a:srgbClr val="3B125A"/>
            </a:solidFill>
            <a:latin typeface="Radikal Trial" pitchFamily="2" charset="0"/>
          </a:endParaRPr>
        </a:p>
      </dsp:txBody>
      <dsp:txXfrm>
        <a:off x="6384137" y="5480963"/>
        <a:ext cx="1853694" cy="1085206"/>
      </dsp:txXfrm>
    </dsp:sp>
    <dsp:sp modelId="{1D258687-0113-0345-97A1-ECBE62DDBD41}">
      <dsp:nvSpPr>
        <dsp:cNvPr id="0" name=""/>
        <dsp:cNvSpPr/>
      </dsp:nvSpPr>
      <dsp:spPr>
        <a:xfrm rot="16202922">
          <a:off x="6844984" y="4300895"/>
          <a:ext cx="934523" cy="476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>
        <a:off x="6916393" y="4467656"/>
        <a:ext cx="791584" cy="285878"/>
      </dsp:txXfrm>
    </dsp:sp>
    <dsp:sp modelId="{E83D0195-4ACC-3448-9E78-AC7F71EE225A}">
      <dsp:nvSpPr>
        <dsp:cNvPr id="0" name=""/>
        <dsp:cNvSpPr/>
      </dsp:nvSpPr>
      <dsp:spPr>
        <a:xfrm>
          <a:off x="6352853" y="2531219"/>
          <a:ext cx="1921218" cy="1152730"/>
        </a:xfrm>
        <a:prstGeom prst="roundRect">
          <a:avLst>
            <a:gd name="adj" fmla="val 10000"/>
          </a:avLst>
        </a:prstGeom>
        <a:solidFill>
          <a:schemeClr val="bg1"/>
        </a:solidFill>
        <a:ln w="31750" cap="flat" cmpd="sng" algn="ctr">
          <a:solidFill>
            <a:srgbClr val="3B12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 err="1">
              <a:solidFill>
                <a:srgbClr val="3B125A"/>
              </a:solidFill>
              <a:latin typeface="Radikal Trial" pitchFamily="2" charset="0"/>
            </a:rPr>
            <a:t>Edges</a:t>
          </a:r>
          <a:r>
            <a:rPr lang="es-ES" sz="2100" b="0" i="0" kern="1200" dirty="0">
              <a:solidFill>
                <a:srgbClr val="3B125A"/>
              </a:solidFill>
              <a:latin typeface="Radikal Trial" pitchFamily="2" charset="0"/>
            </a:rPr>
            <a:t> </a:t>
          </a:r>
          <a:r>
            <a:rPr lang="es-ES" sz="2100" b="0" i="0" kern="1200" dirty="0" err="1">
              <a:solidFill>
                <a:srgbClr val="3B125A"/>
              </a:solidFill>
              <a:latin typeface="Radikal Trial" pitchFamily="2" charset="0"/>
            </a:rPr>
            <a:t>Filtering</a:t>
          </a:r>
          <a:endParaRPr lang="es-ES" sz="2100" b="0" i="0" kern="1200" dirty="0">
            <a:solidFill>
              <a:srgbClr val="3B125A"/>
            </a:solidFill>
            <a:latin typeface="Radikal Trial" pitchFamily="2" charset="0"/>
          </a:endParaRPr>
        </a:p>
      </dsp:txBody>
      <dsp:txXfrm>
        <a:off x="6386615" y="2564981"/>
        <a:ext cx="1853694" cy="1085206"/>
      </dsp:txXfrm>
    </dsp:sp>
    <dsp:sp modelId="{0675EDD7-7AE7-B542-9520-A2EBFE1E52D3}">
      <dsp:nvSpPr>
        <dsp:cNvPr id="0" name=""/>
        <dsp:cNvSpPr/>
      </dsp:nvSpPr>
      <dsp:spPr>
        <a:xfrm rot="21585434">
          <a:off x="8882021" y="2859977"/>
          <a:ext cx="1288878" cy="476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>
        <a:off x="8882022" y="2955572"/>
        <a:ext cx="1145939" cy="285878"/>
      </dsp:txXfrm>
    </dsp:sp>
    <dsp:sp modelId="{B4AFE2D6-215A-B34B-95C9-816DE30B3BE3}">
      <dsp:nvSpPr>
        <dsp:cNvPr id="0" name=""/>
        <dsp:cNvSpPr/>
      </dsp:nvSpPr>
      <dsp:spPr>
        <a:xfrm>
          <a:off x="10705895" y="2512775"/>
          <a:ext cx="1921218" cy="1152730"/>
        </a:xfrm>
        <a:prstGeom prst="roundRect">
          <a:avLst>
            <a:gd name="adj" fmla="val 10000"/>
          </a:avLst>
        </a:prstGeom>
        <a:solidFill>
          <a:schemeClr val="bg1"/>
        </a:solidFill>
        <a:ln w="31750" cap="flat" cmpd="sng" algn="ctr">
          <a:solidFill>
            <a:srgbClr val="3B12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 err="1">
              <a:solidFill>
                <a:srgbClr val="3B125A"/>
              </a:solidFill>
              <a:latin typeface="Radikal Trial" pitchFamily="2" charset="0"/>
            </a:rPr>
            <a:t>Centralities</a:t>
          </a:r>
          <a:endParaRPr lang="es-ES" sz="2100" b="0" i="0" kern="1200" dirty="0">
            <a:solidFill>
              <a:srgbClr val="3B125A"/>
            </a:solidFill>
            <a:latin typeface="Radikal Trial" pitchFamily="2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 err="1">
              <a:solidFill>
                <a:srgbClr val="3B125A"/>
              </a:solidFill>
              <a:latin typeface="Radikal Trial" pitchFamily="2" charset="0"/>
            </a:rPr>
            <a:t>Analysis</a:t>
          </a:r>
          <a:endParaRPr lang="es-ES" sz="2100" b="0" i="0" kern="1200" dirty="0">
            <a:solidFill>
              <a:srgbClr val="3B125A"/>
            </a:solidFill>
            <a:latin typeface="Radikal Trial" pitchFamily="2" charset="0"/>
          </a:endParaRPr>
        </a:p>
      </dsp:txBody>
      <dsp:txXfrm>
        <a:off x="10739657" y="2546537"/>
        <a:ext cx="1853694" cy="1085206"/>
      </dsp:txXfrm>
    </dsp:sp>
    <dsp:sp modelId="{90881E55-A4B8-254D-9F90-3E8203D1FEB5}">
      <dsp:nvSpPr>
        <dsp:cNvPr id="0" name=""/>
        <dsp:cNvSpPr/>
      </dsp:nvSpPr>
      <dsp:spPr>
        <a:xfrm rot="5376377">
          <a:off x="11192304" y="4369087"/>
          <a:ext cx="969266" cy="476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>
        <a:off x="11263282" y="4392911"/>
        <a:ext cx="826327" cy="285878"/>
      </dsp:txXfrm>
    </dsp:sp>
    <dsp:sp modelId="{F1E71381-06CC-8A4C-87C5-62CA1325404E}">
      <dsp:nvSpPr>
        <dsp:cNvPr id="0" name=""/>
        <dsp:cNvSpPr/>
      </dsp:nvSpPr>
      <dsp:spPr>
        <a:xfrm>
          <a:off x="10726383" y="5494267"/>
          <a:ext cx="1921218" cy="1152730"/>
        </a:xfrm>
        <a:prstGeom prst="roundRect">
          <a:avLst>
            <a:gd name="adj" fmla="val 10000"/>
          </a:avLst>
        </a:prstGeom>
        <a:solidFill>
          <a:schemeClr val="bg1"/>
        </a:solidFill>
        <a:ln w="31750" cap="flat" cmpd="sng" algn="ctr">
          <a:solidFill>
            <a:srgbClr val="3B12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 err="1">
              <a:solidFill>
                <a:srgbClr val="3B125A"/>
              </a:solidFill>
              <a:latin typeface="Radikal Trial" pitchFamily="2" charset="0"/>
            </a:rPr>
            <a:t>Communities</a:t>
          </a:r>
          <a:r>
            <a:rPr lang="es-ES" sz="2100" b="0" i="0" kern="1200" dirty="0">
              <a:solidFill>
                <a:srgbClr val="3B125A"/>
              </a:solidFill>
              <a:latin typeface="Radikal Trial" pitchFamily="2" charset="0"/>
            </a:rPr>
            <a:t> </a:t>
          </a:r>
          <a:r>
            <a:rPr lang="es-ES" sz="2100" b="0" i="0" kern="1200" dirty="0" err="1">
              <a:solidFill>
                <a:srgbClr val="3B125A"/>
              </a:solidFill>
              <a:latin typeface="Radikal Trial" pitchFamily="2" charset="0"/>
            </a:rPr>
            <a:t>Detection</a:t>
          </a:r>
          <a:endParaRPr lang="es-ES" sz="2100" b="0" i="0" kern="1200" dirty="0">
            <a:solidFill>
              <a:srgbClr val="3B125A"/>
            </a:solidFill>
            <a:latin typeface="Radikal Trial" pitchFamily="2" charset="0"/>
          </a:endParaRPr>
        </a:p>
      </dsp:txBody>
      <dsp:txXfrm>
        <a:off x="10760145" y="5528029"/>
        <a:ext cx="1853694" cy="108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4BA97-8F22-70CC-7824-A8CDD2F0D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I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16E3E1-8277-1E38-3CCE-010130577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I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A3129-332A-A4CE-3F07-663A5840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10187-C513-A2F6-A6D5-7D743BC5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9D24-0653-6E32-9BED-DEDE8331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271152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E3852-F855-55BD-2F50-76A0E428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I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9E8F13-B4D3-8537-DC1E-1F113706E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I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B6DE3-B310-22BD-A2BC-0D6FAEA4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D98A38-B01B-D176-7381-F87D416D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794756-FD8D-F682-9A4C-67736CFF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8289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C49001-5E56-3F01-A339-0FC479AD9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I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EFD4E5-6B04-8543-1B74-4556594A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I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9FCE0-57AC-95D1-45A4-C0E66C45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DB5728-4A8B-C19E-58D8-F5C58CB8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B002A8-90ED-6851-4AB5-3B7D3993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38766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5743B-BEBE-32E2-C36E-8046EBF0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I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718E5-0E85-8E2B-AD5D-12CCF3B1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I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55A8F-A474-3B0C-E662-14A604B6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50C2D-DF91-2128-8493-DA32449C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50B8F-F181-3B38-55D7-7FB95D01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16135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C783E-7139-FA3F-29AA-9F692ECF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I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9B32FF-8AB9-C680-6818-224568EC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B8FC8-9F88-4F4A-1BC8-2E63355C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6DA88-A43A-558C-3B0A-6FEF8CCA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5D097-761D-CA0F-C8F2-5247DEA9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9185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98E28-4882-AAA9-5395-7C9E6187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I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4AB3E-CA8D-D60D-4CCB-1E7FFDA43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I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24FD0F-267B-AF59-5622-6DEF1D8DF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I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B72698-6149-90C2-780C-BBC2436B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5ED5E4-3912-69DA-0E07-B8A0BF43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I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E947A4-5A99-6A3F-C2D5-35E05E4C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273875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70A70-B79C-02FB-7557-357F6016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I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CAC7C9-26C5-9BA2-B82E-CB2DFF64A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4DFACE-022B-1D49-B1B0-D6457E7B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I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E23CAE-A13B-8691-ED63-C9AF7E242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51D02D-9376-AEB2-B8D9-DBF08900E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I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12E60-9320-62AE-FA43-BB4AFF10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FCF9E5-F425-E1FF-6507-2F346A74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I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9F3AEB-E396-83A2-F533-9BBBB3EA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322599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FCB3B-AD86-C59B-E5B0-25C40868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I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85EDA0-29ED-604F-ED42-AF4F3732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88FA51-7F56-02AC-619A-E0EE364F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I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DBBA61-4F12-6799-97EE-7C27C913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411897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E2678A-7DEB-490D-251B-FB958000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F1C560-DFEB-0151-0AFD-8F860DC8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I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F2D763-102D-EDB3-587E-73D6390E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4742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A977-2630-C066-0481-AD44FC6F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I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9A618-3A1A-20B4-6EAB-2B8164F3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I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ADE93F-F634-0A3C-8606-32B5CC06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B5634E-C379-A9FB-985C-7849F10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4B83BC-BB96-9894-BE59-1C273932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I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4CF8E-BBB4-3B14-8F93-98A6F426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37510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8C4F7-C8BF-EF61-08E5-CBF964D1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I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693B43-7548-600F-432C-AE25A54A3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I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A27E0F-A843-2632-8841-6A96FD159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1C513-F9D3-6F92-42E1-ED135045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15AB5B-F0DA-5030-9082-DE8EBCF8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I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2EDF1B-9BF0-85E9-E03F-9AC3C4C6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317279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51C03D-AC6C-3CAB-9347-7604BE81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I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3A5567-0415-96E2-4C97-CEF32D28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I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99915-0D58-1537-2114-5F14C0417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3C07E-0256-8E46-A526-D0343785B40B}" type="datetimeFigureOut">
              <a:rPr lang="es-IT" smtClean="0"/>
              <a:t>27/05/25</a:t>
            </a:fld>
            <a:endParaRPr lang="es-I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CE669-7F1E-FD6C-2A7D-CCC3BD17D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I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271D4-FC73-2238-D72A-B17F40E37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3F9C2-43A2-DF41-9125-C5DAED3A1092}" type="slidenum">
              <a:rPr lang="es-IT" smtClean="0"/>
              <a:t>‹Nº›</a:t>
            </a:fld>
            <a:endParaRPr lang="es-IT"/>
          </a:p>
        </p:txBody>
      </p:sp>
    </p:spTree>
    <p:extLst>
      <p:ext uri="{BB962C8B-B14F-4D97-AF65-F5344CB8AC3E}">
        <p14:creationId xmlns:p14="http://schemas.microsoft.com/office/powerpoint/2010/main" val="191642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38697-212C-9AA3-7FDB-2E53B0700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316" y="2064689"/>
            <a:ext cx="7794699" cy="2387600"/>
          </a:xfrm>
        </p:spPr>
        <p:txBody>
          <a:bodyPr>
            <a:normAutofit/>
          </a:bodyPr>
          <a:lstStyle/>
          <a:p>
            <a:pPr algn="l"/>
            <a:r>
              <a:rPr lang="es-ES" sz="6600" dirty="0">
                <a:solidFill>
                  <a:schemeClr val="bg1"/>
                </a:solidFill>
                <a:latin typeface="Radikal Trial Medium" pitchFamily="2" charset="0"/>
              </a:rPr>
              <a:t>Network</a:t>
            </a:r>
            <a:br>
              <a:rPr lang="es-ES" sz="6600" dirty="0">
                <a:solidFill>
                  <a:schemeClr val="bg1"/>
                </a:solidFill>
                <a:latin typeface="Radikal Trial Medium" pitchFamily="2" charset="0"/>
              </a:rPr>
            </a:br>
            <a:r>
              <a:rPr lang="es-ES" sz="6600" dirty="0" err="1">
                <a:solidFill>
                  <a:schemeClr val="bg1"/>
                </a:solidFill>
                <a:latin typeface="Radikal Trial Medium" pitchFamily="2" charset="0"/>
              </a:rPr>
              <a:t>Science</a:t>
            </a:r>
            <a:r>
              <a:rPr lang="es-ES" sz="6600" dirty="0">
                <a:solidFill>
                  <a:schemeClr val="bg1"/>
                </a:solidFill>
                <a:latin typeface="Radikal Trial Medium" pitchFamily="2" charset="0"/>
              </a:rPr>
              <a:t> in </a:t>
            </a:r>
            <a:r>
              <a:rPr lang="es-ES" sz="6600" dirty="0" err="1">
                <a:solidFill>
                  <a:schemeClr val="bg1"/>
                </a:solidFill>
                <a:latin typeface="Radikal Trial Medium" pitchFamily="2" charset="0"/>
              </a:rPr>
              <a:t>Football</a:t>
            </a:r>
            <a:endParaRPr lang="es-IT" sz="6400" dirty="0">
              <a:solidFill>
                <a:schemeClr val="bg1"/>
              </a:solidFill>
              <a:latin typeface="Radikal Trial Medium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28CB3-77BE-060D-C7B7-9C6D5DDA4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7" y="4704153"/>
            <a:ext cx="9144000" cy="488333"/>
          </a:xfrm>
        </p:spPr>
        <p:txBody>
          <a:bodyPr/>
          <a:lstStyle/>
          <a:p>
            <a:pPr algn="l"/>
            <a:r>
              <a:rPr lang="es-ES" dirty="0" err="1">
                <a:solidFill>
                  <a:schemeClr val="bg1"/>
                </a:solidFill>
                <a:latin typeface="Radikal Trial" pitchFamily="2" charset="0"/>
              </a:rPr>
              <a:t>Unraveling</a:t>
            </a:r>
            <a:r>
              <a:rPr lang="es-ES" dirty="0">
                <a:solidFill>
                  <a:schemeClr val="bg1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Radikal Trial" pitchFamily="2" charset="0"/>
              </a:rPr>
              <a:t>Hidden</a:t>
            </a:r>
            <a:r>
              <a:rPr lang="es-ES" dirty="0">
                <a:solidFill>
                  <a:schemeClr val="bg1"/>
                </a:solidFill>
                <a:latin typeface="Radikal Trial" pitchFamily="2" charset="0"/>
              </a:rPr>
              <a:t> Dynamics </a:t>
            </a:r>
            <a:r>
              <a:rPr lang="es-ES" dirty="0" err="1">
                <a:solidFill>
                  <a:schemeClr val="bg1"/>
                </a:solidFill>
                <a:latin typeface="Radikal Trial" pitchFamily="2" charset="0"/>
              </a:rPr>
              <a:t>with</a:t>
            </a:r>
            <a:r>
              <a:rPr lang="es-ES" dirty="0">
                <a:solidFill>
                  <a:schemeClr val="bg1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Radikal Trial" pitchFamily="2" charset="0"/>
              </a:rPr>
              <a:t>Complex</a:t>
            </a:r>
            <a:r>
              <a:rPr lang="es-ES" dirty="0">
                <a:solidFill>
                  <a:schemeClr val="bg1"/>
                </a:solidFill>
                <a:latin typeface="Radikal Trial" pitchFamily="2" charset="0"/>
              </a:rPr>
              <a:t> Networks</a:t>
            </a:r>
            <a:endParaRPr lang="es-IT" dirty="0">
              <a:solidFill>
                <a:schemeClr val="bg1"/>
              </a:solidFill>
              <a:latin typeface="Radikal Trial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E01C45-5CBB-EB07-8805-7292DC8B3555}"/>
              </a:ext>
            </a:extLst>
          </p:cNvPr>
          <p:cNvSpPr txBox="1"/>
          <p:nvPr/>
        </p:nvSpPr>
        <p:spPr>
          <a:xfrm>
            <a:off x="830316" y="5419507"/>
            <a:ext cx="212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IT" sz="2000" dirty="0">
                <a:solidFill>
                  <a:schemeClr val="bg1"/>
                </a:solidFill>
                <a:latin typeface="Radikal Trial Medium" pitchFamily="2" charset="0"/>
              </a:rPr>
              <a:t>Marcello Russo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F955967-42A4-E442-EBF1-F724EB71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89146" y="639599"/>
            <a:ext cx="4272538" cy="18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1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1EFF2-A0D3-5172-1184-314316048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3BAC0B4-C748-E213-C8E6-43DCDA229ADF}"/>
              </a:ext>
            </a:extLst>
          </p:cNvPr>
          <p:cNvSpPr txBox="1">
            <a:spLocks/>
          </p:cNvSpPr>
          <p:nvPr/>
        </p:nvSpPr>
        <p:spPr>
          <a:xfrm>
            <a:off x="442784" y="1307629"/>
            <a:ext cx="7601465" cy="520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endParaRPr lang="es-ES" dirty="0">
              <a:solidFill>
                <a:srgbClr val="3B125A"/>
              </a:solidFill>
              <a:latin typeface="Radikal Trial Light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975E6C-D685-CA8E-6256-7A623D17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25" t="14197" r="26282" b="10966"/>
          <a:stretch>
            <a:fillRect/>
          </a:stretch>
        </p:blipFill>
        <p:spPr>
          <a:xfrm>
            <a:off x="6274678" y="1088517"/>
            <a:ext cx="4155681" cy="505043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A061ABA-1683-C050-5E75-250E9EAAB697}"/>
              </a:ext>
            </a:extLst>
          </p:cNvPr>
          <p:cNvSpPr txBox="1">
            <a:spLocks/>
          </p:cNvSpPr>
          <p:nvPr/>
        </p:nvSpPr>
        <p:spPr>
          <a:xfrm>
            <a:off x="442784" y="117990"/>
            <a:ext cx="11306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Single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Seasons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Insights</a:t>
            </a:r>
            <a:endParaRPr lang="es-ES" dirty="0">
              <a:solidFill>
                <a:srgbClr val="3B125A"/>
              </a:solidFill>
              <a:latin typeface="Radikal Trial" pitchFamily="2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71CCEA2-BD43-971D-E532-98D2AC6BF426}"/>
              </a:ext>
            </a:extLst>
          </p:cNvPr>
          <p:cNvSpPr txBox="1">
            <a:spLocks/>
          </p:cNvSpPr>
          <p:nvPr/>
        </p:nvSpPr>
        <p:spPr>
          <a:xfrm>
            <a:off x="595184" y="1460029"/>
            <a:ext cx="5322140" cy="5051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400" dirty="0" err="1">
                <a:solidFill>
                  <a:srgbClr val="3B125A"/>
                </a:solidFill>
                <a:latin typeface="Radikal Trial" pitchFamily="2" charset="0"/>
              </a:rPr>
              <a:t>Leicester's</a:t>
            </a:r>
            <a:r>
              <a:rPr lang="es-ES" sz="2400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" pitchFamily="2" charset="0"/>
              </a:rPr>
              <a:t>Impact</a:t>
            </a:r>
            <a:r>
              <a:rPr lang="es-ES" sz="2400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sz="2400" i="1" dirty="0" err="1">
                <a:solidFill>
                  <a:srgbClr val="3B125A"/>
                </a:solidFill>
                <a:latin typeface="Radikal Trial Light" pitchFamily="2" charset="0"/>
              </a:rPr>
              <a:t>Aggressiveness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centrality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shows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strong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correlation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with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points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This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suggests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an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>
                <a:solidFill>
                  <a:srgbClr val="3B125A"/>
                </a:solidFill>
                <a:latin typeface="Radikal Trial" pitchFamily="2" charset="0"/>
              </a:rPr>
              <a:t>adaptable </a:t>
            </a:r>
            <a:r>
              <a:rPr lang="es-ES" sz="2400" dirty="0" err="1">
                <a:solidFill>
                  <a:srgbClr val="3B125A"/>
                </a:solidFill>
                <a:latin typeface="Radikal Trial" pitchFamily="2" charset="0"/>
              </a:rPr>
              <a:t>aggression</a:t>
            </a:r>
            <a:r>
              <a:rPr lang="es-ES" sz="2400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style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was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key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to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their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" pitchFamily="2" charset="0"/>
              </a:rPr>
              <a:t>surprising</a:t>
            </a:r>
            <a:r>
              <a:rPr lang="es-ES" sz="2400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" pitchFamily="2" charset="0"/>
              </a:rPr>
              <a:t>success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,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distinguishing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them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from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top clubs.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A490B28-B0C6-FE51-301E-AEFC7881C2C0}"/>
              </a:ext>
            </a:extLst>
          </p:cNvPr>
          <p:cNvSpPr txBox="1"/>
          <p:nvPr/>
        </p:nvSpPr>
        <p:spPr>
          <a:xfrm>
            <a:off x="5943600" y="6173457"/>
            <a:ext cx="565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IT" sz="1600" dirty="0">
                <a:solidFill>
                  <a:srgbClr val="3B125A"/>
                </a:solidFill>
                <a:latin typeface="Radikal Trial" pitchFamily="2" charset="0"/>
              </a:rPr>
              <a:t>Aggressivity Similarity Network Communities 2015/16</a:t>
            </a:r>
          </a:p>
        </p:txBody>
      </p:sp>
      <p:pic>
        <p:nvPicPr>
          <p:cNvPr id="7" name="Imagen 6" descr="Gráfico&#10;&#10;El contenido generado por IA puede ser incorrecto.">
            <a:extLst>
              <a:ext uri="{FF2B5EF4-FFF2-40B4-BE49-F238E27FC236}">
                <a16:creationId xmlns:a16="http://schemas.microsoft.com/office/drawing/2014/main" id="{43FB8C6B-E4C6-A6EF-24A0-61FA3A40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478" t="3389" b="87119"/>
          <a:stretch>
            <a:fillRect/>
          </a:stretch>
        </p:blipFill>
        <p:spPr>
          <a:xfrm>
            <a:off x="10245944" y="1763152"/>
            <a:ext cx="1083538" cy="6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2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4EB27-17EE-C119-64BF-092639D7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46B1D764-4610-8593-8C27-783D68D9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40" t="12684" r="23333" b="12628"/>
          <a:stretch>
            <a:fillRect/>
          </a:stretch>
        </p:blipFill>
        <p:spPr>
          <a:xfrm>
            <a:off x="6230595" y="598484"/>
            <a:ext cx="4579293" cy="528074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2317D1C-8F20-A22A-28D6-72C7CDB64DF9}"/>
              </a:ext>
            </a:extLst>
          </p:cNvPr>
          <p:cNvSpPr txBox="1">
            <a:spLocks/>
          </p:cNvSpPr>
          <p:nvPr/>
        </p:nvSpPr>
        <p:spPr>
          <a:xfrm>
            <a:off x="442784" y="117990"/>
            <a:ext cx="11306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Decade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-Long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Pattern</a:t>
            </a:r>
            <a:endParaRPr lang="es-ES" dirty="0">
              <a:solidFill>
                <a:srgbClr val="3B125A"/>
              </a:solidFill>
              <a:latin typeface="Radikal Trial" pitchFamily="2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909EDEF-52A9-4632-35E1-7F099B4FC4C2}"/>
              </a:ext>
            </a:extLst>
          </p:cNvPr>
          <p:cNvSpPr txBox="1">
            <a:spLocks/>
          </p:cNvSpPr>
          <p:nvPr/>
        </p:nvSpPr>
        <p:spPr>
          <a:xfrm>
            <a:off x="442784" y="1307629"/>
            <a:ext cx="7601465" cy="520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endParaRPr lang="es-ES" dirty="0">
              <a:solidFill>
                <a:srgbClr val="3B125A"/>
              </a:solidFill>
              <a:latin typeface="Radikal Trial Light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193C4-7993-353E-827C-C39CCE924ECB}"/>
              </a:ext>
            </a:extLst>
          </p:cNvPr>
          <p:cNvSpPr txBox="1">
            <a:spLocks/>
          </p:cNvSpPr>
          <p:nvPr/>
        </p:nvSpPr>
        <p:spPr>
          <a:xfrm>
            <a:off x="595184" y="1460029"/>
            <a:ext cx="5150523" cy="5051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Centrality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 and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Correlations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centralities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remain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negatively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correlated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with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points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but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…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endParaRPr lang="es-ES" sz="2000" dirty="0">
              <a:solidFill>
                <a:srgbClr val="3B125A"/>
              </a:solidFill>
              <a:latin typeface="Radikal Trial Light" pitchFamily="2" charset="0"/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endParaRPr lang="es-ES" sz="2000" dirty="0">
              <a:solidFill>
                <a:srgbClr val="3B125A"/>
              </a:solidFill>
              <a:latin typeface="Radikal Trial Light" pitchFamily="2" charset="0"/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Community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 Dynamics: 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A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clear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i="1" dirty="0">
                <a:solidFill>
                  <a:srgbClr val="3B125A"/>
                </a:solidFill>
                <a:latin typeface="Radikal Trial Light" pitchFamily="2" charset="0"/>
              </a:rPr>
              <a:t>Big </a:t>
            </a:r>
            <a:r>
              <a:rPr lang="es-ES" sz="2000" i="1" dirty="0" err="1">
                <a:solidFill>
                  <a:srgbClr val="3B125A"/>
                </a:solidFill>
                <a:latin typeface="Radikal Trial Light" pitchFamily="2" charset="0"/>
              </a:rPr>
              <a:t>Six</a:t>
            </a:r>
            <a:r>
              <a:rPr lang="es-ES" sz="2000" i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cluster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emerges,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indicating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shared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b="1" dirty="0" err="1">
                <a:solidFill>
                  <a:srgbClr val="3B125A"/>
                </a:solidFill>
                <a:latin typeface="Radikal Trial Light" pitchFamily="2" charset="0"/>
              </a:rPr>
              <a:t>offensive</a:t>
            </a:r>
            <a:r>
              <a:rPr lang="es-ES" sz="2000" b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b="1" dirty="0" err="1">
                <a:solidFill>
                  <a:srgbClr val="3B125A"/>
                </a:solidFill>
                <a:latin typeface="Radikal Trial Light" pitchFamily="2" charset="0"/>
              </a:rPr>
              <a:t>dominance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B87E5C4-148F-D292-B290-E65F4F579C16}"/>
              </a:ext>
            </a:extLst>
          </p:cNvPr>
          <p:cNvSpPr/>
          <p:nvPr/>
        </p:nvSpPr>
        <p:spPr>
          <a:xfrm rot="859558">
            <a:off x="6942388" y="568035"/>
            <a:ext cx="4037980" cy="1551965"/>
          </a:xfrm>
          <a:prstGeom prst="ellipse">
            <a:avLst/>
          </a:prstGeom>
          <a:noFill/>
          <a:ln w="38100">
            <a:solidFill>
              <a:srgbClr val="3B12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I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89CAF7-C92A-F2B6-4C08-39F1B43337FD}"/>
              </a:ext>
            </a:extLst>
          </p:cNvPr>
          <p:cNvSpPr txBox="1"/>
          <p:nvPr/>
        </p:nvSpPr>
        <p:spPr>
          <a:xfrm>
            <a:off x="6005690" y="6115927"/>
            <a:ext cx="575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IT" sz="1600" dirty="0">
                <a:solidFill>
                  <a:srgbClr val="3B125A"/>
                </a:solidFill>
                <a:latin typeface="Radikal Trial" pitchFamily="2" charset="0"/>
              </a:rPr>
              <a:t>Control Similarity Network Communities 2008/09-2017/2018</a:t>
            </a:r>
          </a:p>
        </p:txBody>
      </p:sp>
      <p:pic>
        <p:nvPicPr>
          <p:cNvPr id="9" name="Imagen 8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0F1CAC51-3975-26FA-6447-0B3DF84C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296" t="3372" b="87433"/>
          <a:stretch>
            <a:fillRect/>
          </a:stretch>
        </p:blipFill>
        <p:spPr>
          <a:xfrm>
            <a:off x="10079676" y="5143510"/>
            <a:ext cx="1029917" cy="630620"/>
          </a:xfrm>
          <a:prstGeom prst="rect">
            <a:avLst/>
          </a:prstGeom>
        </p:spPr>
      </p:pic>
      <p:pic>
        <p:nvPicPr>
          <p:cNvPr id="11" name="Imagen 10" descr="Tabla&#10;&#10;El contenido generado por IA puede ser incorrecto.">
            <a:extLst>
              <a:ext uri="{FF2B5EF4-FFF2-40B4-BE49-F238E27FC236}">
                <a16:creationId xmlns:a16="http://schemas.microsoft.com/office/drawing/2014/main" id="{53DFA447-9817-D227-B980-C09D55CD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6" y="3127023"/>
            <a:ext cx="5982239" cy="11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36B34-0045-EDF3-FE0E-3FA108CFF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717B167-33BA-D655-BFE3-9CC3CD36890F}"/>
              </a:ext>
            </a:extLst>
          </p:cNvPr>
          <p:cNvSpPr txBox="1">
            <a:spLocks/>
          </p:cNvSpPr>
          <p:nvPr/>
        </p:nvSpPr>
        <p:spPr>
          <a:xfrm>
            <a:off x="442784" y="117990"/>
            <a:ext cx="11306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Limitations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and Future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Horizons</a:t>
            </a:r>
            <a:endParaRPr lang="es-ES" dirty="0">
              <a:solidFill>
                <a:srgbClr val="3B125A"/>
              </a:solidFill>
              <a:latin typeface="Radikal Trial" pitchFamily="2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1F572E59-E762-EADC-15E6-3E694049A85F}"/>
              </a:ext>
            </a:extLst>
          </p:cNvPr>
          <p:cNvSpPr txBox="1">
            <a:spLocks/>
          </p:cNvSpPr>
          <p:nvPr/>
        </p:nvSpPr>
        <p:spPr>
          <a:xfrm>
            <a:off x="442784" y="1307629"/>
            <a:ext cx="7601465" cy="520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endParaRPr lang="es-ES" dirty="0">
              <a:solidFill>
                <a:srgbClr val="3B125A"/>
              </a:solidFill>
              <a:latin typeface="Radikal Trial Light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6EAFF-CD7C-DBE5-B71A-3434135AAEE9}"/>
              </a:ext>
            </a:extLst>
          </p:cNvPr>
          <p:cNvSpPr txBox="1">
            <a:spLocks/>
          </p:cNvSpPr>
          <p:nvPr/>
        </p:nvSpPr>
        <p:spPr>
          <a:xfrm>
            <a:off x="595185" y="1460029"/>
            <a:ext cx="5500815" cy="5051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Current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Limitations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:</a:t>
            </a:r>
            <a:br>
              <a:rPr lang="es-ES" sz="2000" dirty="0">
                <a:solidFill>
                  <a:srgbClr val="3B125A"/>
                </a:solidFill>
                <a:latin typeface="Radikal Trial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 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No data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on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possession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in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this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dataset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;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Season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level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data-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aggregation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;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Static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network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analysis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;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Correlations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identified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but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not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direct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 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causality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3D92459-2102-9D21-DE00-00E1861DF175}"/>
              </a:ext>
            </a:extLst>
          </p:cNvPr>
          <p:cNvSpPr txBox="1">
            <a:spLocks/>
          </p:cNvSpPr>
          <p:nvPr/>
        </p:nvSpPr>
        <p:spPr>
          <a:xfrm>
            <a:off x="6096000" y="1460029"/>
            <a:ext cx="5892702" cy="5051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Future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work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:</a:t>
            </a:r>
            <a:br>
              <a:rPr lang="es-ES" sz="2000" dirty="0">
                <a:solidFill>
                  <a:srgbClr val="3B125A"/>
                </a:solidFill>
                <a:latin typeface="Radikal Trial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 Dynamic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network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models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;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 Multi-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layer</a:t>
            </a:r>
            <a:r>
              <a:rPr lang="es-ES" sz="2000" b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networks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(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transfers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coaching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changes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);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Integration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of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advanced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football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b="1" dirty="0" err="1">
                <a:solidFill>
                  <a:srgbClr val="3B125A"/>
                </a:solidFill>
                <a:latin typeface="Radikal Trial Light" pitchFamily="2" charset="0"/>
              </a:rPr>
              <a:t>metrics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;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Cross-league 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comparative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studies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;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 Medium" pitchFamily="2" charset="0"/>
              </a:rPr>
              <a:t>-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Development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of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predictive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models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for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team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  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performance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endParaRPr lang="es-ES" sz="2000" dirty="0">
              <a:solidFill>
                <a:srgbClr val="3B125A"/>
              </a:solidFill>
              <a:latin typeface="Radikal Tria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C0B18D-7AFC-B68D-252D-1BE2A97A4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D1A95-877F-75F9-917A-2940ED906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316" y="2064689"/>
            <a:ext cx="7794699" cy="2387600"/>
          </a:xfrm>
        </p:spPr>
        <p:txBody>
          <a:bodyPr>
            <a:normAutofit/>
          </a:bodyPr>
          <a:lstStyle/>
          <a:p>
            <a:pPr algn="l"/>
            <a:r>
              <a:rPr lang="es-ES" sz="6600" dirty="0" err="1">
                <a:solidFill>
                  <a:schemeClr val="bg1"/>
                </a:solidFill>
                <a:latin typeface="Radikal Trial Medium" pitchFamily="2" charset="0"/>
              </a:rPr>
              <a:t>Thanks</a:t>
            </a:r>
            <a:r>
              <a:rPr lang="es-ES" sz="6600" dirty="0">
                <a:solidFill>
                  <a:schemeClr val="bg1"/>
                </a:solidFill>
                <a:latin typeface="Radikal Trial Medium" pitchFamily="2" charset="0"/>
              </a:rPr>
              <a:t> </a:t>
            </a:r>
            <a:r>
              <a:rPr lang="es-ES" sz="6600" dirty="0" err="1">
                <a:solidFill>
                  <a:schemeClr val="bg1"/>
                </a:solidFill>
                <a:latin typeface="Radikal Trial Medium" pitchFamily="2" charset="0"/>
              </a:rPr>
              <a:t>for</a:t>
            </a:r>
            <a:br>
              <a:rPr lang="es-ES" sz="6600" dirty="0">
                <a:solidFill>
                  <a:schemeClr val="bg1"/>
                </a:solidFill>
                <a:latin typeface="Radikal Trial Medium" pitchFamily="2" charset="0"/>
              </a:rPr>
            </a:br>
            <a:r>
              <a:rPr lang="es-ES" sz="6600" dirty="0" err="1">
                <a:solidFill>
                  <a:schemeClr val="bg1"/>
                </a:solidFill>
                <a:latin typeface="Radikal Trial Medium" pitchFamily="2" charset="0"/>
              </a:rPr>
              <a:t>your</a:t>
            </a:r>
            <a:r>
              <a:rPr lang="es-ES" sz="6600" dirty="0">
                <a:solidFill>
                  <a:schemeClr val="bg1"/>
                </a:solidFill>
                <a:latin typeface="Radikal Trial Medium" pitchFamily="2" charset="0"/>
              </a:rPr>
              <a:t> </a:t>
            </a:r>
            <a:r>
              <a:rPr lang="es-ES" sz="6600" dirty="0" err="1">
                <a:solidFill>
                  <a:schemeClr val="bg1"/>
                </a:solidFill>
                <a:latin typeface="Radikal Trial Medium" pitchFamily="2" charset="0"/>
              </a:rPr>
              <a:t>attention</a:t>
            </a:r>
            <a:r>
              <a:rPr lang="es-ES" sz="6600" dirty="0">
                <a:solidFill>
                  <a:schemeClr val="bg1"/>
                </a:solidFill>
                <a:latin typeface="Radikal Trial Medium" pitchFamily="2" charset="0"/>
              </a:rPr>
              <a:t>!</a:t>
            </a:r>
            <a:endParaRPr lang="es-IT" sz="6400" dirty="0">
              <a:solidFill>
                <a:schemeClr val="bg1"/>
              </a:solidFill>
              <a:latin typeface="Radikal Trial Medium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4B0C20-742B-916B-B4FD-02CF93D8E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7" y="4704153"/>
            <a:ext cx="9144000" cy="1655762"/>
          </a:xfrm>
        </p:spPr>
        <p:txBody>
          <a:bodyPr/>
          <a:lstStyle/>
          <a:p>
            <a:pPr algn="l"/>
            <a:r>
              <a:rPr lang="es-ES" dirty="0" err="1">
                <a:solidFill>
                  <a:schemeClr val="bg1"/>
                </a:solidFill>
                <a:latin typeface="Radikal Trial" pitchFamily="2" charset="0"/>
              </a:rPr>
              <a:t>Any</a:t>
            </a:r>
            <a:r>
              <a:rPr lang="es-ES" dirty="0">
                <a:solidFill>
                  <a:schemeClr val="bg1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Radikal Trial" pitchFamily="2" charset="0"/>
              </a:rPr>
              <a:t>questions</a:t>
            </a:r>
            <a:r>
              <a:rPr lang="es-ES" dirty="0">
                <a:solidFill>
                  <a:schemeClr val="bg1"/>
                </a:solidFill>
                <a:latin typeface="Radikal Trial" pitchFamily="2" charset="0"/>
              </a:rPr>
              <a:t>?</a:t>
            </a:r>
            <a:endParaRPr lang="es-IT" dirty="0">
              <a:solidFill>
                <a:schemeClr val="bg1"/>
              </a:solidFill>
              <a:latin typeface="Radikal Trial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31F7A8-2BF8-F298-4B30-2DFC06A05B5D}"/>
              </a:ext>
            </a:extLst>
          </p:cNvPr>
          <p:cNvSpPr txBox="1"/>
          <p:nvPr/>
        </p:nvSpPr>
        <p:spPr>
          <a:xfrm>
            <a:off x="830316" y="5419507"/>
            <a:ext cx="212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IT" sz="2000" dirty="0">
                <a:solidFill>
                  <a:schemeClr val="bg1"/>
                </a:solidFill>
                <a:latin typeface="Radikal Trial Medium" pitchFamily="2" charset="0"/>
              </a:rPr>
              <a:t>Marcello Russo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3A6B24-5267-570F-E08A-F2243DA9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89146" y="639599"/>
            <a:ext cx="4272538" cy="18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2AC06-E19A-38B8-7EC3-8D96A644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4" y="117990"/>
            <a:ext cx="8194589" cy="1325563"/>
          </a:xfrm>
        </p:spPr>
        <p:txBody>
          <a:bodyPr/>
          <a:lstStyle/>
          <a:p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Network View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of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Football</a:t>
            </a:r>
            <a:endParaRPr lang="es-IT" dirty="0">
              <a:solidFill>
                <a:srgbClr val="3B125A"/>
              </a:solidFill>
              <a:latin typeface="Radikal Trial" pitchFamily="2" charset="0"/>
            </a:endParaRPr>
          </a:p>
        </p:txBody>
      </p:sp>
      <p:pic>
        <p:nvPicPr>
          <p:cNvPr id="10" name="Imagen 9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E0131719-EEB8-6343-3FFD-6C0E3FEB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16" t="13153" r="24439" b="9549"/>
          <a:stretch>
            <a:fillRect/>
          </a:stretch>
        </p:blipFill>
        <p:spPr>
          <a:xfrm>
            <a:off x="7424351" y="1204783"/>
            <a:ext cx="4324865" cy="53010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468B4B-7C22-D5FE-58CE-6ACCEFC0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5" y="1307629"/>
            <a:ext cx="7329616" cy="5204382"/>
          </a:xfrm>
        </p:spPr>
        <p:txBody>
          <a:bodyPr>
            <a:normAutofit/>
          </a:bodyPr>
          <a:lstStyle/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Football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More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than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just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goals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and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points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it's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a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dynamic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system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of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team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interactions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Goal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Uncover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hidden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dynamics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strategies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and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success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factors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beyond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traditional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statistics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  <a:endParaRPr lang="es-ES" sz="2000" dirty="0">
              <a:solidFill>
                <a:srgbClr val="3B125A"/>
              </a:solidFill>
              <a:latin typeface="Radikal Trial" pitchFamily="2" charset="0"/>
            </a:endParaRPr>
          </a:p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Source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The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dataset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was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found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on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Kaggle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and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contains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data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from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the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2000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to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the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2025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Key Data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Points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Includes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match dates, full-time/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half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-time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results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goals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corners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shots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fouls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and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cards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endParaRPr lang="es-ES" sz="2000" dirty="0">
              <a:solidFill>
                <a:srgbClr val="3B125A"/>
              </a:solidFill>
              <a:latin typeface="Radikal Tria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25C73-B7AD-F18D-AD1A-D42BBE332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BE69CE4-5B53-2BAF-FDFF-69FE21D929C4}"/>
              </a:ext>
            </a:extLst>
          </p:cNvPr>
          <p:cNvSpPr txBox="1">
            <a:spLocks/>
          </p:cNvSpPr>
          <p:nvPr/>
        </p:nvSpPr>
        <p:spPr>
          <a:xfrm>
            <a:off x="442784" y="117990"/>
            <a:ext cx="8194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IT" dirty="0">
                <a:solidFill>
                  <a:srgbClr val="3B125A"/>
                </a:solidFill>
                <a:latin typeface="Radikal Trial" pitchFamily="2" charset="0"/>
              </a:rPr>
              <a:t>Teams and Interactions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18E264A-73C9-CEFA-A0E0-C30BF017E881}"/>
              </a:ext>
            </a:extLst>
          </p:cNvPr>
          <p:cNvSpPr txBox="1">
            <a:spLocks/>
          </p:cNvSpPr>
          <p:nvPr/>
        </p:nvSpPr>
        <p:spPr>
          <a:xfrm>
            <a:off x="442785" y="1307629"/>
            <a:ext cx="6303704" cy="520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Nodes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Each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Premier League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team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for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that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selected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Season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/s.</a:t>
            </a:r>
          </a:p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Edges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Represent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interactions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between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teams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based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on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matches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played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  <a:endParaRPr lang="es-ES" sz="2000" dirty="0">
              <a:solidFill>
                <a:srgbClr val="3B125A"/>
              </a:solidFill>
              <a:latin typeface="Radikal Trial" pitchFamily="2" charset="0"/>
            </a:endParaRPr>
          </a:p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Edges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carry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detailed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performance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information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from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head-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to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-head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encounters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</p:txBody>
      </p:sp>
      <p:pic>
        <p:nvPicPr>
          <p:cNvPr id="14" name="Imagen 13" descr="Logotipo&#10;&#10;El contenido generado por IA puede ser incorrecto.">
            <a:extLst>
              <a:ext uri="{FF2B5EF4-FFF2-40B4-BE49-F238E27FC236}">
                <a16:creationId xmlns:a16="http://schemas.microsoft.com/office/drawing/2014/main" id="{CAFC0AEB-FEE3-1122-E9FB-66BB1E7C3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709" y="4632579"/>
            <a:ext cx="1430229" cy="1680519"/>
          </a:xfrm>
          <a:prstGeom prst="rect">
            <a:avLst/>
          </a:prstGeom>
        </p:spPr>
      </p:pic>
      <p:pic>
        <p:nvPicPr>
          <p:cNvPr id="16" name="Imagen 15" descr="Logotipo&#10;&#10;El contenido generado por IA puede ser incorrecto.">
            <a:extLst>
              <a:ext uri="{FF2B5EF4-FFF2-40B4-BE49-F238E27FC236}">
                <a16:creationId xmlns:a16="http://schemas.microsoft.com/office/drawing/2014/main" id="{31B95D90-CF3D-E4D5-F49C-3A406741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63" y="919823"/>
            <a:ext cx="1680519" cy="1701526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5EB10F4-37B5-29B4-2896-B3A1577E47C6}"/>
              </a:ext>
            </a:extLst>
          </p:cNvPr>
          <p:cNvCxnSpPr>
            <a:cxnSpLocks/>
          </p:cNvCxnSpPr>
          <p:nvPr/>
        </p:nvCxnSpPr>
        <p:spPr>
          <a:xfrm flipV="1">
            <a:off x="9775002" y="2791422"/>
            <a:ext cx="0" cy="1501011"/>
          </a:xfrm>
          <a:prstGeom prst="straightConnector1">
            <a:avLst/>
          </a:prstGeom>
          <a:ln w="31750">
            <a:solidFill>
              <a:srgbClr val="3B12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A4572BE-F507-F206-2022-CBA2110D5E9A}"/>
              </a:ext>
            </a:extLst>
          </p:cNvPr>
          <p:cNvCxnSpPr>
            <a:cxnSpLocks/>
          </p:cNvCxnSpPr>
          <p:nvPr/>
        </p:nvCxnSpPr>
        <p:spPr>
          <a:xfrm>
            <a:off x="8962206" y="2791422"/>
            <a:ext cx="0" cy="1501011"/>
          </a:xfrm>
          <a:prstGeom prst="straightConnector1">
            <a:avLst/>
          </a:prstGeom>
          <a:ln w="31750">
            <a:solidFill>
              <a:srgbClr val="3B12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0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C0740-A5E2-1135-A603-AC3BAC8BA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5CBDE81-B61F-890B-06BF-244E3DD7D588}"/>
              </a:ext>
            </a:extLst>
          </p:cNvPr>
          <p:cNvSpPr txBox="1">
            <a:spLocks/>
          </p:cNvSpPr>
          <p:nvPr/>
        </p:nvSpPr>
        <p:spPr>
          <a:xfrm>
            <a:off x="442784" y="117990"/>
            <a:ext cx="8194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IT" dirty="0">
                <a:solidFill>
                  <a:srgbClr val="3B125A"/>
                </a:solidFill>
                <a:latin typeface="Radikal Trial" pitchFamily="2" charset="0"/>
              </a:rPr>
              <a:t>Teams and Interactions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8E9B96E-14EC-A918-71E1-050421585455}"/>
              </a:ext>
            </a:extLst>
          </p:cNvPr>
          <p:cNvSpPr txBox="1">
            <a:spLocks/>
          </p:cNvSpPr>
          <p:nvPr/>
        </p:nvSpPr>
        <p:spPr>
          <a:xfrm>
            <a:off x="442784" y="1307629"/>
            <a:ext cx="7601465" cy="520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The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study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analyzes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interactions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based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on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three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key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metrics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of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differences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: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Goals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Goal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scored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in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matches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Aggressiveness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Fouls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yellow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/red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cards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  <a:b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- Control: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Shots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,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corners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Similarity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between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teams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is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achieved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connecting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those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with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minimal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differences</a:t>
            </a:r>
            <a:r>
              <a:rPr lang="es-ES" sz="2000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in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these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" pitchFamily="2" charset="0"/>
              </a:rPr>
              <a:t>metrics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during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their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000" dirty="0" err="1">
                <a:solidFill>
                  <a:srgbClr val="3B125A"/>
                </a:solidFill>
                <a:latin typeface="Radikal Trial Light" pitchFamily="2" charset="0"/>
              </a:rPr>
              <a:t>games</a:t>
            </a:r>
            <a:r>
              <a:rPr lang="es-ES" sz="20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</p:txBody>
      </p:sp>
      <p:pic>
        <p:nvPicPr>
          <p:cNvPr id="1026" name="Picture 2" descr="Goal - Free sports icons">
            <a:extLst>
              <a:ext uri="{FF2B5EF4-FFF2-40B4-BE49-F238E27FC236}">
                <a16:creationId xmlns:a16="http://schemas.microsoft.com/office/drawing/2014/main" id="{7E7ECEA2-F2E3-F5C1-802D-867EE8AE6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49" y="2096871"/>
            <a:ext cx="1177668" cy="11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A239B9-18F4-72A6-AF59-948AF538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695" y="3816008"/>
            <a:ext cx="1295227" cy="1295227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6DF54D-2100-B4EE-C481-6478826E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0" y="2133774"/>
            <a:ext cx="1295226" cy="12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F009C-EEEE-D6EC-4E1E-E2318B13F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EECC391-6A5E-DC5F-BB1E-78E0DAD8E077}"/>
              </a:ext>
            </a:extLst>
          </p:cNvPr>
          <p:cNvSpPr txBox="1">
            <a:spLocks/>
          </p:cNvSpPr>
          <p:nvPr/>
        </p:nvSpPr>
        <p:spPr>
          <a:xfrm>
            <a:off x="442784" y="117990"/>
            <a:ext cx="8194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IT" dirty="0">
                <a:solidFill>
                  <a:srgbClr val="3B125A"/>
                </a:solidFill>
                <a:latin typeface="Radikal Trial" pitchFamily="2" charset="0"/>
              </a:rPr>
              <a:t>Teams and Interactions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629952AF-D6AD-A616-FEBF-4CB3F926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90"/>
          <a:stretch>
            <a:fillRect/>
          </a:stretch>
        </p:blipFill>
        <p:spPr>
          <a:xfrm>
            <a:off x="2674784" y="1143000"/>
            <a:ext cx="6842432" cy="505221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078EAA9-631D-54BF-0858-E0C52B62D1A3}"/>
              </a:ext>
            </a:extLst>
          </p:cNvPr>
          <p:cNvSpPr txBox="1"/>
          <p:nvPr/>
        </p:nvSpPr>
        <p:spPr>
          <a:xfrm>
            <a:off x="2778670" y="6218237"/>
            <a:ext cx="6634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IT" sz="1600" dirty="0">
                <a:solidFill>
                  <a:srgbClr val="3B125A"/>
                </a:solidFill>
                <a:latin typeface="Radikal Trial" pitchFamily="2" charset="0"/>
              </a:rPr>
              <a:t>Normalized Metrics vs Points (seasons from 2008/09 to 2017/2018)</a:t>
            </a:r>
          </a:p>
        </p:txBody>
      </p:sp>
    </p:spTree>
    <p:extLst>
      <p:ext uri="{BB962C8B-B14F-4D97-AF65-F5344CB8AC3E}">
        <p14:creationId xmlns:p14="http://schemas.microsoft.com/office/powerpoint/2010/main" val="34862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4E8D0-1114-E71F-2725-05F6FF05E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457D1C4-BB3A-F656-ADA5-0BA7690F1686}"/>
              </a:ext>
            </a:extLst>
          </p:cNvPr>
          <p:cNvSpPr txBox="1">
            <a:spLocks/>
          </p:cNvSpPr>
          <p:nvPr/>
        </p:nvSpPr>
        <p:spPr>
          <a:xfrm>
            <a:off x="442784" y="117990"/>
            <a:ext cx="8194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IT" dirty="0">
                <a:solidFill>
                  <a:srgbClr val="3B125A"/>
                </a:solidFill>
                <a:latin typeface="Radikal Trial" pitchFamily="2" charset="0"/>
              </a:rPr>
              <a:t>The Analysis Workflow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B0FB360-AB07-3CC5-A46F-881F78CFF1E0}"/>
              </a:ext>
            </a:extLst>
          </p:cNvPr>
          <p:cNvSpPr txBox="1">
            <a:spLocks/>
          </p:cNvSpPr>
          <p:nvPr/>
        </p:nvSpPr>
        <p:spPr>
          <a:xfrm>
            <a:off x="442784" y="1307629"/>
            <a:ext cx="7601465" cy="520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endParaRPr lang="es-ES" dirty="0">
              <a:solidFill>
                <a:srgbClr val="3B125A"/>
              </a:solidFill>
              <a:latin typeface="Radikal Trial Light" pitchFamily="2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D7D050F-A392-2E95-1187-F280535A4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380370"/>
              </p:ext>
            </p:extLst>
          </p:nvPr>
        </p:nvGraphicFramePr>
        <p:xfrm>
          <a:off x="-1314450" y="-653878"/>
          <a:ext cx="15369745" cy="8845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3E91C-7237-C00E-113F-19662526B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251DFC8-732C-A07C-829A-1267E96EF4C3}"/>
              </a:ext>
            </a:extLst>
          </p:cNvPr>
          <p:cNvSpPr txBox="1">
            <a:spLocks/>
          </p:cNvSpPr>
          <p:nvPr/>
        </p:nvSpPr>
        <p:spPr>
          <a:xfrm>
            <a:off x="442784" y="117990"/>
            <a:ext cx="11306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A Natural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Experiment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: 2014/15 vs 2015/16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7E7FAD9-CC16-907C-6E20-A56D904AACB2}"/>
              </a:ext>
            </a:extLst>
          </p:cNvPr>
          <p:cNvSpPr txBox="1">
            <a:spLocks/>
          </p:cNvSpPr>
          <p:nvPr/>
        </p:nvSpPr>
        <p:spPr>
          <a:xfrm>
            <a:off x="442784" y="1307629"/>
            <a:ext cx="7601465" cy="520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endParaRPr lang="es-ES" dirty="0">
              <a:solidFill>
                <a:srgbClr val="3B125A"/>
              </a:solidFill>
              <a:latin typeface="Radikal Trial Light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669F2C-1AD2-6C65-7E6C-2E7C841A56B2}"/>
              </a:ext>
            </a:extLst>
          </p:cNvPr>
          <p:cNvSpPr txBox="1">
            <a:spLocks/>
          </p:cNvSpPr>
          <p:nvPr/>
        </p:nvSpPr>
        <p:spPr>
          <a:xfrm>
            <a:off x="595184" y="1460029"/>
            <a:ext cx="7287175" cy="5204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2014/15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Season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: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Characterized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by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traditional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Big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Six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dominance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  <a:br>
              <a:rPr lang="es-ES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-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Will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dominant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teams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form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cohesive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network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communities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?</a:t>
            </a:r>
          </a:p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2015/16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Season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Leicester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City's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unexpected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title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victory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  <a:br>
              <a:rPr lang="es-ES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-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How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does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such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an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anomaly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alter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established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network</a:t>
            </a:r>
            <a:b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  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dynamics</a:t>
            </a:r>
            <a:r>
              <a:rPr lang="es-ES" i="1" dirty="0">
                <a:solidFill>
                  <a:srgbClr val="3B125A"/>
                </a:solidFill>
                <a:latin typeface="Radikal Trial Light" pitchFamily="2" charset="0"/>
              </a:rPr>
              <a:t>?</a:t>
            </a:r>
            <a:endParaRPr lang="es-ES" i="1" dirty="0">
              <a:solidFill>
                <a:srgbClr val="3B125A"/>
              </a:solidFill>
              <a:latin typeface="Radikal Trial" pitchFamily="2" charset="0"/>
            </a:endParaRPr>
          </a:p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This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comparison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reveals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how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performance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shapes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network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structures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and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team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centralities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for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that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seasons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</p:txBody>
      </p:sp>
      <p:pic>
        <p:nvPicPr>
          <p:cNvPr id="5" name="Imagen 4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C70D02E8-A7FA-B390-FD97-FCA47138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71"/>
          <a:stretch>
            <a:fillRect/>
          </a:stretch>
        </p:blipFill>
        <p:spPr>
          <a:xfrm>
            <a:off x="8275351" y="2007411"/>
            <a:ext cx="1003801" cy="3993934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5642A28-BCEB-749D-5EA3-68A7B386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56"/>
          <a:stretch>
            <a:fillRect/>
          </a:stretch>
        </p:blipFill>
        <p:spPr>
          <a:xfrm>
            <a:off x="10162708" y="2007411"/>
            <a:ext cx="1003801" cy="399393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839DB33-BB2B-38A6-EB7E-F8914284733F}"/>
              </a:ext>
            </a:extLst>
          </p:cNvPr>
          <p:cNvSpPr txBox="1"/>
          <p:nvPr/>
        </p:nvSpPr>
        <p:spPr>
          <a:xfrm>
            <a:off x="8275350" y="146002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IT" dirty="0">
                <a:solidFill>
                  <a:srgbClr val="3B125A"/>
                </a:solidFill>
                <a:latin typeface="Radikal Trial" pitchFamily="2" charset="0"/>
              </a:rPr>
              <a:t>2014/15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D80C3C-ADAA-72EB-22F4-31061E7D7BA9}"/>
              </a:ext>
            </a:extLst>
          </p:cNvPr>
          <p:cNvSpPr txBox="1"/>
          <p:nvPr/>
        </p:nvSpPr>
        <p:spPr>
          <a:xfrm>
            <a:off x="10162707" y="1460029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IT" dirty="0">
                <a:solidFill>
                  <a:srgbClr val="3B125A"/>
                </a:solidFill>
                <a:latin typeface="Radikal Trial" pitchFamily="2" charset="0"/>
              </a:rPr>
              <a:t>2015/16</a:t>
            </a:r>
          </a:p>
        </p:txBody>
      </p:sp>
    </p:spTree>
    <p:extLst>
      <p:ext uri="{BB962C8B-B14F-4D97-AF65-F5344CB8AC3E}">
        <p14:creationId xmlns:p14="http://schemas.microsoft.com/office/powerpoint/2010/main" val="33481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DB15D-A5E7-5157-EC42-C7DF34299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3A1678E-9699-4023-96E8-A632CF1BC3A0}"/>
              </a:ext>
            </a:extLst>
          </p:cNvPr>
          <p:cNvSpPr txBox="1">
            <a:spLocks/>
          </p:cNvSpPr>
          <p:nvPr/>
        </p:nvSpPr>
        <p:spPr>
          <a:xfrm>
            <a:off x="442784" y="117990"/>
            <a:ext cx="11306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A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Decade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of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Dynamics: 2008/09 - 2017/18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1CCF85E-E4B0-1A9F-403F-6A8E5BF0FF68}"/>
              </a:ext>
            </a:extLst>
          </p:cNvPr>
          <p:cNvSpPr txBox="1">
            <a:spLocks/>
          </p:cNvSpPr>
          <p:nvPr/>
        </p:nvSpPr>
        <p:spPr>
          <a:xfrm>
            <a:off x="442784" y="1307629"/>
            <a:ext cx="7601465" cy="520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endParaRPr lang="es-ES" dirty="0">
              <a:solidFill>
                <a:srgbClr val="3B125A"/>
              </a:solidFill>
              <a:latin typeface="Radikal Trial Light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CF10F-4AE8-F340-90BE-61589C115139}"/>
              </a:ext>
            </a:extLst>
          </p:cNvPr>
          <p:cNvSpPr txBox="1">
            <a:spLocks/>
          </p:cNvSpPr>
          <p:nvPr/>
        </p:nvSpPr>
        <p:spPr>
          <a:xfrm>
            <a:off x="595184" y="1460029"/>
            <a:ext cx="7449065" cy="4929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Extended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analysis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over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10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seasons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to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:</a:t>
            </a:r>
            <a:br>
              <a:rPr lang="es-ES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-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Mitigate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the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impact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of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single-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season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anomalies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;</a:t>
            </a:r>
            <a:br>
              <a:rPr lang="es-ES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-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Identify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stable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and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enduring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network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patterns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;</a:t>
            </a:r>
            <a:br>
              <a:rPr lang="es-ES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-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Understand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how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i="1" dirty="0" err="1">
                <a:solidFill>
                  <a:srgbClr val="3B125A"/>
                </a:solidFill>
                <a:latin typeface="Radikal Trial Light" pitchFamily="2" charset="0"/>
              </a:rPr>
              <a:t>similarity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in performance relates</a:t>
            </a:r>
            <a:br>
              <a:rPr lang="es-ES" dirty="0">
                <a:solidFill>
                  <a:srgbClr val="3B125A"/>
                </a:solidFill>
                <a:latin typeface="Radikal Trial Light" pitchFamily="2" charset="0"/>
              </a:rPr>
            </a:b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 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to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success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  <a:p>
            <a:pPr marL="252000" indent="-25200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This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approach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provides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a more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robust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view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 Light" pitchFamily="2" charset="0"/>
              </a:rPr>
              <a:t>of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 Premier League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structural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dynamics</a:t>
            </a:r>
            <a:r>
              <a:rPr lang="es-ES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3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C6949-06FF-7EB4-5063-0591FEF9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27FBAFA-7144-6B32-8841-516187D4317D}"/>
              </a:ext>
            </a:extLst>
          </p:cNvPr>
          <p:cNvSpPr txBox="1">
            <a:spLocks/>
          </p:cNvSpPr>
          <p:nvPr/>
        </p:nvSpPr>
        <p:spPr>
          <a:xfrm>
            <a:off x="442784" y="117990"/>
            <a:ext cx="11306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Single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Seasons</a:t>
            </a:r>
            <a:r>
              <a:rPr lang="es-ES" dirty="0">
                <a:solidFill>
                  <a:srgbClr val="3B125A"/>
                </a:solidFill>
                <a:latin typeface="Radikal Trial" pitchFamily="2" charset="0"/>
              </a:rPr>
              <a:t> </a:t>
            </a:r>
            <a:r>
              <a:rPr lang="es-ES" dirty="0" err="1">
                <a:solidFill>
                  <a:srgbClr val="3B125A"/>
                </a:solidFill>
                <a:latin typeface="Radikal Trial" pitchFamily="2" charset="0"/>
              </a:rPr>
              <a:t>Insights</a:t>
            </a:r>
            <a:endParaRPr lang="es-ES" dirty="0">
              <a:solidFill>
                <a:srgbClr val="3B125A"/>
              </a:solidFill>
              <a:latin typeface="Radikal Trial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087E4-123A-70BE-7B6F-9CDC48787B03}"/>
              </a:ext>
            </a:extLst>
          </p:cNvPr>
          <p:cNvSpPr txBox="1">
            <a:spLocks/>
          </p:cNvSpPr>
          <p:nvPr/>
        </p:nvSpPr>
        <p:spPr>
          <a:xfrm>
            <a:off x="595184" y="1460029"/>
            <a:ext cx="5132953" cy="5051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400" dirty="0" err="1">
                <a:solidFill>
                  <a:srgbClr val="3B125A"/>
                </a:solidFill>
                <a:latin typeface="Radikal Trial" pitchFamily="2" charset="0"/>
              </a:rPr>
              <a:t>Centrality</a:t>
            </a:r>
            <a:r>
              <a:rPr lang="es-ES" sz="2400" dirty="0">
                <a:solidFill>
                  <a:srgbClr val="3B125A"/>
                </a:solidFill>
                <a:latin typeface="Radikal Trial" pitchFamily="2" charset="0"/>
              </a:rPr>
              <a:t> and </a:t>
            </a:r>
            <a:r>
              <a:rPr lang="es-ES" sz="2400" dirty="0" err="1">
                <a:solidFill>
                  <a:srgbClr val="3B125A"/>
                </a:solidFill>
                <a:latin typeface="Radikal Trial" pitchFamily="2" charset="0"/>
              </a:rPr>
              <a:t>Correlations</a:t>
            </a:r>
            <a:r>
              <a:rPr lang="es-ES" sz="2400" dirty="0">
                <a:solidFill>
                  <a:srgbClr val="3B125A"/>
                </a:solidFill>
                <a:latin typeface="Radikal Trial" pitchFamily="2" charset="0"/>
              </a:rPr>
              <a:t>: </a:t>
            </a:r>
            <a:r>
              <a:rPr lang="es-ES" sz="2400" i="1" dirty="0" err="1">
                <a:solidFill>
                  <a:srgbClr val="3B125A"/>
                </a:solidFill>
                <a:latin typeface="Radikal Trial Light" pitchFamily="2" charset="0"/>
              </a:rPr>
              <a:t>Goals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and </a:t>
            </a:r>
            <a:r>
              <a:rPr lang="es-ES" sz="2400" i="1" dirty="0">
                <a:solidFill>
                  <a:srgbClr val="3B125A"/>
                </a:solidFill>
                <a:latin typeface="Radikal Trial Light" pitchFamily="2" charset="0"/>
              </a:rPr>
              <a:t>Control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centralities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often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correlate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negatively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with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points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  <a:endParaRPr lang="es-ES" sz="2400" dirty="0">
              <a:solidFill>
                <a:srgbClr val="3B125A"/>
              </a:solidFill>
              <a:latin typeface="Radikal Trial" pitchFamily="2" charset="0"/>
            </a:endParaRPr>
          </a:p>
          <a:p>
            <a:pPr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Clr>
                <a:srgbClr val="3B125A"/>
              </a:buClr>
            </a:pPr>
            <a:r>
              <a:rPr lang="es-ES" sz="2400" dirty="0" err="1">
                <a:solidFill>
                  <a:srgbClr val="3B125A"/>
                </a:solidFill>
                <a:latin typeface="Radikal Trial" pitchFamily="2" charset="0"/>
              </a:rPr>
              <a:t>Community</a:t>
            </a:r>
            <a:r>
              <a:rPr lang="es-ES" sz="2400" dirty="0">
                <a:solidFill>
                  <a:srgbClr val="3B125A"/>
                </a:solidFill>
                <a:latin typeface="Radikal Trial" pitchFamily="2" charset="0"/>
              </a:rPr>
              <a:t> Dynamics: </a:t>
            </a:r>
            <a:r>
              <a:rPr lang="es-ES" sz="2400" i="1" dirty="0">
                <a:solidFill>
                  <a:srgbClr val="3B125A"/>
                </a:solidFill>
                <a:latin typeface="Radikal Trial Light" pitchFamily="2" charset="0"/>
              </a:rPr>
              <a:t>Big </a:t>
            </a:r>
            <a:r>
              <a:rPr lang="es-ES" sz="2400" i="1" dirty="0" err="1">
                <a:solidFill>
                  <a:srgbClr val="3B125A"/>
                </a:solidFill>
                <a:latin typeface="Radikal Trial Light" pitchFamily="2" charset="0"/>
              </a:rPr>
              <a:t>Six</a:t>
            </a:r>
            <a:r>
              <a:rPr lang="es-ES" sz="2400" i="1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rarely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form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 cohesive </a:t>
            </a:r>
            <a:r>
              <a:rPr lang="es-ES" sz="2400" dirty="0" err="1">
                <a:solidFill>
                  <a:srgbClr val="3B125A"/>
                </a:solidFill>
                <a:latin typeface="Radikal Trial Light" pitchFamily="2" charset="0"/>
              </a:rPr>
              <a:t>communities</a:t>
            </a:r>
            <a:r>
              <a:rPr lang="es-ES" sz="2400" dirty="0">
                <a:solidFill>
                  <a:srgbClr val="3B125A"/>
                </a:solidFill>
                <a:latin typeface="Radikal Trial Light" pitchFamily="2" charset="0"/>
              </a:rPr>
              <a:t>.</a:t>
            </a:r>
          </a:p>
        </p:txBody>
      </p:sp>
      <p:pic>
        <p:nvPicPr>
          <p:cNvPr id="2" name="Imagen 1" descr="Gráfico&#10;&#10;El contenido generado por IA puede ser incorrecto.">
            <a:extLst>
              <a:ext uri="{FF2B5EF4-FFF2-40B4-BE49-F238E27FC236}">
                <a16:creationId xmlns:a16="http://schemas.microsoft.com/office/drawing/2014/main" id="{33194A1A-3CF5-6744-FBAC-6AA394F4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24" t="13820" r="25387" b="9983"/>
          <a:stretch>
            <a:fillRect/>
          </a:stretch>
        </p:blipFill>
        <p:spPr>
          <a:xfrm>
            <a:off x="7397847" y="1030103"/>
            <a:ext cx="4198969" cy="51640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B82D06-4BAD-BE38-A601-0D8836D57728}"/>
              </a:ext>
            </a:extLst>
          </p:cNvPr>
          <p:cNvSpPr txBox="1"/>
          <p:nvPr/>
        </p:nvSpPr>
        <p:spPr>
          <a:xfrm>
            <a:off x="7113722" y="6211434"/>
            <a:ext cx="565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IT" sz="1600" dirty="0">
                <a:solidFill>
                  <a:srgbClr val="3B125A"/>
                </a:solidFill>
                <a:latin typeface="Radikal Trial" pitchFamily="2" charset="0"/>
              </a:rPr>
              <a:t>Goal Similarity Network Communities 2014/15</a:t>
            </a:r>
          </a:p>
        </p:txBody>
      </p:sp>
      <p:pic>
        <p:nvPicPr>
          <p:cNvPr id="9" name="Imagen 8" descr="Tabla&#10;&#10;El contenido generado por IA puede ser incorrecto.">
            <a:extLst>
              <a:ext uri="{FF2B5EF4-FFF2-40B4-BE49-F238E27FC236}">
                <a16:creationId xmlns:a16="http://schemas.microsoft.com/office/drawing/2014/main" id="{F943B0A4-9B6C-7ED5-384E-400F4B95C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2" y="4800620"/>
            <a:ext cx="6512290" cy="1194701"/>
          </a:xfrm>
          <a:prstGeom prst="rect">
            <a:avLst/>
          </a:prstGeom>
        </p:spPr>
      </p:pic>
      <p:pic>
        <p:nvPicPr>
          <p:cNvPr id="11" name="Imagen 10" descr="Gráfico&#10;&#10;El contenido generado por IA puede ser incorrecto.">
            <a:extLst>
              <a:ext uri="{FF2B5EF4-FFF2-40B4-BE49-F238E27FC236}">
                <a16:creationId xmlns:a16="http://schemas.microsoft.com/office/drawing/2014/main" id="{458A0B6D-AFC2-8B43-FD10-C675FB49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187" t="2576" b="85762"/>
          <a:stretch>
            <a:fillRect/>
          </a:stretch>
        </p:blipFill>
        <p:spPr>
          <a:xfrm>
            <a:off x="10184802" y="1799339"/>
            <a:ext cx="1037043" cy="7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547</Words>
  <Application>Microsoft Macintosh PowerPoint</Application>
  <PresentationFormat>Panorámica</PresentationFormat>
  <Paragraphs>54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Radikal Trial</vt:lpstr>
      <vt:lpstr>Radikal Trial Light</vt:lpstr>
      <vt:lpstr>Radikal Trial Medium</vt:lpstr>
      <vt:lpstr>Tema de Office</vt:lpstr>
      <vt:lpstr>Network Science in Football</vt:lpstr>
      <vt:lpstr>Network View of Football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MARCELLO RUSSO</dc:creator>
  <cp:lastModifiedBy>MARCELLO RUSSO</cp:lastModifiedBy>
  <cp:revision>6</cp:revision>
  <dcterms:created xsi:type="dcterms:W3CDTF">2025-05-27T08:38:59Z</dcterms:created>
  <dcterms:modified xsi:type="dcterms:W3CDTF">2025-05-28T14:44:37Z</dcterms:modified>
</cp:coreProperties>
</file>