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01" autoAdjust="0"/>
  </p:normalViewPr>
  <p:slideViewPr>
    <p:cSldViewPr snapToGrid="0">
      <p:cViewPr varScale="1">
        <p:scale>
          <a:sx n="138" d="100"/>
          <a:sy n="138" d="100"/>
        </p:scale>
        <p:origin x="10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D7927-175D-4AED-B4D1-D4546F1C8543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6820-ACCC-4A09-893E-655E1F7CE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5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jestjs.io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32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37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23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Tipikus alkalmazás annak kiderítése, hogy egy adott </a:t>
            </a:r>
            <a:r>
              <a:rPr lang="hu-HU" dirty="0" err="1"/>
              <a:t>fgv</a:t>
            </a:r>
            <a:r>
              <a:rPr lang="hu-HU" dirty="0"/>
              <a:t>-t hányszor hívunk meg. Pl.: webes lekérdezéseknél. Nem fontos, hogy az eredeti </a:t>
            </a:r>
            <a:r>
              <a:rPr lang="hu-HU" dirty="0" err="1"/>
              <a:t>fgv</a:t>
            </a:r>
            <a:r>
              <a:rPr lang="hu-HU" dirty="0"/>
              <a:t>. fusson le, mert csak azt akarjuk tesztelni, hogy hányszor lett meghívva.</a:t>
            </a:r>
          </a:p>
          <a:p>
            <a:r>
              <a:rPr lang="hu-HU" dirty="0"/>
              <a:t>Viszont fontos, hogy az eredeti modul függvényeként hívjuk! Ezért csak az adott </a:t>
            </a:r>
            <a:r>
              <a:rPr lang="hu-HU" dirty="0" err="1"/>
              <a:t>fgv</a:t>
            </a:r>
            <a:r>
              <a:rPr lang="hu-HU" dirty="0"/>
              <a:t>-t fogjuk meghamisítani.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52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02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2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AC5B21-3088-41C3-6F67-336269E56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5E13F9-6531-F5AE-8375-5BAA66DC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F6B0A3-3496-2151-EA96-A50D1E4C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6ECA0E-54A2-0CD0-15D1-4B6FC92C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EFC96C-89A5-0893-1CB7-9501BF5B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2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349716-2CEC-4ECB-19F9-E25082D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722363F-905F-F2BD-EA22-A4DEB4D94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22A68E-B202-366D-7E0D-0060FB1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11EFBB-3A9B-736B-30E3-47415249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678F33-845A-1CF0-B175-A4E132DF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7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DA0AA9-4E55-BE8A-BC60-BE0FA95B9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384E25-8323-4A37-60CB-207FE97EF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AC1477-5E8F-7422-867B-D0E4C09B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F0C58F-D94D-0AA9-2943-F65C0343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A79CD6-EED1-E489-C9FE-B9AB76B9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27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ED61FD-562E-021C-6AF4-7E274282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6C48DF-EF6B-BE3E-D829-1CBBF62F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A77793-1E9D-FB21-07C6-2847EC54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FF88FC-327E-896B-A3E2-23538822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6EC230-38F1-48E8-8F6C-EEF16AB1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98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7190C-01EB-4DB9-A8F5-BA2A4685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FA4BCB-8A74-0361-3A18-33D06B66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A0364B-9ED6-6ABA-4E72-C8127CA8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D180C4-D474-47B7-BA4C-3089F4AA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532668-B28D-B03A-545F-15711BD5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45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A2CB9B-62EE-5727-E5FD-CAA8FCB7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910899-2B79-1FE0-6274-52AF2BDE6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31019C-15E3-9F01-1F34-4924EB819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5064FD-BBF0-D3FE-F246-78706EE0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C24193-EC86-4514-F22A-F6D9792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5EA20A-0628-BD86-F965-F8B8C028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47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776915-4B63-7959-B95D-A7567636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4D87E6-4D73-2444-FCCE-E8BB2C67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1C4E34-E2D5-A6FB-44FF-7676EDC9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3D2A263-6914-3D37-C517-F07D925A2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3E1AF6-C30C-C71F-F247-C7C7304AA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B14B41F-2309-9395-4129-E601DB3B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A5B57E-976D-2389-570C-BDE40CFA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5C188FA-EA2D-44F9-C0E2-36FCC19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48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73E98-B187-D28A-4CE4-266ADF17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6326CDC-9BDC-E3DA-62F2-E184BDFE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F01345-4AF2-E178-2A2D-25FD629A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8798F98-A2BA-7A28-192D-2A143330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7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3158B0C-23D3-1E4D-F230-C82F6381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1D5D76-918A-7E2D-9F5E-5884B0F6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24B9DC-AFD7-9799-6586-BF876DC8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69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1B764-140A-4689-7E65-A8C105A7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342088-AF94-4190-A07C-E7695D10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393D489-3A84-1F34-16ED-71D746910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D83642-41AB-AD2F-69B5-251997A5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B44A55F-9586-A42E-5DF7-CD907E24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BCA1DF1-17BE-CFF8-1635-BA8CDE00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42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6817B-0281-7036-244B-EF38F6EC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0222CD6-D691-2682-A780-A1B0EC3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0E8D8D-CA4B-D648-FCDB-2920E60D8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7A5A1F-6CF9-950F-EDF2-694EC2F2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BF9671-7F8D-F14E-A02D-68F85016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4F85ED-2B54-D490-937E-568E60D6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9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F279D77-4E65-B3F3-3DE1-EE308DEC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A15290-B30C-F960-3990-65008DF8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523946-9793-E50D-969E-1F08282D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626F-AB45-4149-AA68-5CD36DBBF028}" type="datetimeFigureOut">
              <a:rPr lang="hu-HU" smtClean="0"/>
              <a:t>2024. 09. 23.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DC3058-3706-6F48-4E69-4A948E9DC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F6AE08-C92B-6679-DD4D-8BBE814C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2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6DB0C-EB60-E4F6-DCEE-EAB2B3F1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0" i="0" u="none" strike="noStrike" dirty="0" err="1">
                <a:effectLst/>
                <a:latin typeface="udemy sans"/>
              </a:rPr>
              <a:t>Jest</a:t>
            </a:r>
            <a:r>
              <a:rPr lang="hu-HU" b="0" i="0" u="none" strike="noStrike" dirty="0">
                <a:effectLst/>
                <a:latin typeface="udemy sans"/>
              </a:rPr>
              <a:t> alapok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117BB6-6785-0AD9-C6EA-C2D5D64D5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Alap projekt létrehozása </a:t>
            </a:r>
          </a:p>
          <a:p>
            <a:r>
              <a:rPr lang="hu-HU" dirty="0"/>
              <a:t>és a </a:t>
            </a:r>
            <a:r>
              <a:rPr lang="hu-HU" dirty="0" err="1"/>
              <a:t>Jest</a:t>
            </a:r>
            <a:r>
              <a:rPr lang="hu-HU" dirty="0"/>
              <a:t> megismerése</a:t>
            </a:r>
          </a:p>
        </p:txBody>
      </p:sp>
    </p:spTree>
    <p:extLst>
      <p:ext uri="{BB962C8B-B14F-4D97-AF65-F5344CB8AC3E}">
        <p14:creationId xmlns:p14="http://schemas.microsoft.com/office/powerpoint/2010/main" val="17756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FF312E-73A5-EF50-8EE6-DB9F6FB0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JEST népszerűsége </a:t>
            </a:r>
          </a:p>
        </p:txBody>
      </p:sp>
      <p:pic>
        <p:nvPicPr>
          <p:cNvPr id="5" name="Kép 4" descr="A képen képernyőkép, szöveg, Diagram, sor látható&#10;&#10;Automatikusan generált leírás">
            <a:extLst>
              <a:ext uri="{FF2B5EF4-FFF2-40B4-BE49-F238E27FC236}">
                <a16:creationId xmlns:a16="http://schemas.microsoft.com/office/drawing/2014/main" id="{03CD55AC-64CB-CBA1-2868-52D870FB8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01" y="1690688"/>
            <a:ext cx="9690598" cy="49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F095E-AAE6-F175-4BA9-27AA2AC2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0" y="0"/>
            <a:ext cx="12198770" cy="1325563"/>
          </a:xfrm>
        </p:spPr>
        <p:txBody>
          <a:bodyPr/>
          <a:lstStyle/>
          <a:p>
            <a:r>
              <a:rPr lang="hu-HU" dirty="0"/>
              <a:t>Első egységteszt a </a:t>
            </a:r>
            <a:r>
              <a:rPr lang="hu-HU" dirty="0" err="1"/>
              <a:t>Jest</a:t>
            </a:r>
            <a:r>
              <a:rPr lang="hu-HU" dirty="0"/>
              <a:t>-tel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84F98C4-2B49-282D-EEE6-92B0B88254F2}"/>
              </a:ext>
            </a:extLst>
          </p:cNvPr>
          <p:cNvSpPr txBox="1"/>
          <p:nvPr/>
        </p:nvSpPr>
        <p:spPr>
          <a:xfrm>
            <a:off x="7861477" y="42822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basic.spec.js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F400263-5950-6D42-CCCE-D4DD3F87C225}"/>
              </a:ext>
            </a:extLst>
          </p:cNvPr>
          <p:cNvSpPr txBox="1"/>
          <p:nvPr/>
        </p:nvSpPr>
        <p:spPr>
          <a:xfrm>
            <a:off x="2613837" y="1566148"/>
            <a:ext cx="627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npm</a:t>
            </a:r>
            <a:r>
              <a:rPr lang="hu-HU" dirty="0"/>
              <a:t> </a:t>
            </a:r>
            <a:r>
              <a:rPr lang="hu-HU" dirty="0" err="1"/>
              <a:t>init</a:t>
            </a:r>
            <a:r>
              <a:rPr lang="hu-HU" dirty="0"/>
              <a:t> -y</a:t>
            </a:r>
          </a:p>
          <a:p>
            <a:r>
              <a:rPr lang="hu-HU" dirty="0" err="1"/>
              <a:t>npm</a:t>
            </a:r>
            <a:r>
              <a:rPr lang="hu-HU" dirty="0"/>
              <a:t> i -D </a:t>
            </a:r>
            <a:r>
              <a:rPr lang="hu-HU" dirty="0" err="1"/>
              <a:t>jest</a:t>
            </a:r>
            <a:r>
              <a:rPr lang="hu-HU" dirty="0"/>
              <a:t> @types/jest       //kódkiegészítés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648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F095E-AAE6-F175-4BA9-27AA2AC2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0" y="0"/>
            <a:ext cx="12198770" cy="1325563"/>
          </a:xfrm>
        </p:spPr>
        <p:txBody>
          <a:bodyPr/>
          <a:lstStyle/>
          <a:p>
            <a:r>
              <a:rPr lang="hu-HU" dirty="0"/>
              <a:t>Mi az a </a:t>
            </a:r>
            <a:r>
              <a:rPr lang="hu-HU" dirty="0" err="1"/>
              <a:t>Mock</a:t>
            </a:r>
            <a:r>
              <a:rPr lang="hu-HU" dirty="0"/>
              <a:t> vagy </a:t>
            </a:r>
            <a:r>
              <a:rPr lang="hu-HU" dirty="0" err="1"/>
              <a:t>Mocking</a:t>
            </a:r>
            <a:r>
              <a:rPr lang="hu-HU" dirty="0"/>
              <a:t>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E9E3A2B-DB0F-92A2-548A-DBC1CE44129A}"/>
              </a:ext>
            </a:extLst>
          </p:cNvPr>
          <p:cNvSpPr txBox="1"/>
          <p:nvPr/>
        </p:nvSpPr>
        <p:spPr>
          <a:xfrm>
            <a:off x="562332" y="1535409"/>
            <a:ext cx="109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Szimuláljuk a valódi objektumokat. </a:t>
            </a:r>
            <a:r>
              <a:rPr lang="hu-HU" b="0" i="0" u="sng" dirty="0">
                <a:solidFill>
                  <a:srgbClr val="3B198F"/>
                </a:solidFill>
                <a:effectLst/>
                <a:latin typeface="Udemy Sans"/>
              </a:rPr>
              <a:t>Egyszerű szavakkal, különböző objektumok vagy funkciók hamis megvalósítása.</a:t>
            </a:r>
            <a:r>
              <a:rPr lang="hu-HU" dirty="0"/>
              <a:t>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A105777-B155-1CE6-663C-D60C25A94E52}"/>
              </a:ext>
            </a:extLst>
          </p:cNvPr>
          <p:cNvSpPr txBox="1"/>
          <p:nvPr/>
        </p:nvSpPr>
        <p:spPr>
          <a:xfrm>
            <a:off x="8626084" y="57417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mock.spec.js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A2D66AB-02F6-0C83-5C0B-6CC5D5F299AF}"/>
              </a:ext>
            </a:extLst>
          </p:cNvPr>
          <p:cNvSpPr txBox="1"/>
          <p:nvPr/>
        </p:nvSpPr>
        <p:spPr>
          <a:xfrm>
            <a:off x="8626084" y="2048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mock</a:t>
            </a:r>
            <a:r>
              <a:rPr lang="hu-HU" dirty="0"/>
              <a:t>. </a:t>
            </a:r>
            <a:r>
              <a:rPr lang="hu-HU" dirty="0" err="1"/>
              <a:t>js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0FD2931-3B98-BE2C-BF46-4EF02131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2708"/>
            <a:ext cx="5008880" cy="312584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9A9D493-406A-A5CF-3BDA-DE80F537A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" y="4988105"/>
            <a:ext cx="3755212" cy="186989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DBBCA98-E80F-8631-3A55-962BAB84B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521" y="2509590"/>
            <a:ext cx="6323126" cy="3611809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941C2501-85A3-CD44-B241-B399395F9980}"/>
              </a:ext>
            </a:extLst>
          </p:cNvPr>
          <p:cNvSpPr/>
          <p:nvPr/>
        </p:nvSpPr>
        <p:spPr>
          <a:xfrm>
            <a:off x="6695440" y="5156200"/>
            <a:ext cx="488696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84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F095E-AAE6-F175-4BA9-27AA2AC2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0" y="0"/>
            <a:ext cx="12198770" cy="1325563"/>
          </a:xfrm>
        </p:spPr>
        <p:txBody>
          <a:bodyPr/>
          <a:lstStyle/>
          <a:p>
            <a:r>
              <a:rPr lang="hu-HU" dirty="0" err="1"/>
              <a:t>mockImplementation</a:t>
            </a:r>
            <a:r>
              <a:rPr lang="hu-HU" dirty="0"/>
              <a:t> és </a:t>
            </a:r>
            <a:r>
              <a:rPr lang="hu-HU" dirty="0" err="1"/>
              <a:t>mockImplementationOnce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A105777-B155-1CE6-663C-D60C25A94E52}"/>
              </a:ext>
            </a:extLst>
          </p:cNvPr>
          <p:cNvSpPr txBox="1"/>
          <p:nvPr/>
        </p:nvSpPr>
        <p:spPr>
          <a:xfrm>
            <a:off x="10428537" y="885837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mockImp.spec.js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DAA03B5-F5FA-A8F2-8553-DC176C6A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7356"/>
            <a:ext cx="6593840" cy="30318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9E251F8-0596-0E2C-E880-E650719A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160" y="2910840"/>
            <a:ext cx="6991524" cy="394715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315D4F6-0618-027C-EF6A-D7873E79C10B}"/>
              </a:ext>
            </a:extLst>
          </p:cNvPr>
          <p:cNvSpPr txBox="1"/>
          <p:nvPr/>
        </p:nvSpPr>
        <p:spPr>
          <a:xfrm>
            <a:off x="340653" y="3533726"/>
            <a:ext cx="271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Az összes híváshoz </a:t>
            </a:r>
            <a:r>
              <a:rPr lang="hu-HU" dirty="0" err="1">
                <a:solidFill>
                  <a:schemeClr val="bg1"/>
                </a:solidFill>
              </a:rPr>
              <a:t>mockol</a:t>
            </a:r>
            <a:r>
              <a:rPr lang="hu-HU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A34998A-EBA8-2076-789F-032A2A4953BA}"/>
              </a:ext>
            </a:extLst>
          </p:cNvPr>
          <p:cNvSpPr txBox="1"/>
          <p:nvPr/>
        </p:nvSpPr>
        <p:spPr>
          <a:xfrm>
            <a:off x="7406640" y="6016227"/>
            <a:ext cx="4221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Csak egy-egy híváshoz </a:t>
            </a:r>
            <a:r>
              <a:rPr lang="hu-HU" sz="1400" dirty="0" err="1">
                <a:solidFill>
                  <a:schemeClr val="bg1"/>
                </a:solidFill>
              </a:rPr>
              <a:t>mockol</a:t>
            </a:r>
            <a:r>
              <a:rPr lang="hu-HU" sz="1400" dirty="0">
                <a:solidFill>
                  <a:schemeClr val="bg1"/>
                </a:solidFill>
              </a:rPr>
              <a:t>! Ezért az első hívásnál az első, a második hívásnál a második </a:t>
            </a:r>
            <a:r>
              <a:rPr lang="hu-HU" sz="1400" dirty="0" err="1">
                <a:solidFill>
                  <a:schemeClr val="bg1"/>
                </a:solidFill>
              </a:rPr>
              <a:t>mock</a:t>
            </a:r>
            <a:r>
              <a:rPr lang="hu-HU" sz="1400" dirty="0">
                <a:solidFill>
                  <a:schemeClr val="bg1"/>
                </a:solidFill>
              </a:rPr>
              <a:t> fut le.</a:t>
            </a:r>
          </a:p>
          <a:p>
            <a:r>
              <a:rPr lang="hu-HU" sz="1400" dirty="0">
                <a:solidFill>
                  <a:schemeClr val="bg1"/>
                </a:solidFill>
              </a:rPr>
              <a:t>A harmadik hívásnál a </a:t>
            </a:r>
            <a:r>
              <a:rPr lang="hu-HU" sz="1400" dirty="0" err="1">
                <a:solidFill>
                  <a:schemeClr val="bg1"/>
                </a:solidFill>
              </a:rPr>
              <a:t>default</a:t>
            </a:r>
            <a:r>
              <a:rPr lang="hu-HU" sz="1400" dirty="0">
                <a:solidFill>
                  <a:schemeClr val="bg1"/>
                </a:solidFill>
              </a:rPr>
              <a:t> futna le!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3D52FBD-B169-1982-83C9-1D56362977C1}"/>
              </a:ext>
            </a:extLst>
          </p:cNvPr>
          <p:cNvSpPr txBox="1"/>
          <p:nvPr/>
        </p:nvSpPr>
        <p:spPr>
          <a:xfrm>
            <a:off x="147320" y="4348480"/>
            <a:ext cx="4186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Minden hívásnál lefut mind a két </a:t>
            </a:r>
            <a:r>
              <a:rPr lang="hu-HU" dirty="0" err="1"/>
              <a:t>mock</a:t>
            </a:r>
            <a:r>
              <a:rPr lang="hu-HU" dirty="0"/>
              <a:t> </a:t>
            </a:r>
            <a:r>
              <a:rPr lang="hu-HU" dirty="0" err="1"/>
              <a:t>fgv</a:t>
            </a:r>
            <a:r>
              <a:rPr lang="hu-HU" dirty="0"/>
              <a:t>.</a:t>
            </a:r>
          </a:p>
          <a:p>
            <a:r>
              <a:rPr lang="hu-HU" dirty="0"/>
              <a:t>Ha nem lenne </a:t>
            </a:r>
            <a:r>
              <a:rPr lang="hu-HU" dirty="0" err="1"/>
              <a:t>mockImplementation</a:t>
            </a:r>
            <a:r>
              <a:rPr lang="hu-HU" dirty="0"/>
              <a:t>, akkor</a:t>
            </a:r>
            <a:br>
              <a:rPr lang="hu-HU" dirty="0"/>
            </a:br>
            <a:r>
              <a:rPr lang="hu-HU" dirty="0"/>
              <a:t>a </a:t>
            </a:r>
            <a:r>
              <a:rPr lang="hu-HU" dirty="0" err="1"/>
              <a:t>default</a:t>
            </a:r>
            <a:r>
              <a:rPr lang="hu-HU" dirty="0"/>
              <a:t> futna.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045FA10-AAC3-859E-E6E6-6945877298C5}"/>
              </a:ext>
            </a:extLst>
          </p:cNvPr>
          <p:cNvSpPr/>
          <p:nvPr/>
        </p:nvSpPr>
        <p:spPr>
          <a:xfrm>
            <a:off x="304800" y="2164080"/>
            <a:ext cx="2661920" cy="328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C9941D3-F6BD-0F96-E000-EEE858B4DBAD}"/>
              </a:ext>
            </a:extLst>
          </p:cNvPr>
          <p:cNvSpPr/>
          <p:nvPr/>
        </p:nvSpPr>
        <p:spPr>
          <a:xfrm>
            <a:off x="3464560" y="1417320"/>
            <a:ext cx="1031240" cy="97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3031374-2DD4-8CDC-5CEC-AB896A196D1D}"/>
              </a:ext>
            </a:extLst>
          </p:cNvPr>
          <p:cNvSpPr/>
          <p:nvPr/>
        </p:nvSpPr>
        <p:spPr>
          <a:xfrm>
            <a:off x="5994400" y="5633720"/>
            <a:ext cx="2600960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564C0D6-8CB8-BA0A-64B5-09A4D907F4C5}"/>
              </a:ext>
            </a:extLst>
          </p:cNvPr>
          <p:cNvSpPr/>
          <p:nvPr/>
        </p:nvSpPr>
        <p:spPr>
          <a:xfrm>
            <a:off x="8950960" y="3159760"/>
            <a:ext cx="1056640" cy="944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6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F095E-AAE6-F175-4BA9-27AA2AC2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0" y="0"/>
            <a:ext cx="12198770" cy="1325563"/>
          </a:xfrm>
        </p:spPr>
        <p:txBody>
          <a:bodyPr/>
          <a:lstStyle/>
          <a:p>
            <a:r>
              <a:rPr lang="hu-HU" dirty="0" err="1"/>
              <a:t>Jest</a:t>
            </a:r>
            <a:r>
              <a:rPr lang="hu-HU" dirty="0"/>
              <a:t> </a:t>
            </a:r>
            <a:r>
              <a:rPr lang="hu-HU" dirty="0" err="1"/>
              <a:t>spyOn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A105777-B155-1CE6-663C-D60C25A94E52}"/>
              </a:ext>
            </a:extLst>
          </p:cNvPr>
          <p:cNvSpPr txBox="1"/>
          <p:nvPr/>
        </p:nvSpPr>
        <p:spPr>
          <a:xfrm>
            <a:off x="7852879" y="37018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mock.spec.js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5D0C0D9-603F-9DDF-2F41-12E4253343D4}"/>
              </a:ext>
            </a:extLst>
          </p:cNvPr>
          <p:cNvSpPr txBox="1"/>
          <p:nvPr/>
        </p:nvSpPr>
        <p:spPr>
          <a:xfrm>
            <a:off x="224278" y="1045229"/>
            <a:ext cx="11686276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Az </a:t>
            </a:r>
            <a:r>
              <a:rPr lang="hu-HU" dirty="0" err="1"/>
              <a:t>fn-hez</a:t>
            </a:r>
            <a:r>
              <a:rPr lang="hu-HU" dirty="0"/>
              <a:t> hasonló álfüggvényt hoz létre, de nyomon követhetjük az objektum hívását és a metódus nevét 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Mock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-olt függvények lehetővé teszik a függvény közvetlen beillesztését hamis megvalósítással. 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Tehát a tényleges függvényt nem hívjuk meg, csak a gúnyt. Más szavakkal, az álfüggvények a valódi függvény 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helyettesítéseként jönnek létre. A visszatérési értékeket, argumentumokat és logikát egy álfüggvényben adhatjuk meg. 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Hamis függvény létrehozásához használjuk a 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</a:rPr>
              <a:t>jest.mock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</a:rPr>
              <a:t>()-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</a:rPr>
              <a:t>ot.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 kémek olyan függvények, amelyek lehetővé teszik mások által írt kódokban lévő függvények viselkedésének kémkedését. 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spy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létrehozásához a 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jest.spyOn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()-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t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használhatjuk: a kémlelt objektumot és metódust megadva. 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spy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függvények által biztosított egyes funkciók nyomon követik a függvény meghívásának számát, a meghívott 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paramétereket és a visszaadott értéket is. Ez lehetővé teszi a fejlesztő számára, hogy megbizonyosodjon arról, 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</a:b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hogy az általuk kémkedett függvények megfelelően működnek.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hu-HU" b="1" dirty="0"/>
              <a:t>A </a:t>
            </a:r>
            <a:r>
              <a:rPr lang="hu-HU" b="1" dirty="0" err="1"/>
              <a:t>mocking</a:t>
            </a:r>
            <a:r>
              <a:rPr lang="hu-HU" b="1" dirty="0"/>
              <a:t> tehát már a </a:t>
            </a:r>
            <a:r>
              <a:rPr lang="hu-HU" b="1" dirty="0" err="1"/>
              <a:t>mockolt</a:t>
            </a:r>
            <a:r>
              <a:rPr lang="hu-HU" b="1" dirty="0"/>
              <a:t> objektumot is helyettesíti, a </a:t>
            </a:r>
            <a:r>
              <a:rPr lang="hu-HU" b="1" dirty="0" err="1"/>
              <a:t>spy</a:t>
            </a:r>
            <a:r>
              <a:rPr lang="hu-HU" b="1" dirty="0"/>
              <a:t> viszont az eredeti objektumon (pl. </a:t>
            </a:r>
            <a:r>
              <a:rPr lang="hu-HU" b="1" dirty="0" err="1"/>
              <a:t>crypto</a:t>
            </a:r>
            <a:r>
              <a:rPr lang="hu-HU" b="1" dirty="0"/>
              <a:t>) dolgozik.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6CE0073-DE80-3C71-26EB-39754FB91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65" y="4348086"/>
            <a:ext cx="8531469" cy="250991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0420C13-69CC-3D65-CC40-7B477FF9F218}"/>
              </a:ext>
            </a:extLst>
          </p:cNvPr>
          <p:cNvSpPr txBox="1"/>
          <p:nvPr/>
        </p:nvSpPr>
        <p:spPr>
          <a:xfrm>
            <a:off x="4419600" y="6179129"/>
            <a:ext cx="24337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Az eredeti </a:t>
            </a:r>
            <a:r>
              <a:rPr lang="hu-HU" sz="1400" dirty="0" err="1">
                <a:solidFill>
                  <a:schemeClr val="bg1"/>
                </a:solidFill>
              </a:rPr>
              <a:t>randomBytes</a:t>
            </a:r>
            <a:r>
              <a:rPr lang="hu-HU" sz="1400" dirty="0">
                <a:solidFill>
                  <a:schemeClr val="bg1"/>
                </a:solidFill>
              </a:rPr>
              <a:t> </a:t>
            </a:r>
            <a:br>
              <a:rPr lang="hu-HU" sz="1400" dirty="0">
                <a:solidFill>
                  <a:schemeClr val="bg1"/>
                </a:solidFill>
              </a:rPr>
            </a:br>
            <a:r>
              <a:rPr lang="hu-HU" sz="1400" dirty="0">
                <a:solidFill>
                  <a:schemeClr val="bg1"/>
                </a:solidFill>
              </a:rPr>
              <a:t>metódust hívjuk, csak a </a:t>
            </a:r>
            <a:br>
              <a:rPr lang="hu-HU" sz="1400" dirty="0">
                <a:solidFill>
                  <a:schemeClr val="bg1"/>
                </a:solidFill>
              </a:rPr>
            </a:br>
            <a:r>
              <a:rPr lang="hu-HU" sz="1400" dirty="0">
                <a:solidFill>
                  <a:schemeClr val="bg1"/>
                </a:solidFill>
              </a:rPr>
              <a:t>visszatérési értékét hamisítjuk!</a:t>
            </a:r>
          </a:p>
        </p:txBody>
      </p:sp>
    </p:spTree>
    <p:extLst>
      <p:ext uri="{BB962C8B-B14F-4D97-AF65-F5344CB8AC3E}">
        <p14:creationId xmlns:p14="http://schemas.microsoft.com/office/powerpoint/2010/main" val="289494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F095E-AAE6-F175-4BA9-27AA2AC2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0" y="0"/>
            <a:ext cx="12198770" cy="1325563"/>
          </a:xfrm>
        </p:spPr>
        <p:txBody>
          <a:bodyPr/>
          <a:lstStyle/>
          <a:p>
            <a:r>
              <a:rPr lang="hu-HU" dirty="0" err="1"/>
              <a:t>describe</a:t>
            </a:r>
            <a:r>
              <a:rPr lang="hu-HU" dirty="0"/>
              <a:t> és </a:t>
            </a:r>
            <a:r>
              <a:rPr lang="hu-HU" dirty="0" err="1"/>
              <a:t>it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A105777-B155-1CE6-663C-D60C25A94E52}"/>
              </a:ext>
            </a:extLst>
          </p:cNvPr>
          <p:cNvSpPr txBox="1"/>
          <p:nvPr/>
        </p:nvSpPr>
        <p:spPr>
          <a:xfrm>
            <a:off x="8157679" y="47811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describe_it.spec.js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B5F6174-5FE5-EB9E-0398-02B2F03A7B44}"/>
              </a:ext>
            </a:extLst>
          </p:cNvPr>
          <p:cNvSpPr txBox="1"/>
          <p:nvPr/>
        </p:nvSpPr>
        <p:spPr>
          <a:xfrm>
            <a:off x="434001" y="1611430"/>
            <a:ext cx="11323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 több tesztünk van, akkor ezeket alapvetően a </a:t>
            </a:r>
            <a:r>
              <a:rPr lang="hu-HU" dirty="0" err="1"/>
              <a:t>describe</a:t>
            </a:r>
            <a:r>
              <a:rPr lang="hu-HU" dirty="0"/>
              <a:t> segítségével csoportosíthatjuk. A teszteseteket test() vagy </a:t>
            </a:r>
            <a:r>
              <a:rPr lang="hu-HU" dirty="0" err="1"/>
              <a:t>it</a:t>
            </a:r>
            <a:r>
              <a:rPr lang="hu-HU" dirty="0"/>
              <a:t>()</a:t>
            </a:r>
            <a:br>
              <a:rPr lang="hu-HU" dirty="0"/>
            </a:br>
            <a:r>
              <a:rPr lang="hu-HU" dirty="0" err="1"/>
              <a:t>fgv-ekben</a:t>
            </a:r>
            <a:r>
              <a:rPr lang="hu-HU" dirty="0"/>
              <a:t> írhatjuk meg, ugyanaz mind a kettő.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03DE299-3B37-CC8C-A5BA-827EC96B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70" y="2350412"/>
            <a:ext cx="12192000" cy="45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6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F095E-AAE6-F175-4BA9-27AA2AC2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0" y="0"/>
            <a:ext cx="12198770" cy="1325563"/>
          </a:xfrm>
        </p:spPr>
        <p:txBody>
          <a:bodyPr/>
          <a:lstStyle/>
          <a:p>
            <a:r>
              <a:rPr lang="hu-HU" dirty="0" err="1"/>
              <a:t>beforeEach</a:t>
            </a:r>
            <a:r>
              <a:rPr lang="hu-HU" dirty="0"/>
              <a:t>, </a:t>
            </a:r>
            <a:r>
              <a:rPr lang="hu-HU" dirty="0" err="1"/>
              <a:t>afterEach</a:t>
            </a:r>
            <a:r>
              <a:rPr lang="hu-HU" dirty="0"/>
              <a:t>, </a:t>
            </a:r>
            <a:r>
              <a:rPr lang="hu-HU" dirty="0" err="1"/>
              <a:t>beforeAll</a:t>
            </a:r>
            <a:r>
              <a:rPr lang="hu-HU" dirty="0"/>
              <a:t>, </a:t>
            </a:r>
            <a:r>
              <a:rPr lang="hu-HU" dirty="0" err="1"/>
              <a:t>afterAll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A105777-B155-1CE6-663C-D60C25A94E52}"/>
              </a:ext>
            </a:extLst>
          </p:cNvPr>
          <p:cNvSpPr txBox="1"/>
          <p:nvPr/>
        </p:nvSpPr>
        <p:spPr>
          <a:xfrm>
            <a:off x="10091987" y="613450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describe_it.spec.js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DB4172D-867B-45BD-DF81-0C85FA7A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25" y="1135926"/>
            <a:ext cx="8498129" cy="57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5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455</Words>
  <Application>Microsoft Office PowerPoint</Application>
  <PresentationFormat>Szélesvásznú</PresentationFormat>
  <Paragraphs>40</Paragraphs>
  <Slides>8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source-code-pro</vt:lpstr>
      <vt:lpstr>source-serif-pro</vt:lpstr>
      <vt:lpstr>Udemy Sans</vt:lpstr>
      <vt:lpstr>Udemy Sans</vt:lpstr>
      <vt:lpstr>Office-téma</vt:lpstr>
      <vt:lpstr>Jest alapok</vt:lpstr>
      <vt:lpstr>A JEST népszerűsége </vt:lpstr>
      <vt:lpstr>Első egységteszt a Jest-tel</vt:lpstr>
      <vt:lpstr>Mi az a Mock vagy Mocking?</vt:lpstr>
      <vt:lpstr>mockImplementation és mockImplementationOnce</vt:lpstr>
      <vt:lpstr>Jest spyOn</vt:lpstr>
      <vt:lpstr>describe és it</vt:lpstr>
      <vt:lpstr>beforeEach, afterEach, beforeAll, afterAll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Express – egységtesztelés és integrációs tesztek a Jest segítségével</dc:title>
  <dc:creator>malagi@sulid.hu</dc:creator>
  <cp:lastModifiedBy>malagi@sulid.hu</cp:lastModifiedBy>
  <cp:revision>40</cp:revision>
  <dcterms:created xsi:type="dcterms:W3CDTF">2023-05-22T16:07:47Z</dcterms:created>
  <dcterms:modified xsi:type="dcterms:W3CDTF">2024-09-23T06:57:23Z</dcterms:modified>
</cp:coreProperties>
</file>