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D7927-175D-4AED-B4D1-D4546F1C8543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B6820-ACCC-4A09-893E-655E1F7CEBC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45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009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13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8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29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5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9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814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mock</a:t>
            </a:r>
            <a:r>
              <a:rPr lang="hu-HU" dirty="0"/>
              <a:t> - utánzás, gúnyolás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289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B6820-ACCC-4A09-893E-655E1F7CEBC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96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C5B21-3088-41C3-6F67-336269E56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5E13F9-6531-F5AE-8375-5BAA66DCC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F6B0A3-3496-2151-EA96-A50D1E4C6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6ECA0E-54A2-0CD0-15D1-4B6FC92C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EFC96C-89A5-0893-1CB7-9501BF5B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25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349716-2CEC-4ECB-19F9-E25082D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722363F-905F-F2BD-EA22-A4DEB4D94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22A68E-B202-366D-7E0D-0060FB1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11EFBB-3A9B-736B-30E3-47415249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678F33-845A-1CF0-B175-A4E132DF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470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2DA0AA9-4E55-BE8A-BC60-BE0FA95B9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3384E25-8323-4A37-60CB-207FE97E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AC1477-5E8F-7422-867B-D0E4C09B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F0C58F-D94D-0AA9-2943-F65C0343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9A79CD6-EED1-E489-C9FE-B9AB76B9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27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ED61FD-562E-021C-6AF4-7E274282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6C48DF-EF6B-BE3E-D829-1CBBF62F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A77793-1E9D-FB21-07C6-2847EC54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FF88FC-327E-896B-A3E2-23538822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6EC230-38F1-48E8-8F6C-EEF16AB1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09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7190C-01EB-4DB9-A8F5-BA2A4685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FA4BCB-8A74-0361-3A18-33D06B668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A0364B-9ED6-6ABA-4E72-C8127CA8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D180C4-D474-47B7-BA4C-3089F4AA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532668-B28D-B03A-545F-15711BD5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45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A2CB9B-62EE-5727-E5FD-CAA8FCB7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910899-2B79-1FE0-6274-52AF2BDE6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31019C-15E3-9F01-1F34-4924EB81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5064FD-BBF0-D3FE-F246-78706EE0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C24193-EC86-4514-F22A-F6D9792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5EA20A-0628-BD86-F965-F8B8C028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4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776915-4B63-7959-B95D-A7567636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4D87E6-4D73-2444-FCCE-E8BB2C67F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1C4E34-E2D5-A6FB-44FF-7676EDC9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D2A263-6914-3D37-C517-F07D925A2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3E1AF6-C30C-C71F-F247-C7C7304AA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14B41F-2309-9395-4129-E601DB3B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A5B57E-976D-2389-570C-BDE40CFA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C188FA-EA2D-44F9-C0E2-36FCC19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748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73E98-B187-D28A-4CE4-266ADF17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6326CDC-9BDC-E3DA-62F2-E184BDF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F01345-4AF2-E178-2A2D-25FD629A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8798F98-A2BA-7A28-192D-2A14333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27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3158B0C-23D3-1E4D-F230-C82F6381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1D5D76-918A-7E2D-9F5E-5884B0F6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124B9DC-AFD7-9799-6586-BF876DC8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69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F1B764-140A-4689-7E65-A8C105A7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342088-AF94-4190-A07C-E7695D10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393D489-3A84-1F34-16ED-71D746910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83642-41AB-AD2F-69B5-251997A5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B44A55F-9586-A42E-5DF7-CD907E24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BCA1DF1-17BE-CFF8-1635-BA8CDE00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4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6817B-0281-7036-244B-EF38F6EC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0222CD6-D691-2682-A780-A1B0EC3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0E8D8D-CA4B-D648-FCDB-2920E60D8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7A5A1F-6CF9-950F-EDF2-694EC2F2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BF9671-7F8D-F14E-A02D-68F85016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4F85ED-2B54-D490-937E-568E60D6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96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F279D77-4E65-B3F3-3DE1-EE308DEC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A15290-B30C-F960-3990-65008DF8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523946-9793-E50D-969E-1F08282D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A626F-AB45-4149-AA68-5CD36DBBF028}" type="datetimeFigureOut">
              <a:rPr lang="hu-HU" smtClean="0"/>
              <a:t>2024. 09. 25.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2DC3058-3706-6F48-4E69-4A948E9DC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F6AE08-C92B-6679-DD4D-8BBE814C9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0487F-A0CA-47DC-B572-ECD4037153F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2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6DB0C-EB60-E4F6-DCEE-EAB2B3F1D5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0" i="0" u="none" strike="noStrike" dirty="0">
                <a:effectLst/>
                <a:latin typeface="udemy sans"/>
              </a:rPr>
              <a:t>Nodejs Express – egységtesztelés és integrációs tesztek a </a:t>
            </a:r>
            <a:r>
              <a:rPr lang="hu-HU" b="0" i="0" u="none" strike="noStrike" dirty="0" err="1">
                <a:effectLst/>
                <a:latin typeface="udemy sans"/>
              </a:rPr>
              <a:t>Jest</a:t>
            </a:r>
            <a:r>
              <a:rPr lang="hu-HU" b="0" i="0" u="none" strike="noStrike" dirty="0">
                <a:effectLst/>
                <a:latin typeface="udemy sans"/>
              </a:rPr>
              <a:t> segítségével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117BB6-6785-0AD9-C6EA-C2D5D64D5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Unit tesztek a </a:t>
            </a:r>
            <a:r>
              <a:rPr lang="hu-HU" dirty="0" err="1"/>
              <a:t>todo</a:t>
            </a:r>
            <a:r>
              <a:rPr lang="hu-HU"/>
              <a:t> alkalmazás</a:t>
            </a:r>
            <a:br>
              <a:rPr lang="hu-HU" dirty="0"/>
            </a:br>
            <a:r>
              <a:rPr lang="hu-HU" dirty="0"/>
              <a:t>HTTP </a:t>
            </a:r>
            <a:r>
              <a:rPr lang="hu-HU"/>
              <a:t>POST kéréseihez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56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82" y="107218"/>
            <a:ext cx="10515600" cy="660644"/>
          </a:xfrm>
        </p:spPr>
        <p:txBody>
          <a:bodyPr>
            <a:normAutofit fontScale="90000"/>
          </a:bodyPr>
          <a:lstStyle/>
          <a:p>
            <a:r>
              <a:rPr lang="hu-HU" dirty="0"/>
              <a:t>Válasz elküldésének tesztelése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3BB9CDC-175E-E93D-C266-E82D0F200E66}"/>
              </a:ext>
            </a:extLst>
          </p:cNvPr>
          <p:cNvSpPr txBox="1"/>
          <p:nvPr/>
        </p:nvSpPr>
        <p:spPr>
          <a:xfrm>
            <a:off x="430850" y="1010335"/>
            <a:ext cx="526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effectLst/>
                <a:latin typeface="udemy sans"/>
              </a:rPr>
              <a:t>Meg kell győződnünk arról is, hogy a metódus valóban visszaküldi a választ.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EF957C-5867-D935-E78E-60A63C6D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52" y="2169459"/>
            <a:ext cx="5663074" cy="371892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1FF87A5-F7E4-31D3-7C0C-20BBCB866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341" y="1178196"/>
            <a:ext cx="4626307" cy="4990614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8E454E96-9C65-5530-75E0-0544C689FAF4}"/>
              </a:ext>
            </a:extLst>
          </p:cNvPr>
          <p:cNvSpPr/>
          <p:nvPr/>
        </p:nvSpPr>
        <p:spPr>
          <a:xfrm>
            <a:off x="9232348" y="2526748"/>
            <a:ext cx="627269" cy="242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F4F62E0-1EA6-8529-9D4A-1939D9F46CEC}"/>
              </a:ext>
            </a:extLst>
          </p:cNvPr>
          <p:cNvSpPr/>
          <p:nvPr/>
        </p:nvSpPr>
        <p:spPr>
          <a:xfrm>
            <a:off x="1273323" y="2884206"/>
            <a:ext cx="2969664" cy="17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43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1" y="25494"/>
            <a:ext cx="6056689" cy="1077429"/>
          </a:xfrm>
        </p:spPr>
        <p:txBody>
          <a:bodyPr>
            <a:normAutofit fontScale="90000"/>
          </a:bodyPr>
          <a:lstStyle/>
          <a:p>
            <a:r>
              <a:rPr lang="hu-HU" dirty="0"/>
              <a:t>A válasz törzsében JSON </a:t>
            </a:r>
            <a:br>
              <a:rPr lang="hu-HU" dirty="0"/>
            </a:br>
            <a:r>
              <a:rPr lang="hu-HU" dirty="0"/>
              <a:t>adatot kapunk vissza?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DB7E38-D765-7853-56AA-ABBB92CD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304"/>
            <a:ext cx="5988346" cy="5522976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9627AD9D-DEDA-505D-63D3-E89EF0D68F6C}"/>
              </a:ext>
            </a:extLst>
          </p:cNvPr>
          <p:cNvSpPr/>
          <p:nvPr/>
        </p:nvSpPr>
        <p:spPr>
          <a:xfrm>
            <a:off x="572271" y="1490005"/>
            <a:ext cx="2054131" cy="741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81A892A-4123-B553-E69E-6B3FD07624E6}"/>
              </a:ext>
            </a:extLst>
          </p:cNvPr>
          <p:cNvSpPr/>
          <p:nvPr/>
        </p:nvSpPr>
        <p:spPr>
          <a:xfrm>
            <a:off x="642154" y="5477256"/>
            <a:ext cx="4522947" cy="111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DE15368-5D5A-0A70-AB75-98FFD36A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635" y="-1"/>
            <a:ext cx="5625040" cy="4581525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8386481A-159F-2B21-F6FC-C9BE646DB76F}"/>
              </a:ext>
            </a:extLst>
          </p:cNvPr>
          <p:cNvSpPr/>
          <p:nvPr/>
        </p:nvSpPr>
        <p:spPr>
          <a:xfrm>
            <a:off x="6214841" y="2484721"/>
            <a:ext cx="5520833" cy="382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93C54DD9-B2EC-7F4C-38A6-4CBE58F90E8D}"/>
              </a:ext>
            </a:extLst>
          </p:cNvPr>
          <p:cNvSpPr/>
          <p:nvPr/>
        </p:nvSpPr>
        <p:spPr>
          <a:xfrm>
            <a:off x="6900641" y="1002768"/>
            <a:ext cx="3253009" cy="35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F185A2D-CA87-668C-DCFC-DE2D562BB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132" y="4142232"/>
            <a:ext cx="4581255" cy="27157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6A649775-2FBF-BE30-1B19-7CB660F34BB9}"/>
              </a:ext>
            </a:extLst>
          </p:cNvPr>
          <p:cNvSpPr/>
          <p:nvPr/>
        </p:nvSpPr>
        <p:spPr>
          <a:xfrm>
            <a:off x="10474295" y="5471419"/>
            <a:ext cx="965230" cy="236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A11EE47-5288-5614-5234-0F336F79A480}"/>
              </a:ext>
            </a:extLst>
          </p:cNvPr>
          <p:cNvSpPr/>
          <p:nvPr/>
        </p:nvSpPr>
        <p:spPr>
          <a:xfrm>
            <a:off x="7781925" y="6467476"/>
            <a:ext cx="485775" cy="23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5217BFF0-6670-3F9B-7A75-C3CF2C02DA57}"/>
              </a:ext>
            </a:extLst>
          </p:cNvPr>
          <p:cNvSpPr/>
          <p:nvPr/>
        </p:nvSpPr>
        <p:spPr>
          <a:xfrm>
            <a:off x="805379" y="5707735"/>
            <a:ext cx="3704687" cy="235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48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Adatmodell a </a:t>
            </a:r>
            <a:r>
              <a:rPr lang="hu-HU" dirty="0" err="1"/>
              <a:t>Todo</a:t>
            </a:r>
            <a:r>
              <a:rPr lang="hu-HU" dirty="0"/>
              <a:t> bejegyzésekhez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27B04C0-138F-A665-92F3-0BD338A4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42" y="2129012"/>
            <a:ext cx="4156289" cy="237184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1C4539C-0ED6-ACBE-AF26-EB2DEED8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40" y="3357412"/>
            <a:ext cx="2607375" cy="22868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7D3A2376-F882-B481-0984-A3C2D2272917}"/>
              </a:ext>
            </a:extLst>
          </p:cNvPr>
          <p:cNvSpPr/>
          <p:nvPr/>
        </p:nvSpPr>
        <p:spPr>
          <a:xfrm>
            <a:off x="2702168" y="2813538"/>
            <a:ext cx="1582616" cy="169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FD1DEF75-CDD8-081D-A6FC-36E7078B7417}"/>
              </a:ext>
            </a:extLst>
          </p:cNvPr>
          <p:cNvSpPr/>
          <p:nvPr/>
        </p:nvSpPr>
        <p:spPr>
          <a:xfrm>
            <a:off x="3153507" y="3839307"/>
            <a:ext cx="1652954" cy="433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C67E1E-47C8-D023-62F7-0E8523BBFE3F}"/>
              </a:ext>
            </a:extLst>
          </p:cNvPr>
          <p:cNvSpPr txBox="1"/>
          <p:nvPr/>
        </p:nvSpPr>
        <p:spPr>
          <a:xfrm>
            <a:off x="6119445" y="2129012"/>
            <a:ext cx="5761893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TodoSchema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hu-HU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mongoose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TodoSchema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TodoModel</a:t>
            </a:r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33F43B17-0EAC-880C-3FF8-F32AF7E00F55}"/>
              </a:ext>
            </a:extLst>
          </p:cNvPr>
          <p:cNvCxnSpPr>
            <a:cxnSpLocks/>
          </p:cNvCxnSpPr>
          <p:nvPr/>
        </p:nvCxnSpPr>
        <p:spPr>
          <a:xfrm flipV="1">
            <a:off x="4683368" y="4103077"/>
            <a:ext cx="1389185" cy="527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jest.fn</a:t>
            </a:r>
            <a:r>
              <a:rPr lang="hu-HU" dirty="0"/>
              <a:t> használata a modell </a:t>
            </a:r>
            <a:r>
              <a:rPr lang="hu-HU" dirty="0" err="1"/>
              <a:t>mock-olásához</a:t>
            </a:r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C67E1E-47C8-D023-62F7-0E8523BBFE3F}"/>
              </a:ext>
            </a:extLst>
          </p:cNvPr>
          <p:cNvSpPr txBox="1"/>
          <p:nvPr/>
        </p:nvSpPr>
        <p:spPr>
          <a:xfrm>
            <a:off x="4689232" y="1929720"/>
            <a:ext cx="7291754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todo.controller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TodoController.createTodo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 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TodoModel.create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toBeCalled</a:t>
            </a:r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ED82F4B-3F63-FD51-199D-0103523C1EFD}"/>
              </a:ext>
            </a:extLst>
          </p:cNvPr>
          <p:cNvSpPr txBox="1"/>
          <p:nvPr/>
        </p:nvSpPr>
        <p:spPr>
          <a:xfrm>
            <a:off x="287215" y="1745958"/>
            <a:ext cx="38510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effectLst/>
                <a:latin typeface="udemy sans"/>
              </a:rPr>
              <a:t>A tesztelendő dolog most az, hogy a kódunk valóban </a:t>
            </a:r>
            <a:br>
              <a:rPr lang="hu-HU" b="0" i="0" dirty="0">
                <a:effectLst/>
                <a:latin typeface="udemy sans"/>
              </a:rPr>
            </a:br>
            <a:r>
              <a:rPr lang="hu-HU" b="0" i="0" dirty="0">
                <a:effectLst/>
                <a:latin typeface="udemy sans"/>
              </a:rPr>
              <a:t>meghívja-e a </a:t>
            </a:r>
            <a:r>
              <a:rPr lang="hu-HU" b="0" i="0" dirty="0" err="1">
                <a:effectLst/>
                <a:latin typeface="udemy sans"/>
              </a:rPr>
              <a:t>Create</a:t>
            </a:r>
            <a:r>
              <a:rPr lang="hu-HU" b="0" i="0" dirty="0">
                <a:effectLst/>
                <a:latin typeface="udemy sans"/>
              </a:rPr>
              <a:t> metódust a modellünkön?</a:t>
            </a:r>
          </a:p>
          <a:p>
            <a:r>
              <a:rPr lang="hu-HU" b="0" i="0" dirty="0">
                <a:effectLst/>
                <a:latin typeface="udemy sans"/>
              </a:rPr>
              <a:t>Nem akarjuk tesztelni a </a:t>
            </a:r>
            <a:r>
              <a:rPr lang="hu-HU" b="0" i="0" dirty="0" err="1">
                <a:effectLst/>
                <a:latin typeface="udemy sans"/>
              </a:rPr>
              <a:t>Mongoose</a:t>
            </a:r>
            <a:r>
              <a:rPr lang="hu-HU" b="0" i="0" dirty="0">
                <a:effectLst/>
                <a:latin typeface="udemy sans"/>
              </a:rPr>
              <a:t> megvalósítását, mert azt várjuk, hogy a </a:t>
            </a:r>
            <a:r>
              <a:rPr lang="hu-HU" b="0" i="0" dirty="0" err="1">
                <a:effectLst/>
                <a:latin typeface="udemy sans"/>
              </a:rPr>
              <a:t>Mongoose</a:t>
            </a:r>
            <a:r>
              <a:rPr lang="hu-HU" b="0" i="0" dirty="0">
                <a:effectLst/>
                <a:latin typeface="udemy sans"/>
              </a:rPr>
              <a:t> úgyis működni fog.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61D8042-97DA-DCFC-3353-7C24BD8DE11E}"/>
              </a:ext>
            </a:extLst>
          </p:cNvPr>
          <p:cNvSpPr txBox="1"/>
          <p:nvPr/>
        </p:nvSpPr>
        <p:spPr>
          <a:xfrm>
            <a:off x="287214" y="3907552"/>
            <a:ext cx="40927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dirty="0">
                <a:solidFill>
                  <a:srgbClr val="1C1D1F"/>
                </a:solidFill>
                <a:latin typeface="udemy sans"/>
              </a:rPr>
              <a:t>M</a:t>
            </a:r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ost csak azt akarjuk tesztelni, hogy működik-e a kódunk.</a:t>
            </a:r>
          </a:p>
          <a:p>
            <a:pPr algn="l"/>
            <a:r>
              <a:rPr lang="hu-HU" b="0" i="0" dirty="0">
                <a:solidFill>
                  <a:srgbClr val="1C1D1F"/>
                </a:solidFill>
                <a:effectLst/>
                <a:latin typeface="udemy sans"/>
              </a:rPr>
              <a:t>Tehát </a:t>
            </a:r>
            <a:r>
              <a:rPr lang="hu-HU" b="1" i="0" dirty="0">
                <a:solidFill>
                  <a:srgbClr val="1C1D1F"/>
                </a:solidFill>
                <a:effectLst/>
                <a:latin typeface="udemy sans"/>
              </a:rPr>
              <a:t>létrehozunk egy ál-implementációt a </a:t>
            </a:r>
            <a:r>
              <a:rPr lang="hu-HU" b="1" i="0" dirty="0" err="1">
                <a:solidFill>
                  <a:srgbClr val="1C1D1F"/>
                </a:solidFill>
                <a:effectLst/>
                <a:latin typeface="udemy sans"/>
              </a:rPr>
              <a:t>Jest</a:t>
            </a:r>
            <a:r>
              <a:rPr lang="hu-HU" b="1" i="0" dirty="0">
                <a:solidFill>
                  <a:srgbClr val="1C1D1F"/>
                </a:solidFill>
                <a:effectLst/>
                <a:latin typeface="udemy sans"/>
              </a:rPr>
              <a:t> használatával, úgy, hogy </a:t>
            </a:r>
            <a:r>
              <a:rPr lang="hu-HU" b="1" i="0" dirty="0">
                <a:effectLst/>
                <a:latin typeface="udemy sans"/>
              </a:rPr>
              <a:t>felülírjuk a </a:t>
            </a:r>
            <a:r>
              <a:rPr lang="hu-HU" b="1" i="0" dirty="0" err="1">
                <a:effectLst/>
                <a:latin typeface="udemy sans"/>
              </a:rPr>
              <a:t>Mongoose</a:t>
            </a:r>
            <a:r>
              <a:rPr lang="hu-HU" b="1" i="0" dirty="0">
                <a:effectLst/>
                <a:latin typeface="udemy sans"/>
              </a:rPr>
              <a:t> eredeti megvalósítását </a:t>
            </a:r>
            <a:br>
              <a:rPr lang="hu-HU" b="1" i="0" dirty="0">
                <a:effectLst/>
                <a:latin typeface="udemy sans"/>
              </a:rPr>
            </a:br>
            <a:r>
              <a:rPr lang="hu-HU" b="1" i="0" dirty="0">
                <a:effectLst/>
                <a:latin typeface="udemy sans"/>
              </a:rPr>
              <a:t>egy </a:t>
            </a:r>
            <a:r>
              <a:rPr lang="hu-HU" b="1" i="0" dirty="0" err="1">
                <a:effectLst/>
                <a:latin typeface="udemy sans"/>
              </a:rPr>
              <a:t>Jest</a:t>
            </a:r>
            <a:r>
              <a:rPr lang="hu-HU" b="1" i="0" dirty="0">
                <a:effectLst/>
                <a:latin typeface="udemy sans"/>
              </a:rPr>
              <a:t> függvénnyel</a:t>
            </a:r>
            <a:r>
              <a:rPr lang="hu-HU" b="1" dirty="0">
                <a:solidFill>
                  <a:srgbClr val="1C1D1F"/>
                </a:solidFill>
                <a:latin typeface="udemy sans"/>
              </a:rPr>
              <a:t> és azt vizsgáljuk, hogy ez a </a:t>
            </a:r>
            <a:r>
              <a:rPr lang="hu-HU" b="1" dirty="0" err="1">
                <a:solidFill>
                  <a:srgbClr val="1C1D1F"/>
                </a:solidFill>
                <a:latin typeface="udemy sans"/>
              </a:rPr>
              <a:t>fgv</a:t>
            </a:r>
            <a:r>
              <a:rPr lang="hu-HU" b="1" dirty="0">
                <a:solidFill>
                  <a:srgbClr val="1C1D1F"/>
                </a:solidFill>
                <a:latin typeface="udemy sans"/>
              </a:rPr>
              <a:t>. valóban </a:t>
            </a:r>
            <a:r>
              <a:rPr lang="hu-HU" b="1" dirty="0" err="1">
                <a:solidFill>
                  <a:srgbClr val="1C1D1F"/>
                </a:solidFill>
                <a:latin typeface="udemy sans"/>
              </a:rPr>
              <a:t>meghívódik</a:t>
            </a:r>
            <a:r>
              <a:rPr lang="hu-HU" b="1" dirty="0">
                <a:solidFill>
                  <a:srgbClr val="1C1D1F"/>
                </a:solidFill>
                <a:latin typeface="udemy sans"/>
              </a:rPr>
              <a:t>.</a:t>
            </a:r>
            <a:endParaRPr lang="hu-HU" b="1" i="0" dirty="0">
              <a:solidFill>
                <a:srgbClr val="1C1D1F"/>
              </a:solidFill>
              <a:effectLst/>
              <a:latin typeface="udemy sans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42FCCCD-3688-D5D9-C828-8AE08B5EDF86}"/>
              </a:ext>
            </a:extLst>
          </p:cNvPr>
          <p:cNvSpPr/>
          <p:nvPr/>
        </p:nvSpPr>
        <p:spPr>
          <a:xfrm>
            <a:off x="5087815" y="3907552"/>
            <a:ext cx="4325816" cy="869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2EC52943-E0ED-F7E0-A743-4417FC9A0B51}"/>
              </a:ext>
            </a:extLst>
          </p:cNvPr>
          <p:cNvSpPr/>
          <p:nvPr/>
        </p:nvSpPr>
        <p:spPr>
          <a:xfrm>
            <a:off x="4689232" y="2608385"/>
            <a:ext cx="2878014" cy="252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432AB2C-E2F5-69A9-F6BB-B5489A124DE9}"/>
              </a:ext>
            </a:extLst>
          </p:cNvPr>
          <p:cNvSpPr txBox="1"/>
          <p:nvPr/>
        </p:nvSpPr>
        <p:spPr>
          <a:xfrm>
            <a:off x="7578971" y="2549304"/>
            <a:ext cx="24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Ál-függvény létrehozása</a:t>
            </a:r>
          </a:p>
        </p:txBody>
      </p:sp>
    </p:spTree>
    <p:extLst>
      <p:ext uri="{BB962C8B-B14F-4D97-AF65-F5344CB8AC3E}">
        <p14:creationId xmlns:p14="http://schemas.microsoft.com/office/powerpoint/2010/main" val="14517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Tegyük sikeressé a tesztet!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C67E1E-47C8-D023-62F7-0E8523BBFE3F}"/>
              </a:ext>
            </a:extLst>
          </p:cNvPr>
          <p:cNvSpPr txBox="1"/>
          <p:nvPr/>
        </p:nvSpPr>
        <p:spPr>
          <a:xfrm>
            <a:off x="5668108" y="1929721"/>
            <a:ext cx="6312878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todo.controller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TodoController.createTodo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 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TodoModel.create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toBeCalled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5B59CF-48F8-ED9C-005E-E082DC28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7" y="1690688"/>
            <a:ext cx="5167884" cy="4847492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464C07EA-49DC-5D66-DFFB-BDF878BB7CFA}"/>
              </a:ext>
            </a:extLst>
          </p:cNvPr>
          <p:cNvSpPr/>
          <p:nvPr/>
        </p:nvSpPr>
        <p:spPr>
          <a:xfrm>
            <a:off x="838200" y="2309446"/>
            <a:ext cx="4108938" cy="1055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FAF22BA-7FC9-006B-F031-F0A5A5240B09}"/>
              </a:ext>
            </a:extLst>
          </p:cNvPr>
          <p:cNvSpPr/>
          <p:nvPr/>
        </p:nvSpPr>
        <p:spPr>
          <a:xfrm>
            <a:off x="5668108" y="2502877"/>
            <a:ext cx="2473569" cy="222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97D4D64-567D-7C9A-4192-49096255FF95}"/>
              </a:ext>
            </a:extLst>
          </p:cNvPr>
          <p:cNvSpPr txBox="1"/>
          <p:nvPr/>
        </p:nvSpPr>
        <p:spPr>
          <a:xfrm>
            <a:off x="8253046" y="2309446"/>
            <a:ext cx="239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 ezt a sort kivesszük,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akkor elbukik a teszt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8EF031-27AA-7470-8856-616C69A36259}"/>
              </a:ext>
            </a:extLst>
          </p:cNvPr>
          <p:cNvSpPr txBox="1"/>
          <p:nvPr/>
        </p:nvSpPr>
        <p:spPr>
          <a:xfrm>
            <a:off x="6729813" y="4888194"/>
            <a:ext cx="475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Az eredeti metódusra nem tudjuk megvizsgálni,</a:t>
            </a:r>
            <a:br>
              <a:rPr lang="hu-HU" dirty="0"/>
            </a:br>
            <a:r>
              <a:rPr lang="hu-HU" dirty="0"/>
              <a:t>hogy meg lett-e hívva, mivel nincs adatbázis</a:t>
            </a:r>
            <a:br>
              <a:rPr lang="hu-HU" dirty="0"/>
            </a:br>
            <a:r>
              <a:rPr lang="hu-HU" dirty="0"/>
              <a:t>kapcsolatunk.</a:t>
            </a:r>
          </a:p>
        </p:txBody>
      </p:sp>
    </p:spTree>
    <p:extLst>
      <p:ext uri="{BB962C8B-B14F-4D97-AF65-F5344CB8AC3E}">
        <p14:creationId xmlns:p14="http://schemas.microsoft.com/office/powerpoint/2010/main" val="364192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 konfiguráljuk a </a:t>
            </a:r>
            <a:r>
              <a:rPr lang="hu-HU" dirty="0" err="1"/>
              <a:t>Jest</a:t>
            </a:r>
            <a:r>
              <a:rPr lang="hu-HU" dirty="0"/>
              <a:t> környezetet?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397BA2A-7FA4-27FF-A4C6-27EB89CA9ABF}"/>
              </a:ext>
            </a:extLst>
          </p:cNvPr>
          <p:cNvSpPr txBox="1"/>
          <p:nvPr/>
        </p:nvSpPr>
        <p:spPr>
          <a:xfrm>
            <a:off x="333286" y="1439966"/>
            <a:ext cx="320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mongoosejs.com/</a:t>
            </a:r>
            <a:r>
              <a:rPr lang="hu-HU" dirty="0" err="1"/>
              <a:t>docs</a:t>
            </a:r>
            <a:r>
              <a:rPr lang="hu-HU" dirty="0"/>
              <a:t>/jest.html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33CE55A-D2CB-F75C-8445-0CA4CBB31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7" y="2019331"/>
            <a:ext cx="3636169" cy="152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Kérés és válasz objektumok </a:t>
            </a:r>
            <a:r>
              <a:rPr lang="hu-HU" dirty="0" err="1"/>
              <a:t>mockolása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97D4D64-567D-7C9A-4192-49096255FF95}"/>
              </a:ext>
            </a:extLst>
          </p:cNvPr>
          <p:cNvSpPr txBox="1"/>
          <p:nvPr/>
        </p:nvSpPr>
        <p:spPr>
          <a:xfrm>
            <a:off x="2784320" y="5039885"/>
            <a:ext cx="2005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 ezt a sort kivesszük, </a:t>
            </a:r>
            <a:br>
              <a:rPr lang="hu-HU" dirty="0">
                <a:solidFill>
                  <a:schemeClr val="bg1"/>
                </a:solidFill>
              </a:rPr>
            </a:br>
            <a:r>
              <a:rPr lang="hu-HU" dirty="0">
                <a:solidFill>
                  <a:schemeClr val="bg1"/>
                </a:solidFill>
              </a:rPr>
              <a:t>akkor elbukik a teszt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8130BD-A942-D807-3D1A-382C48A4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4" y="1566439"/>
            <a:ext cx="5181979" cy="1702110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63274B25-E2D8-14CB-8EDD-D9994292190C}"/>
              </a:ext>
            </a:extLst>
          </p:cNvPr>
          <p:cNvSpPr/>
          <p:nvPr/>
        </p:nvSpPr>
        <p:spPr>
          <a:xfrm>
            <a:off x="2760785" y="2614246"/>
            <a:ext cx="1242646" cy="19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F64FF8B-073B-4ADF-431C-B69DC41582CE}"/>
              </a:ext>
            </a:extLst>
          </p:cNvPr>
          <p:cNvSpPr txBox="1"/>
          <p:nvPr/>
        </p:nvSpPr>
        <p:spPr>
          <a:xfrm>
            <a:off x="269631" y="3337439"/>
            <a:ext cx="512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req</a:t>
            </a:r>
            <a:r>
              <a:rPr lang="hu-HU" dirty="0"/>
              <a:t> - amit a kliens küld el az API-</a:t>
            </a:r>
            <a:r>
              <a:rPr lang="hu-HU" dirty="0" err="1"/>
              <a:t>nak</a:t>
            </a:r>
            <a:endParaRPr lang="hu-HU" dirty="0"/>
          </a:p>
          <a:p>
            <a:r>
              <a:rPr lang="hu-HU" dirty="0" err="1"/>
              <a:t>res</a:t>
            </a:r>
            <a:r>
              <a:rPr lang="hu-HU" dirty="0"/>
              <a:t> - amit az API alkalmazásunk visszaad a kliensnek</a:t>
            </a:r>
          </a:p>
          <a:p>
            <a:r>
              <a:rPr lang="hu-HU" dirty="0" err="1"/>
              <a:t>next</a:t>
            </a:r>
            <a:r>
              <a:rPr lang="hu-HU" dirty="0"/>
              <a:t> - köztes szoftverekhez használjuk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5853477A-846E-1772-B5A3-383DBE60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4" y="4567287"/>
            <a:ext cx="5181979" cy="2136785"/>
          </a:xfrm>
          <a:prstGeom prst="rect">
            <a:avLst/>
          </a:prstGeom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AA7BFA68-8438-09FD-0082-4F7DB0A7C157}"/>
              </a:ext>
            </a:extLst>
          </p:cNvPr>
          <p:cNvSpPr/>
          <p:nvPr/>
        </p:nvSpPr>
        <p:spPr>
          <a:xfrm>
            <a:off x="2962516" y="5202189"/>
            <a:ext cx="2332780" cy="178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05DDB26-E894-2A14-E066-183E3D5DE40E}"/>
              </a:ext>
            </a:extLst>
          </p:cNvPr>
          <p:cNvSpPr txBox="1"/>
          <p:nvPr/>
        </p:nvSpPr>
        <p:spPr>
          <a:xfrm>
            <a:off x="5571189" y="1566439"/>
            <a:ext cx="6312878" cy="3816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todo.controller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mocks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-http'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TodoController.createTodo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 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TodoModel.create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hu-HU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createRequest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createResponse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hu-HU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toBeCalled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6E7D4AFA-0F74-98AF-CA50-271818002137}"/>
              </a:ext>
            </a:extLst>
          </p:cNvPr>
          <p:cNvSpPr/>
          <p:nvPr/>
        </p:nvSpPr>
        <p:spPr>
          <a:xfrm>
            <a:off x="6283569" y="3628292"/>
            <a:ext cx="3540369" cy="938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273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82" y="107218"/>
            <a:ext cx="10515600" cy="660644"/>
          </a:xfrm>
        </p:spPr>
        <p:txBody>
          <a:bodyPr>
            <a:normAutofit fontScale="90000"/>
          </a:bodyPr>
          <a:lstStyle/>
          <a:p>
            <a:r>
              <a:rPr lang="hu-HU" dirty="0"/>
              <a:t>Teszt sikeressé tétele ál-kéréssel (</a:t>
            </a:r>
            <a:r>
              <a:rPr lang="hu-HU" dirty="0" err="1"/>
              <a:t>mocking</a:t>
            </a:r>
            <a:r>
              <a:rPr lang="hu-HU" dirty="0"/>
              <a:t>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05DDB26-E894-2A14-E066-183E3D5DE40E}"/>
              </a:ext>
            </a:extLst>
          </p:cNvPr>
          <p:cNvSpPr txBox="1"/>
          <p:nvPr/>
        </p:nvSpPr>
        <p:spPr>
          <a:xfrm>
            <a:off x="6866994" y="885044"/>
            <a:ext cx="5325006" cy="38625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todo.controller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'../../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todo.model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mocks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-http'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mock-data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new-todo.json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jest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TodoController.createTodo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 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TodoModel.create</a:t>
            </a:r>
            <a:r>
              <a:rPr lang="hu-HU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</a:t>
            </a:r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endParaRPr lang="hu-HU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createRequest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createResponse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endParaRPr lang="hu-HU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newTodo</a:t>
            </a:r>
            <a:endParaRPr lang="hu-HU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toBeCalledWith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hu-HU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hu-HU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6E7D4AFA-0F74-98AF-CA50-271818002137}"/>
              </a:ext>
            </a:extLst>
          </p:cNvPr>
          <p:cNvSpPr/>
          <p:nvPr/>
        </p:nvSpPr>
        <p:spPr>
          <a:xfrm>
            <a:off x="7546849" y="3608797"/>
            <a:ext cx="1658816" cy="175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29B21E-15FA-0B7B-3B7E-999B25B5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0" y="885044"/>
            <a:ext cx="5023354" cy="3294312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39F6CD23-C011-7A85-08D5-F48CE62B2E11}"/>
              </a:ext>
            </a:extLst>
          </p:cNvPr>
          <p:cNvSpPr/>
          <p:nvPr/>
        </p:nvSpPr>
        <p:spPr>
          <a:xfrm>
            <a:off x="193431" y="3075851"/>
            <a:ext cx="1670538" cy="902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0CF3B0F-9205-9551-8C3F-9DA9EE1E2651}"/>
              </a:ext>
            </a:extLst>
          </p:cNvPr>
          <p:cNvSpPr/>
          <p:nvPr/>
        </p:nvSpPr>
        <p:spPr>
          <a:xfrm>
            <a:off x="2749151" y="1258774"/>
            <a:ext cx="2344526" cy="638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9DD1B4F-37EE-35DC-36F7-60C3CC8C8317}"/>
              </a:ext>
            </a:extLst>
          </p:cNvPr>
          <p:cNvSpPr/>
          <p:nvPr/>
        </p:nvSpPr>
        <p:spPr>
          <a:xfrm>
            <a:off x="9403362" y="3946853"/>
            <a:ext cx="1969477" cy="193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B0B73A75-3FA6-5664-A17F-EBBDE593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38" y="3314833"/>
            <a:ext cx="4771586" cy="3502136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1E1E200A-F348-2794-1B68-83D406554401}"/>
              </a:ext>
            </a:extLst>
          </p:cNvPr>
          <p:cNvSpPr/>
          <p:nvPr/>
        </p:nvSpPr>
        <p:spPr>
          <a:xfrm>
            <a:off x="2749151" y="4179356"/>
            <a:ext cx="1629418" cy="146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54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82" y="107218"/>
            <a:ext cx="10515600" cy="660644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beforeEach</a:t>
            </a:r>
            <a:r>
              <a:rPr lang="hu-HU" dirty="0"/>
              <a:t> használata a </a:t>
            </a:r>
            <a:r>
              <a:rPr lang="hu-HU" dirty="0" err="1"/>
              <a:t>Jest</a:t>
            </a:r>
            <a:r>
              <a:rPr lang="hu-HU" dirty="0"/>
              <a:t> tesztekben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016496-8C75-D353-3357-5F26685998E6}"/>
              </a:ext>
            </a:extLst>
          </p:cNvPr>
          <p:cNvSpPr txBox="1"/>
          <p:nvPr/>
        </p:nvSpPr>
        <p:spPr>
          <a:xfrm>
            <a:off x="482946" y="12439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latin typeface="udemy sans"/>
              </a:rPr>
              <a:t>E</a:t>
            </a:r>
            <a:r>
              <a:rPr lang="hu-HU" b="0" i="0" dirty="0">
                <a:effectLst/>
                <a:latin typeface="udemy sans"/>
              </a:rPr>
              <a:t>z egy alapfunkció, amely az összes teszt előtt fog lefutni.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644734-0F1B-2AF5-AC0B-971B5E7E0A25}"/>
              </a:ext>
            </a:extLst>
          </p:cNvPr>
          <p:cNvSpPr txBox="1"/>
          <p:nvPr/>
        </p:nvSpPr>
        <p:spPr>
          <a:xfrm>
            <a:off x="555456" y="1905506"/>
            <a:ext cx="6095288" cy="3231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createRequest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httpMocks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createResponse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TodoController.createTodo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have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TodoModel.create</a:t>
            </a:r>
            <a:r>
              <a:rPr lang="hu-H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TodoController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TodoModel</a:t>
            </a:r>
            <a:r>
              <a:rPr lang="hu-HU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hu-HU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toBeCalledWith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newTodo</a:t>
            </a:r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hu-HU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hu-HU" sz="1200" dirty="0">
                <a:solidFill>
                  <a:srgbClr val="CCCCCC"/>
                </a:solidFill>
                <a:latin typeface="Consolas" panose="020B0609020204030204" pitchFamily="49" charset="0"/>
              </a:rPr>
              <a:t>…</a:t>
            </a:r>
            <a:endParaRPr lang="hu-HU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248CAAD-3B35-CD99-A699-C9D6B18A0A3B}"/>
              </a:ext>
            </a:extLst>
          </p:cNvPr>
          <p:cNvSpPr/>
          <p:nvPr/>
        </p:nvSpPr>
        <p:spPr>
          <a:xfrm>
            <a:off x="618565" y="1940859"/>
            <a:ext cx="3012141" cy="1151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33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5903C7-1CCA-CD9F-F5F2-B9C09EE6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82" y="107218"/>
            <a:ext cx="10515600" cy="660644"/>
          </a:xfrm>
        </p:spPr>
        <p:txBody>
          <a:bodyPr>
            <a:normAutofit fontScale="90000"/>
          </a:bodyPr>
          <a:lstStyle/>
          <a:p>
            <a:r>
              <a:rPr lang="hu-HU" dirty="0"/>
              <a:t>Válasz státusz kódjának tesztelése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ACB000B-195C-1161-3547-32966C17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07" y="1371558"/>
            <a:ext cx="5298775" cy="3589373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A8A7185-AA15-52D1-54D8-BE01AF181BD3}"/>
              </a:ext>
            </a:extLst>
          </p:cNvPr>
          <p:cNvSpPr/>
          <p:nvPr/>
        </p:nvSpPr>
        <p:spPr>
          <a:xfrm>
            <a:off x="1008185" y="1717431"/>
            <a:ext cx="3479027" cy="943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7AD7720-71B7-92B0-B8C4-057EE29DEDD0}"/>
              </a:ext>
            </a:extLst>
          </p:cNvPr>
          <p:cNvSpPr/>
          <p:nvPr/>
        </p:nvSpPr>
        <p:spPr>
          <a:xfrm>
            <a:off x="509954" y="3429000"/>
            <a:ext cx="5140569" cy="1471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4D69263-62EF-1576-F85A-356351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55430"/>
            <a:ext cx="5742289" cy="5539154"/>
          </a:xfrm>
          <a:prstGeom prst="rect">
            <a:avLst/>
          </a:prstGeom>
        </p:spPr>
      </p:pic>
      <p:sp>
        <p:nvSpPr>
          <p:cNvPr id="19" name="Téglalap 18">
            <a:extLst>
              <a:ext uri="{FF2B5EF4-FFF2-40B4-BE49-F238E27FC236}">
                <a16:creationId xmlns:a16="http://schemas.microsoft.com/office/drawing/2014/main" id="{8888CA3B-FC45-32CA-5796-F8649128D2A6}"/>
              </a:ext>
            </a:extLst>
          </p:cNvPr>
          <p:cNvSpPr/>
          <p:nvPr/>
        </p:nvSpPr>
        <p:spPr>
          <a:xfrm>
            <a:off x="7338646" y="2661138"/>
            <a:ext cx="1600200" cy="25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2B00CAF-63C2-BAB8-15A2-21E2D55A5217}"/>
              </a:ext>
            </a:extLst>
          </p:cNvPr>
          <p:cNvSpPr/>
          <p:nvPr/>
        </p:nvSpPr>
        <p:spPr>
          <a:xfrm>
            <a:off x="6271846" y="4659923"/>
            <a:ext cx="3974123" cy="1313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6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938</Words>
  <Application>Microsoft Office PowerPoint</Application>
  <PresentationFormat>Szélesvásznú</PresentationFormat>
  <Paragraphs>132</Paragraphs>
  <Slides>11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udemy sans</vt:lpstr>
      <vt:lpstr>Office-téma</vt:lpstr>
      <vt:lpstr>Nodejs Express – egységtesztelés és integrációs tesztek a Jest segítségével</vt:lpstr>
      <vt:lpstr>Adatmodell a Todo bejegyzésekhez</vt:lpstr>
      <vt:lpstr>jest.fn használata a modell mock-olásához</vt:lpstr>
      <vt:lpstr>Tegyük sikeressé a tesztet!</vt:lpstr>
      <vt:lpstr>Hogy konfiguráljuk a Jest környezetet?</vt:lpstr>
      <vt:lpstr>Kérés és válasz objektumok mockolása</vt:lpstr>
      <vt:lpstr>Teszt sikeressé tétele ál-kéréssel (mocking)</vt:lpstr>
      <vt:lpstr>beforeEach használata a Jest tesztekben</vt:lpstr>
      <vt:lpstr>Válasz státusz kódjának tesztelése</vt:lpstr>
      <vt:lpstr>Válasz elküldésének tesztelése</vt:lpstr>
      <vt:lpstr>A válasz törzsében JSON  adatot kapunk vissza?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Express – egységtesztelés és integrációs tesztek a Jest segítségével</dc:title>
  <dc:creator>malagi@sulid.hu</dc:creator>
  <cp:lastModifiedBy>malagi@sulid.hu</cp:lastModifiedBy>
  <cp:revision>36</cp:revision>
  <dcterms:created xsi:type="dcterms:W3CDTF">2023-05-22T16:07:47Z</dcterms:created>
  <dcterms:modified xsi:type="dcterms:W3CDTF">2024-09-25T07:45:37Z</dcterms:modified>
</cp:coreProperties>
</file>