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13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49C1CF-EC07-4254-9716-99536F87FB4E}" type="datetimeFigureOut">
              <a:rPr lang="en-GB" smtClean="0"/>
              <a:t>19/01/2020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616429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C1CF-EC07-4254-9716-99536F87FB4E}" type="datetimeFigureOut">
              <a:rPr lang="en-GB" smtClean="0"/>
              <a:t>19/01/2020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228331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C1CF-EC07-4254-9716-99536F87FB4E}" type="datetimeFigureOut">
              <a:rPr lang="en-GB" smtClean="0"/>
              <a:t>19/01/2020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54916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9C1CF-EC07-4254-9716-99536F87FB4E}" type="datetimeFigureOut">
              <a:rPr lang="en-GB" smtClean="0"/>
              <a:t>19/01/2020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198436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E49C1CF-EC07-4254-9716-99536F87FB4E}" type="datetimeFigureOut">
              <a:rPr lang="en-GB" smtClean="0"/>
              <a:t>19/01/2020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20473771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E49C1CF-EC07-4254-9716-99536F87FB4E}" type="datetimeFigureOut">
              <a:rPr lang="en-GB" smtClean="0"/>
              <a:t>19/01/2020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157534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E49C1CF-EC07-4254-9716-99536F87FB4E}" type="datetimeFigureOut">
              <a:rPr lang="en-GB" smtClean="0"/>
              <a:t>19/01/2020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5F7934-605E-4083-8B69-7A4E689386DD}"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9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9C1CF-EC07-4254-9716-99536F87FB4E}" type="datetimeFigureOut">
              <a:rPr lang="en-GB" smtClean="0"/>
              <a:t>19/01/2020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395455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9C1CF-EC07-4254-9716-99536F87FB4E}" type="datetimeFigureOut">
              <a:rPr lang="en-GB" smtClean="0"/>
              <a:t>19/01/2020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267983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E49C1CF-EC07-4254-9716-99536F87FB4E}" type="datetimeFigureOut">
              <a:rPr lang="en-GB" smtClean="0"/>
              <a:t>19/01/2020</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354075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E49C1CF-EC07-4254-9716-99536F87FB4E}" type="datetimeFigureOut">
              <a:rPr lang="en-GB" smtClean="0"/>
              <a:t>19/01/2020</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2E5F7934-605E-4083-8B69-7A4E689386DD}" type="slidenum">
              <a:rPr lang="en-GB" smtClean="0"/>
              <a:t>‹#›</a:t>
            </a:fld>
            <a:endParaRPr lang="en-GB"/>
          </a:p>
        </p:txBody>
      </p:sp>
    </p:spTree>
    <p:extLst>
      <p:ext uri="{BB962C8B-B14F-4D97-AF65-F5344CB8AC3E}">
        <p14:creationId xmlns:p14="http://schemas.microsoft.com/office/powerpoint/2010/main" val="318086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E49C1CF-EC07-4254-9716-99536F87FB4E}" type="datetimeFigureOut">
              <a:rPr lang="en-GB" smtClean="0"/>
              <a:t>19/01/2020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E5F7934-605E-4083-8B69-7A4E689386DD}" type="slidenum">
              <a:rPr lang="en-GB" smtClean="0"/>
              <a:t>‹#›</a:t>
            </a:fld>
            <a:endParaRPr lang="en-GB"/>
          </a:p>
        </p:txBody>
      </p:sp>
    </p:spTree>
    <p:extLst>
      <p:ext uri="{BB962C8B-B14F-4D97-AF65-F5344CB8AC3E}">
        <p14:creationId xmlns:p14="http://schemas.microsoft.com/office/powerpoint/2010/main" val="317064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786C-63A6-4DF0-BB35-E02260503CAA}"/>
              </a:ext>
            </a:extLst>
          </p:cNvPr>
          <p:cNvSpPr>
            <a:spLocks noGrp="1"/>
          </p:cNvSpPr>
          <p:nvPr>
            <p:ph type="ctrTitle"/>
          </p:nvPr>
        </p:nvSpPr>
        <p:spPr/>
        <p:txBody>
          <a:bodyPr/>
          <a:lstStyle/>
          <a:p>
            <a:r>
              <a:rPr lang="en-GB" dirty="0" err="1"/>
              <a:t>DicyCat</a:t>
            </a:r>
            <a:r>
              <a:rPr lang="en-GB" dirty="0"/>
              <a:t>: </a:t>
            </a:r>
            <a:r>
              <a:rPr lang="en-GB" dirty="0" err="1"/>
              <a:t>Kroy</a:t>
            </a:r>
            <a:endParaRPr lang="en-GB" dirty="0"/>
          </a:p>
        </p:txBody>
      </p:sp>
      <p:sp>
        <p:nvSpPr>
          <p:cNvPr id="3" name="Subtitle 2">
            <a:extLst>
              <a:ext uri="{FF2B5EF4-FFF2-40B4-BE49-F238E27FC236}">
                <a16:creationId xmlns:a16="http://schemas.microsoft.com/office/drawing/2014/main" id="{05CF4261-E34D-43DE-83DF-1F6C140CEB2F}"/>
              </a:ext>
            </a:extLst>
          </p:cNvPr>
          <p:cNvSpPr>
            <a:spLocks noGrp="1"/>
          </p:cNvSpPr>
          <p:nvPr>
            <p:ph type="subTitle" idx="1"/>
          </p:nvPr>
        </p:nvSpPr>
        <p:spPr/>
        <p:txBody>
          <a:bodyPr/>
          <a:lstStyle/>
          <a:p>
            <a:r>
              <a:rPr lang="en-GB" dirty="0"/>
              <a:t>User Manual</a:t>
            </a:r>
          </a:p>
        </p:txBody>
      </p:sp>
    </p:spTree>
    <p:extLst>
      <p:ext uri="{BB962C8B-B14F-4D97-AF65-F5344CB8AC3E}">
        <p14:creationId xmlns:p14="http://schemas.microsoft.com/office/powerpoint/2010/main" val="183647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59CE-FDAD-44C1-AF19-08FE36270F2A}"/>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CF80C104-B7D9-424E-A745-B59E45F81867}"/>
              </a:ext>
            </a:extLst>
          </p:cNvPr>
          <p:cNvSpPr>
            <a:spLocks noGrp="1"/>
          </p:cNvSpPr>
          <p:nvPr>
            <p:ph idx="1"/>
          </p:nvPr>
        </p:nvSpPr>
        <p:spPr/>
        <p:txBody>
          <a:bodyPr/>
          <a:lstStyle/>
          <a:p>
            <a:r>
              <a:rPr lang="en-GB" dirty="0"/>
              <a:t>Introduction … 3</a:t>
            </a:r>
          </a:p>
          <a:p>
            <a:r>
              <a:rPr lang="en-GB" dirty="0"/>
              <a:t>Controls … 4</a:t>
            </a:r>
          </a:p>
          <a:p>
            <a:r>
              <a:rPr lang="en-GB" dirty="0"/>
              <a:t>Menu Navigation … 5</a:t>
            </a:r>
          </a:p>
          <a:p>
            <a:r>
              <a:rPr lang="en-GB" dirty="0"/>
              <a:t>Options … 6</a:t>
            </a:r>
          </a:p>
          <a:p>
            <a:r>
              <a:rPr lang="en-GB" dirty="0"/>
              <a:t>Aim of the Game </a:t>
            </a:r>
            <a:r>
              <a:rPr lang="en-GB"/>
              <a:t>… 7</a:t>
            </a:r>
            <a:endParaRPr lang="en-GB" dirty="0"/>
          </a:p>
          <a:p>
            <a:r>
              <a:rPr lang="en-GB" dirty="0"/>
              <a:t>Navigating the Map … 8</a:t>
            </a:r>
          </a:p>
        </p:txBody>
      </p:sp>
    </p:spTree>
    <p:extLst>
      <p:ext uri="{BB962C8B-B14F-4D97-AF65-F5344CB8AC3E}">
        <p14:creationId xmlns:p14="http://schemas.microsoft.com/office/powerpoint/2010/main" val="287725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5F9E5E-90AE-4D79-9277-FEC106106424}"/>
              </a:ext>
            </a:extLst>
          </p:cNvPr>
          <p:cNvSpPr>
            <a:spLocks noGrp="1"/>
          </p:cNvSpPr>
          <p:nvPr>
            <p:ph type="title"/>
          </p:nvPr>
        </p:nvSpPr>
        <p:spPr/>
        <p:txBody>
          <a:bodyPr/>
          <a:lstStyle/>
          <a:p>
            <a:r>
              <a:rPr lang="en-GB" dirty="0"/>
              <a:t>Introduction</a:t>
            </a:r>
          </a:p>
        </p:txBody>
      </p:sp>
      <p:sp>
        <p:nvSpPr>
          <p:cNvPr id="9" name="Content Placeholder 8">
            <a:extLst>
              <a:ext uri="{FF2B5EF4-FFF2-40B4-BE49-F238E27FC236}">
                <a16:creationId xmlns:a16="http://schemas.microsoft.com/office/drawing/2014/main" id="{59FCED38-BA11-4DEF-923D-4AF0D4816FE1}"/>
              </a:ext>
            </a:extLst>
          </p:cNvPr>
          <p:cNvSpPr>
            <a:spLocks noGrp="1"/>
          </p:cNvSpPr>
          <p:nvPr>
            <p:ph idx="1"/>
          </p:nvPr>
        </p:nvSpPr>
        <p:spPr/>
        <p:txBody>
          <a:bodyPr/>
          <a:lstStyle/>
          <a:p>
            <a:pPr marL="0" indent="0">
              <a:buNone/>
            </a:pPr>
            <a:r>
              <a:rPr lang="en-GB" dirty="0"/>
              <a:t>The year is 2042 and York has been invaded by evil </a:t>
            </a:r>
            <a:r>
              <a:rPr lang="en-GB" dirty="0" err="1"/>
              <a:t>extraterrestrials</a:t>
            </a:r>
            <a:r>
              <a:rPr lang="en-GB" dirty="0"/>
              <a:t> (ETs) from planet </a:t>
            </a:r>
            <a:r>
              <a:rPr lang="en-GB" dirty="0" err="1"/>
              <a:t>Kroy</a:t>
            </a:r>
            <a:r>
              <a:rPr lang="en-GB" dirty="0"/>
              <a:t>, who have set up fortresses in key locations (e.g. York Minster, Clifford Tower) around the city. While ETs are more technologically advanced and outgun humans, they have a major - and very convenient - weakness: they evaporate when they come in contact with water. As the leader of the Resistance, you have taken over York's old Fire Station and you are now in control of its fire engines. Your mission is to use the fire engines you control to flood the ET fortresses, and liberate York. </a:t>
            </a:r>
          </a:p>
        </p:txBody>
      </p:sp>
      <p:sp>
        <p:nvSpPr>
          <p:cNvPr id="10" name="Text Placeholder 9">
            <a:extLst>
              <a:ext uri="{FF2B5EF4-FFF2-40B4-BE49-F238E27FC236}">
                <a16:creationId xmlns:a16="http://schemas.microsoft.com/office/drawing/2014/main" id="{6AEE10CB-56E1-4AB3-A3AB-941ED4A86EF5}"/>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31597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DDEC3F-39A4-41BA-BB5C-077BE3E2BF6F}"/>
              </a:ext>
            </a:extLst>
          </p:cNvPr>
          <p:cNvSpPr>
            <a:spLocks noGrp="1"/>
          </p:cNvSpPr>
          <p:nvPr>
            <p:ph type="title"/>
          </p:nvPr>
        </p:nvSpPr>
        <p:spPr/>
        <p:txBody>
          <a:bodyPr/>
          <a:lstStyle/>
          <a:p>
            <a:r>
              <a:rPr lang="en-GB" dirty="0"/>
              <a:t>Controls</a:t>
            </a:r>
          </a:p>
        </p:txBody>
      </p:sp>
      <p:sp>
        <p:nvSpPr>
          <p:cNvPr id="11" name="Content Placeholder 10">
            <a:extLst>
              <a:ext uri="{FF2B5EF4-FFF2-40B4-BE49-F238E27FC236}">
                <a16:creationId xmlns:a16="http://schemas.microsoft.com/office/drawing/2014/main" id="{0E6D5184-8192-4186-A250-CBA38B0E4213}"/>
              </a:ext>
            </a:extLst>
          </p:cNvPr>
          <p:cNvSpPr>
            <a:spLocks noGrp="1"/>
          </p:cNvSpPr>
          <p:nvPr>
            <p:ph sz="half" idx="1"/>
          </p:nvPr>
        </p:nvSpPr>
        <p:spPr>
          <a:xfrm>
            <a:off x="2793534" y="2638044"/>
            <a:ext cx="2674255" cy="3101982"/>
          </a:xfrm>
        </p:spPr>
        <p:txBody>
          <a:bodyPr/>
          <a:lstStyle/>
          <a:p>
            <a:pPr marL="0" indent="0" algn="r">
              <a:buNone/>
            </a:pPr>
            <a:r>
              <a:rPr lang="en-GB" dirty="0"/>
              <a:t>Menu</a:t>
            </a:r>
          </a:p>
          <a:p>
            <a:pPr marL="0" indent="0" algn="r">
              <a:buNone/>
            </a:pPr>
            <a:r>
              <a:rPr lang="en-GB" dirty="0"/>
              <a:t>Drive Forward</a:t>
            </a:r>
          </a:p>
          <a:p>
            <a:pPr marL="0" indent="0" algn="r">
              <a:buNone/>
            </a:pPr>
            <a:r>
              <a:rPr lang="en-GB" dirty="0"/>
              <a:t>Drive Backward</a:t>
            </a:r>
          </a:p>
          <a:p>
            <a:pPr marL="0" indent="0" algn="r">
              <a:buNone/>
            </a:pPr>
            <a:r>
              <a:rPr lang="en-GB" dirty="0"/>
              <a:t>Drive Left</a:t>
            </a:r>
          </a:p>
          <a:p>
            <a:pPr marL="0" indent="0" algn="r">
              <a:buNone/>
            </a:pPr>
            <a:r>
              <a:rPr lang="en-GB" dirty="0"/>
              <a:t>Drive Right</a:t>
            </a:r>
          </a:p>
        </p:txBody>
      </p:sp>
      <p:sp>
        <p:nvSpPr>
          <p:cNvPr id="24" name="Content Placeholder 23">
            <a:extLst>
              <a:ext uri="{FF2B5EF4-FFF2-40B4-BE49-F238E27FC236}">
                <a16:creationId xmlns:a16="http://schemas.microsoft.com/office/drawing/2014/main" id="{D953AF4D-B1AE-493F-B513-FE515461BA9D}"/>
              </a:ext>
            </a:extLst>
          </p:cNvPr>
          <p:cNvSpPr>
            <a:spLocks noGrp="1"/>
          </p:cNvSpPr>
          <p:nvPr>
            <p:ph sz="half" idx="2"/>
          </p:nvPr>
        </p:nvSpPr>
        <p:spPr>
          <a:xfrm>
            <a:off x="6576978" y="2638044"/>
            <a:ext cx="2821488" cy="3101982"/>
          </a:xfrm>
        </p:spPr>
        <p:txBody>
          <a:bodyPr/>
          <a:lstStyle/>
          <a:p>
            <a:pPr marL="0" indent="0">
              <a:buNone/>
            </a:pPr>
            <a:r>
              <a:rPr lang="en-GB" dirty="0"/>
              <a:t>The control scheme is very simple, making use of the arrow keys for movement and the escape key to enter the in-game menu.</a:t>
            </a:r>
          </a:p>
        </p:txBody>
      </p:sp>
      <p:sp>
        <p:nvSpPr>
          <p:cNvPr id="13" name="Rectangle 12">
            <a:extLst>
              <a:ext uri="{FF2B5EF4-FFF2-40B4-BE49-F238E27FC236}">
                <a16:creationId xmlns:a16="http://schemas.microsoft.com/office/drawing/2014/main" id="{A89E8003-717E-43DB-A7DA-B6297AD2A866}"/>
              </a:ext>
            </a:extLst>
          </p:cNvPr>
          <p:cNvSpPr/>
          <p:nvPr/>
        </p:nvSpPr>
        <p:spPr>
          <a:xfrm>
            <a:off x="3279529" y="2671601"/>
            <a:ext cx="553256"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ESC</a:t>
            </a:r>
          </a:p>
        </p:txBody>
      </p:sp>
      <p:sp>
        <p:nvSpPr>
          <p:cNvPr id="14" name="Rectangle 13">
            <a:extLst>
              <a:ext uri="{FF2B5EF4-FFF2-40B4-BE49-F238E27FC236}">
                <a16:creationId xmlns:a16="http://schemas.microsoft.com/office/drawing/2014/main" id="{14B7C1E2-AC2D-4C7A-B8F5-14A261D095CD}"/>
              </a:ext>
            </a:extLst>
          </p:cNvPr>
          <p:cNvSpPr/>
          <p:nvPr/>
        </p:nvSpPr>
        <p:spPr>
          <a:xfrm rot="10800000">
            <a:off x="3406757" y="3091420"/>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V</a:t>
            </a:r>
          </a:p>
        </p:txBody>
      </p:sp>
      <p:sp>
        <p:nvSpPr>
          <p:cNvPr id="21" name="Rectangle 20">
            <a:extLst>
              <a:ext uri="{FF2B5EF4-FFF2-40B4-BE49-F238E27FC236}">
                <a16:creationId xmlns:a16="http://schemas.microsoft.com/office/drawing/2014/main" id="{45413AFD-E55E-4756-B44F-BE5BB3D1E50F}"/>
              </a:ext>
            </a:extLst>
          </p:cNvPr>
          <p:cNvSpPr/>
          <p:nvPr/>
        </p:nvSpPr>
        <p:spPr>
          <a:xfrm>
            <a:off x="3406757" y="3487892"/>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V</a:t>
            </a:r>
          </a:p>
        </p:txBody>
      </p:sp>
      <p:sp>
        <p:nvSpPr>
          <p:cNvPr id="22" name="Rectangle 21">
            <a:extLst>
              <a:ext uri="{FF2B5EF4-FFF2-40B4-BE49-F238E27FC236}">
                <a16:creationId xmlns:a16="http://schemas.microsoft.com/office/drawing/2014/main" id="{33F18569-A6CB-4EC1-B932-89E4D636880B}"/>
              </a:ext>
            </a:extLst>
          </p:cNvPr>
          <p:cNvSpPr/>
          <p:nvPr/>
        </p:nvSpPr>
        <p:spPr>
          <a:xfrm rot="5400000">
            <a:off x="3406757" y="3884364"/>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V</a:t>
            </a:r>
          </a:p>
        </p:txBody>
      </p:sp>
      <p:sp>
        <p:nvSpPr>
          <p:cNvPr id="23" name="Rectangle 22">
            <a:extLst>
              <a:ext uri="{FF2B5EF4-FFF2-40B4-BE49-F238E27FC236}">
                <a16:creationId xmlns:a16="http://schemas.microsoft.com/office/drawing/2014/main" id="{6D6EA494-FB6F-48CD-B2BC-8CB6175DE4F8}"/>
              </a:ext>
            </a:extLst>
          </p:cNvPr>
          <p:cNvSpPr/>
          <p:nvPr/>
        </p:nvSpPr>
        <p:spPr>
          <a:xfrm rot="16200000">
            <a:off x="3406757" y="4279385"/>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V</a:t>
            </a:r>
          </a:p>
        </p:txBody>
      </p:sp>
      <p:cxnSp>
        <p:nvCxnSpPr>
          <p:cNvPr id="26" name="Straight Connector 25">
            <a:extLst>
              <a:ext uri="{FF2B5EF4-FFF2-40B4-BE49-F238E27FC236}">
                <a16:creationId xmlns:a16="http://schemas.microsoft.com/office/drawing/2014/main" id="{15C09CCC-15AA-48DA-8C1D-C3B46336EEC3}"/>
              </a:ext>
            </a:extLst>
          </p:cNvPr>
          <p:cNvCxnSpPr>
            <a:cxnSpLocks/>
          </p:cNvCxnSpPr>
          <p:nvPr/>
        </p:nvCxnSpPr>
        <p:spPr>
          <a:xfrm>
            <a:off x="6096000" y="2671601"/>
            <a:ext cx="0" cy="1906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F494E20-85AA-47C0-8932-2E6EF6BFF110}"/>
              </a:ext>
            </a:extLst>
          </p:cNvPr>
          <p:cNvSpPr/>
          <p:nvPr/>
        </p:nvSpPr>
        <p:spPr>
          <a:xfrm>
            <a:off x="2887132" y="2671949"/>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P</a:t>
            </a:r>
          </a:p>
        </p:txBody>
      </p:sp>
      <p:sp>
        <p:nvSpPr>
          <p:cNvPr id="15" name="Rectangle 14">
            <a:extLst>
              <a:ext uri="{FF2B5EF4-FFF2-40B4-BE49-F238E27FC236}">
                <a16:creationId xmlns:a16="http://schemas.microsoft.com/office/drawing/2014/main" id="{795441C3-E23C-44B9-8EB1-DCEF39E46832}"/>
              </a:ext>
            </a:extLst>
          </p:cNvPr>
          <p:cNvSpPr/>
          <p:nvPr/>
        </p:nvSpPr>
        <p:spPr>
          <a:xfrm>
            <a:off x="3923873" y="2671601"/>
            <a:ext cx="298800" cy="29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M</a:t>
            </a:r>
          </a:p>
        </p:txBody>
      </p:sp>
    </p:spTree>
    <p:extLst>
      <p:ext uri="{BB962C8B-B14F-4D97-AF65-F5344CB8AC3E}">
        <p14:creationId xmlns:p14="http://schemas.microsoft.com/office/powerpoint/2010/main" val="248137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33FF99C-7C7A-4F62-A107-D4E662134891}"/>
              </a:ext>
            </a:extLst>
          </p:cNvPr>
          <p:cNvPicPr>
            <a:picLocks noChangeAspect="1"/>
          </p:cNvPicPr>
          <p:nvPr/>
        </p:nvPicPr>
        <p:blipFill>
          <a:blip r:embed="rId2">
            <a:alphaModFix amt="5000"/>
          </a:blip>
          <a:stretch>
            <a:fillRect/>
          </a:stretch>
        </p:blipFill>
        <p:spPr>
          <a:xfrm rot="1050765">
            <a:off x="-1384982" y="-980534"/>
            <a:ext cx="8795859" cy="8819068"/>
          </a:xfrm>
          <a:prstGeom prst="rect">
            <a:avLst/>
          </a:prstGeom>
        </p:spPr>
      </p:pic>
      <p:sp>
        <p:nvSpPr>
          <p:cNvPr id="14" name="Rectangle 13">
            <a:extLst>
              <a:ext uri="{FF2B5EF4-FFF2-40B4-BE49-F238E27FC236}">
                <a16:creationId xmlns:a16="http://schemas.microsoft.com/office/drawing/2014/main" id="{B60FBFEC-D316-4E09-A71E-88C5F6C58962}"/>
              </a:ext>
            </a:extLst>
          </p:cNvPr>
          <p:cNvSpPr/>
          <p:nvPr/>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20AD9F02-F1BC-4FE4-80B6-BEC7A4629EC7}"/>
              </a:ext>
            </a:extLst>
          </p:cNvPr>
          <p:cNvSpPr>
            <a:spLocks noGrp="1"/>
          </p:cNvSpPr>
          <p:nvPr>
            <p:ph type="title"/>
          </p:nvPr>
        </p:nvSpPr>
        <p:spPr/>
        <p:txBody>
          <a:bodyPr/>
          <a:lstStyle/>
          <a:p>
            <a:r>
              <a:rPr lang="en-GB" dirty="0"/>
              <a:t>Menu Navigation</a:t>
            </a:r>
          </a:p>
        </p:txBody>
      </p:sp>
      <p:sp>
        <p:nvSpPr>
          <p:cNvPr id="12" name="Content Placeholder 11">
            <a:extLst>
              <a:ext uri="{FF2B5EF4-FFF2-40B4-BE49-F238E27FC236}">
                <a16:creationId xmlns:a16="http://schemas.microsoft.com/office/drawing/2014/main" id="{9C02B148-20D0-41D3-A5F5-75AAC60763CF}"/>
              </a:ext>
            </a:extLst>
          </p:cNvPr>
          <p:cNvSpPr>
            <a:spLocks noGrp="1"/>
          </p:cNvSpPr>
          <p:nvPr>
            <p:ph idx="1"/>
          </p:nvPr>
        </p:nvSpPr>
        <p:spPr/>
        <p:txBody>
          <a:bodyPr/>
          <a:lstStyle/>
          <a:p>
            <a:pPr marL="0" indent="0">
              <a:buNone/>
            </a:pPr>
            <a:r>
              <a:rPr lang="en-GB" dirty="0"/>
              <a:t>On the main menu there are four buttons:</a:t>
            </a:r>
          </a:p>
          <a:p>
            <a:r>
              <a:rPr lang="en-GB" dirty="0"/>
              <a:t>New Game: begins a new game of </a:t>
            </a:r>
            <a:r>
              <a:rPr lang="en-GB" dirty="0" err="1"/>
              <a:t>Kroy</a:t>
            </a:r>
            <a:r>
              <a:rPr lang="en-GB" dirty="0"/>
              <a:t>, and allows you to choose your desired truck with which to play the game with.</a:t>
            </a:r>
          </a:p>
          <a:p>
            <a:r>
              <a:rPr lang="en-GB" dirty="0"/>
              <a:t>Options: takes you through to the options menu(s), allowing you to tweak and change the settings for the game such as volume and enabling/disabling music.</a:t>
            </a:r>
          </a:p>
          <a:p>
            <a:r>
              <a:rPr lang="en-GB" dirty="0"/>
              <a:t>Minigame: launches the minigame.</a:t>
            </a:r>
          </a:p>
          <a:p>
            <a:r>
              <a:rPr lang="en-GB" dirty="0"/>
              <a:t>Exit: closes the game/application.</a:t>
            </a:r>
          </a:p>
          <a:p>
            <a:pPr marL="0" indent="0">
              <a:buNone/>
            </a:pPr>
            <a:endParaRPr lang="en-GB" dirty="0"/>
          </a:p>
        </p:txBody>
      </p:sp>
      <p:sp>
        <p:nvSpPr>
          <p:cNvPr id="13" name="Text Placeholder 12">
            <a:extLst>
              <a:ext uri="{FF2B5EF4-FFF2-40B4-BE49-F238E27FC236}">
                <a16:creationId xmlns:a16="http://schemas.microsoft.com/office/drawing/2014/main" id="{DCACC827-6916-497F-B766-3CE1B825368F}"/>
              </a:ext>
            </a:extLst>
          </p:cNvPr>
          <p:cNvSpPr>
            <a:spLocks noGrp="1"/>
          </p:cNvSpPr>
          <p:nvPr>
            <p:ph type="body" sz="half" idx="2"/>
          </p:nvPr>
        </p:nvSpPr>
        <p:spPr/>
        <p:txBody>
          <a:bodyPr/>
          <a:lstStyle/>
          <a:p>
            <a:r>
              <a:rPr lang="en-GB" dirty="0"/>
              <a:t>How to navigate the in-game menus.</a:t>
            </a:r>
          </a:p>
        </p:txBody>
      </p:sp>
    </p:spTree>
    <p:extLst>
      <p:ext uri="{BB962C8B-B14F-4D97-AF65-F5344CB8AC3E}">
        <p14:creationId xmlns:p14="http://schemas.microsoft.com/office/powerpoint/2010/main" val="15336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6C6FF3-4C8B-414D-B614-749FAC8B647E}"/>
              </a:ext>
            </a:extLst>
          </p:cNvPr>
          <p:cNvPicPr>
            <a:picLocks noChangeAspect="1"/>
          </p:cNvPicPr>
          <p:nvPr/>
        </p:nvPicPr>
        <p:blipFill>
          <a:blip r:embed="rId2">
            <a:alphaModFix amt="5000"/>
          </a:blip>
          <a:stretch>
            <a:fillRect/>
          </a:stretch>
        </p:blipFill>
        <p:spPr>
          <a:xfrm rot="1147817">
            <a:off x="-1401863" y="-770889"/>
            <a:ext cx="8829622" cy="8829622"/>
          </a:xfrm>
          <a:prstGeom prst="rect">
            <a:avLst/>
          </a:prstGeom>
        </p:spPr>
      </p:pic>
      <p:sp>
        <p:nvSpPr>
          <p:cNvPr id="14" name="Rectangle 13">
            <a:extLst>
              <a:ext uri="{FF2B5EF4-FFF2-40B4-BE49-F238E27FC236}">
                <a16:creationId xmlns:a16="http://schemas.microsoft.com/office/drawing/2014/main" id="{B60FBFEC-D316-4E09-A71E-88C5F6C58962}"/>
              </a:ext>
            </a:extLst>
          </p:cNvPr>
          <p:cNvSpPr/>
          <p:nvPr/>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20AD9F02-F1BC-4FE4-80B6-BEC7A4629EC7}"/>
              </a:ext>
            </a:extLst>
          </p:cNvPr>
          <p:cNvSpPr>
            <a:spLocks noGrp="1"/>
          </p:cNvSpPr>
          <p:nvPr>
            <p:ph type="title"/>
          </p:nvPr>
        </p:nvSpPr>
        <p:spPr/>
        <p:txBody>
          <a:bodyPr/>
          <a:lstStyle/>
          <a:p>
            <a:r>
              <a:rPr lang="en-GB" dirty="0"/>
              <a:t>Options</a:t>
            </a:r>
          </a:p>
        </p:txBody>
      </p:sp>
      <p:sp>
        <p:nvSpPr>
          <p:cNvPr id="12" name="Content Placeholder 11">
            <a:extLst>
              <a:ext uri="{FF2B5EF4-FFF2-40B4-BE49-F238E27FC236}">
                <a16:creationId xmlns:a16="http://schemas.microsoft.com/office/drawing/2014/main" id="{9C02B148-20D0-41D3-A5F5-75AAC60763CF}"/>
              </a:ext>
            </a:extLst>
          </p:cNvPr>
          <p:cNvSpPr>
            <a:spLocks noGrp="1"/>
          </p:cNvSpPr>
          <p:nvPr>
            <p:ph idx="1"/>
          </p:nvPr>
        </p:nvSpPr>
        <p:spPr>
          <a:xfrm>
            <a:off x="6736080" y="804672"/>
            <a:ext cx="4815840" cy="5852502"/>
          </a:xfrm>
        </p:spPr>
        <p:txBody>
          <a:bodyPr/>
          <a:lstStyle/>
          <a:p>
            <a:pPr marL="0" indent="0">
              <a:buNone/>
            </a:pPr>
            <a:r>
              <a:rPr lang="en-GB" dirty="0"/>
              <a:t>On the options menu when you are playing a game, there are 3 buttons to choose from:</a:t>
            </a:r>
          </a:p>
          <a:p>
            <a:r>
              <a:rPr lang="en-GB" dirty="0"/>
              <a:t>Resume: exits the menu and returns to the game.</a:t>
            </a:r>
          </a:p>
          <a:p>
            <a:r>
              <a:rPr lang="en-GB" dirty="0"/>
              <a:t>Menu: takes you to the options menu (see below**).</a:t>
            </a:r>
          </a:p>
          <a:p>
            <a:r>
              <a:rPr lang="en-GB" dirty="0"/>
              <a:t>Exit: closes the game/application.</a:t>
            </a:r>
          </a:p>
          <a:p>
            <a:pPr marL="0" indent="0">
              <a:buNone/>
            </a:pPr>
            <a:r>
              <a:rPr lang="en-GB" dirty="0"/>
              <a:t>On the options menu** there are 5 buttons:</a:t>
            </a:r>
          </a:p>
          <a:p>
            <a:r>
              <a:rPr lang="en-GB" dirty="0"/>
              <a:t>Play/Stop Music: either enables or disables the background music.</a:t>
            </a:r>
          </a:p>
          <a:p>
            <a:r>
              <a:rPr lang="en-GB" dirty="0"/>
              <a:t>Mute/Unmute Volume: either enables or disables all game sounds.</a:t>
            </a:r>
          </a:p>
          <a:p>
            <a:r>
              <a:rPr lang="en-GB" dirty="0"/>
              <a:t>Back: returns you back to the main options page.</a:t>
            </a:r>
          </a:p>
        </p:txBody>
      </p:sp>
      <p:sp>
        <p:nvSpPr>
          <p:cNvPr id="13" name="Text Placeholder 12">
            <a:extLst>
              <a:ext uri="{FF2B5EF4-FFF2-40B4-BE49-F238E27FC236}">
                <a16:creationId xmlns:a16="http://schemas.microsoft.com/office/drawing/2014/main" id="{DCACC827-6916-497F-B766-3CE1B825368F}"/>
              </a:ext>
            </a:extLst>
          </p:cNvPr>
          <p:cNvSpPr>
            <a:spLocks noGrp="1"/>
          </p:cNvSpPr>
          <p:nvPr>
            <p:ph type="body" sz="half" idx="2"/>
          </p:nvPr>
        </p:nvSpPr>
        <p:spPr/>
        <p:txBody>
          <a:bodyPr/>
          <a:lstStyle/>
          <a:p>
            <a:r>
              <a:rPr lang="en-GB" dirty="0"/>
              <a:t>How to change the options in-game.</a:t>
            </a:r>
          </a:p>
        </p:txBody>
      </p:sp>
    </p:spTree>
    <p:extLst>
      <p:ext uri="{BB962C8B-B14F-4D97-AF65-F5344CB8AC3E}">
        <p14:creationId xmlns:p14="http://schemas.microsoft.com/office/powerpoint/2010/main" val="131402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164B8-842B-424A-94B7-0605535A1519}"/>
              </a:ext>
            </a:extLst>
          </p:cNvPr>
          <p:cNvSpPr>
            <a:spLocks noGrp="1"/>
          </p:cNvSpPr>
          <p:nvPr>
            <p:ph sz="half" idx="1"/>
          </p:nvPr>
        </p:nvSpPr>
        <p:spPr/>
        <p:txBody>
          <a:bodyPr/>
          <a:lstStyle/>
          <a:p>
            <a:r>
              <a:rPr lang="en-GB" dirty="0"/>
              <a:t>Drive your fire engine around the map using the arrow keys.</a:t>
            </a:r>
          </a:p>
          <a:p>
            <a:r>
              <a:rPr lang="en-GB" dirty="0"/>
              <a:t>Get close to ET fortresses and your truck will automatically shoot water at them.</a:t>
            </a:r>
          </a:p>
          <a:p>
            <a:r>
              <a:rPr lang="en-GB" dirty="0"/>
              <a:t>ET fortresses will be destroyed once you have shot enough water at them.</a:t>
            </a:r>
          </a:p>
          <a:p>
            <a:r>
              <a:rPr lang="en-GB" dirty="0"/>
              <a:t>Avoid the projectiles shot by the fortresses, you can only get hit by 10!</a:t>
            </a:r>
          </a:p>
        </p:txBody>
      </p:sp>
      <p:sp>
        <p:nvSpPr>
          <p:cNvPr id="10" name="Title 9">
            <a:extLst>
              <a:ext uri="{FF2B5EF4-FFF2-40B4-BE49-F238E27FC236}">
                <a16:creationId xmlns:a16="http://schemas.microsoft.com/office/drawing/2014/main" id="{A6DDEC3F-39A4-41BA-BB5C-077BE3E2BF6F}"/>
              </a:ext>
            </a:extLst>
          </p:cNvPr>
          <p:cNvSpPr>
            <a:spLocks noGrp="1"/>
          </p:cNvSpPr>
          <p:nvPr>
            <p:ph type="title"/>
          </p:nvPr>
        </p:nvSpPr>
        <p:spPr/>
        <p:txBody>
          <a:bodyPr/>
          <a:lstStyle/>
          <a:p>
            <a:r>
              <a:rPr lang="en-GB" dirty="0"/>
              <a:t>Aim of the Game</a:t>
            </a:r>
          </a:p>
        </p:txBody>
      </p:sp>
      <p:cxnSp>
        <p:nvCxnSpPr>
          <p:cNvPr id="26" name="Straight Connector 25">
            <a:extLst>
              <a:ext uri="{FF2B5EF4-FFF2-40B4-BE49-F238E27FC236}">
                <a16:creationId xmlns:a16="http://schemas.microsoft.com/office/drawing/2014/main" id="{15C09CCC-15AA-48DA-8C1D-C3B46336EEC3}"/>
              </a:ext>
            </a:extLst>
          </p:cNvPr>
          <p:cNvCxnSpPr>
            <a:cxnSpLocks/>
          </p:cNvCxnSpPr>
          <p:nvPr/>
        </p:nvCxnSpPr>
        <p:spPr>
          <a:xfrm>
            <a:off x="6096000" y="2671601"/>
            <a:ext cx="0" cy="1906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3149B68-3404-418F-8CFC-D43506D90637}"/>
              </a:ext>
            </a:extLst>
          </p:cNvPr>
          <p:cNvSpPr>
            <a:spLocks noGrp="1"/>
          </p:cNvSpPr>
          <p:nvPr>
            <p:ph sz="half" idx="2"/>
          </p:nvPr>
        </p:nvSpPr>
        <p:spPr/>
        <p:txBody>
          <a:bodyPr/>
          <a:lstStyle/>
          <a:p>
            <a:r>
              <a:rPr lang="en-GB" dirty="0"/>
              <a:t>The blue bar above your truck shows how much water you have in your tank.</a:t>
            </a:r>
          </a:p>
          <a:p>
            <a:r>
              <a:rPr lang="en-GB" dirty="0"/>
              <a:t>Return to the fire station (see map) in order to refill your tank with water.</a:t>
            </a:r>
          </a:p>
          <a:p>
            <a:r>
              <a:rPr lang="en-GB" dirty="0"/>
              <a:t>You will be returned to the fire station automatically when your truck is destroyed. You only have 4 lives/trucks, so be careful!</a:t>
            </a:r>
          </a:p>
        </p:txBody>
      </p:sp>
    </p:spTree>
    <p:extLst>
      <p:ext uri="{BB962C8B-B14F-4D97-AF65-F5344CB8AC3E}">
        <p14:creationId xmlns:p14="http://schemas.microsoft.com/office/powerpoint/2010/main" val="265921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AA6A-A98D-4045-9443-43B553EF0E5B}"/>
              </a:ext>
            </a:extLst>
          </p:cNvPr>
          <p:cNvSpPr>
            <a:spLocks noGrp="1"/>
          </p:cNvSpPr>
          <p:nvPr>
            <p:ph type="title"/>
          </p:nvPr>
        </p:nvSpPr>
        <p:spPr/>
        <p:txBody>
          <a:bodyPr/>
          <a:lstStyle/>
          <a:p>
            <a:r>
              <a:rPr lang="en-GB" dirty="0"/>
              <a:t>Navigating the Map</a:t>
            </a:r>
          </a:p>
        </p:txBody>
      </p:sp>
      <p:pic>
        <p:nvPicPr>
          <p:cNvPr id="6" name="Content Placeholder 5" descr="A circuit board&#10;&#10;Description automatically generated">
            <a:extLst>
              <a:ext uri="{FF2B5EF4-FFF2-40B4-BE49-F238E27FC236}">
                <a16:creationId xmlns:a16="http://schemas.microsoft.com/office/drawing/2014/main" id="{7330849C-B8EC-4C16-8C54-EF72A26888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2271" y="2638425"/>
            <a:ext cx="3489721" cy="3101975"/>
          </a:xfrm>
        </p:spPr>
      </p:pic>
      <p:sp>
        <p:nvSpPr>
          <p:cNvPr id="4" name="Content Placeholder 3">
            <a:extLst>
              <a:ext uri="{FF2B5EF4-FFF2-40B4-BE49-F238E27FC236}">
                <a16:creationId xmlns:a16="http://schemas.microsoft.com/office/drawing/2014/main" id="{F05F98C2-A63A-4CC8-99B5-7C09ACBFF0F8}"/>
              </a:ext>
            </a:extLst>
          </p:cNvPr>
          <p:cNvSpPr>
            <a:spLocks noGrp="1"/>
          </p:cNvSpPr>
          <p:nvPr>
            <p:ph sz="half" idx="2"/>
          </p:nvPr>
        </p:nvSpPr>
        <p:spPr/>
        <p:txBody>
          <a:bodyPr/>
          <a:lstStyle/>
          <a:p>
            <a:r>
              <a:rPr lang="en-GB" dirty="0"/>
              <a:t>This is the map, based on the city of York.</a:t>
            </a:r>
          </a:p>
          <a:p>
            <a:r>
              <a:rPr lang="en-GB" dirty="0"/>
              <a:t>Drive on roads, grass and dirt, but you will not be able to drive through buildings, structures or rivers.</a:t>
            </a:r>
          </a:p>
          <a:p>
            <a:r>
              <a:rPr lang="en-GB" dirty="0"/>
              <a:t>The fire station is your base of operations. Return here in your truck in order to refill your water tank.</a:t>
            </a:r>
          </a:p>
        </p:txBody>
      </p:sp>
      <p:pic>
        <p:nvPicPr>
          <p:cNvPr id="5" name="Picture 4">
            <a:extLst>
              <a:ext uri="{FF2B5EF4-FFF2-40B4-BE49-F238E27FC236}">
                <a16:creationId xmlns:a16="http://schemas.microsoft.com/office/drawing/2014/main" id="{0418D3A5-3074-4959-BDD5-AF431345D80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1315" t="4039" r="20982" b="16933"/>
          <a:stretch/>
        </p:blipFill>
        <p:spPr>
          <a:xfrm>
            <a:off x="4249629" y="2423076"/>
            <a:ext cx="1454677" cy="1328183"/>
          </a:xfrm>
          <a:prstGeom prst="rect">
            <a:avLst/>
          </a:prstGeom>
          <a:ln w="12700">
            <a:solidFill>
              <a:schemeClr val="tx1"/>
            </a:solidFill>
          </a:ln>
          <a:effectLst>
            <a:outerShdw blurRad="50800" dist="38100" dir="8100000" algn="tr" rotWithShape="0">
              <a:prstClr val="black">
                <a:alpha val="40000"/>
              </a:prstClr>
            </a:outerShdw>
          </a:effectLst>
        </p:spPr>
      </p:pic>
      <p:sp>
        <p:nvSpPr>
          <p:cNvPr id="18" name="Rectangle 17">
            <a:extLst>
              <a:ext uri="{FF2B5EF4-FFF2-40B4-BE49-F238E27FC236}">
                <a16:creationId xmlns:a16="http://schemas.microsoft.com/office/drawing/2014/main" id="{E1EDE18D-0213-47EA-9239-42B2019CA8F4}"/>
              </a:ext>
            </a:extLst>
          </p:cNvPr>
          <p:cNvSpPr/>
          <p:nvPr/>
        </p:nvSpPr>
        <p:spPr>
          <a:xfrm>
            <a:off x="3636168" y="3636169"/>
            <a:ext cx="307181" cy="2833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a:extLst>
              <a:ext uri="{FF2B5EF4-FFF2-40B4-BE49-F238E27FC236}">
                <a16:creationId xmlns:a16="http://schemas.microsoft.com/office/drawing/2014/main" id="{6836F6A1-A0B0-44BA-8279-0277FE0A12BC}"/>
              </a:ext>
            </a:extLst>
          </p:cNvPr>
          <p:cNvCxnSpPr/>
          <p:nvPr/>
        </p:nvCxnSpPr>
        <p:spPr>
          <a:xfrm flipV="1">
            <a:off x="3943349" y="3751259"/>
            <a:ext cx="1760957" cy="16827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F9A8D8E-73F8-491E-8048-DBD4E4B13C1B}"/>
              </a:ext>
            </a:extLst>
          </p:cNvPr>
          <p:cNvCxnSpPr/>
          <p:nvPr/>
        </p:nvCxnSpPr>
        <p:spPr>
          <a:xfrm flipV="1">
            <a:off x="3636168" y="2423076"/>
            <a:ext cx="613461" cy="12130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25433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161</TotalTime>
  <Words>569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DicyCat: Kroy</vt:lpstr>
      <vt:lpstr>Contents</vt:lpstr>
      <vt:lpstr>Introduction</vt:lpstr>
      <vt:lpstr>Controls</vt:lpstr>
      <vt:lpstr>Menu Navigation</vt:lpstr>
      <vt:lpstr>Options</vt:lpstr>
      <vt:lpstr>Aim of the Game</vt:lpstr>
      <vt:lpstr>Navigating the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DicyCat: Kroy</dc:title>
  <dc:creator>Daniel Yates</dc:creator>
  <cp:lastModifiedBy>Michele Imbriani</cp:lastModifiedBy>
  <cp:revision>18</cp:revision>
  <dcterms:created xsi:type="dcterms:W3CDTF">2020-01-15T22:18:28Z</dcterms:created>
  <dcterms:modified xsi:type="dcterms:W3CDTF">2020-01-19T18:46:02Z</dcterms:modified>
</cp:coreProperties>
</file>