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59" r:id="rId5"/>
    <p:sldId id="264" r:id="rId6"/>
    <p:sldId id="265" r:id="rId7"/>
    <p:sldId id="266" r:id="rId8"/>
    <p:sldId id="260" r:id="rId9"/>
    <p:sldId id="267" r:id="rId10"/>
    <p:sldId id="268" r:id="rId11"/>
    <p:sldId id="261" r:id="rId12"/>
    <p:sldId id="262" r:id="rId13"/>
    <p:sldId id="263"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6790AB-835F-4AA5-9097-62AEBAF9A31C}" type="datetimeFigureOut">
              <a:rPr lang="fr-FR" smtClean="0"/>
              <a:t>25/06/2019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DF08B-4D9F-41D4-A22D-596F543C73CE}" type="slidenum">
              <a:rPr lang="fr-FR" smtClean="0"/>
              <a:t>‹N°›</a:t>
            </a:fld>
            <a:endParaRPr lang="fr-FR"/>
          </a:p>
        </p:txBody>
      </p:sp>
    </p:spTree>
    <p:extLst>
      <p:ext uri="{BB962C8B-B14F-4D97-AF65-F5344CB8AC3E}">
        <p14:creationId xmlns:p14="http://schemas.microsoft.com/office/powerpoint/2010/main" val="308343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7EDF08B-4D9F-41D4-A22D-596F543C73CE}" type="slidenum">
              <a:rPr lang="fr-FR" smtClean="0"/>
              <a:t>8</a:t>
            </a:fld>
            <a:endParaRPr lang="fr-FR"/>
          </a:p>
        </p:txBody>
      </p:sp>
    </p:spTree>
    <p:extLst>
      <p:ext uri="{BB962C8B-B14F-4D97-AF65-F5344CB8AC3E}">
        <p14:creationId xmlns:p14="http://schemas.microsoft.com/office/powerpoint/2010/main" val="304956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fr-FR" smtClean="0"/>
              <a:t>Modifiez le style du titre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92A3D6AB-7E35-4068-8C91-B05CF2E2D153}" type="datetimeFigureOut">
              <a:rPr lang="fr-FR" smtClean="0"/>
              <a:t>25/06/2019</a:t>
            </a:fld>
            <a:endParaRPr lang="fr-FR"/>
          </a:p>
        </p:txBody>
      </p:sp>
      <p:sp>
        <p:nvSpPr>
          <p:cNvPr id="5" name="Footer Placeholder 4"/>
          <p:cNvSpPr>
            <a:spLocks noGrp="1"/>
          </p:cNvSpPr>
          <p:nvPr>
            <p:ph type="ftr" sz="quarter" idx="11"/>
          </p:nvPr>
        </p:nvSpPr>
        <p:spPr/>
        <p:txBody>
          <a:bodyPr/>
          <a:lstStyle/>
          <a:p>
            <a:endParaRPr lang="fr-F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0768427-9245-4170-8E9A-D216CDF08463}"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92A3D6AB-7E35-4068-8C91-B05CF2E2D153}" type="datetimeFigureOut">
              <a:rPr lang="fr-FR" smtClean="0"/>
              <a:t>25/06/2019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0768427-9245-4170-8E9A-D216CDF0846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92A3D6AB-7E35-4068-8C91-B05CF2E2D153}" type="datetimeFigureOut">
              <a:rPr lang="fr-FR" smtClean="0"/>
              <a:t>25/06/2019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0768427-9245-4170-8E9A-D216CDF0846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2A3D6AB-7E35-4068-8C91-B05CF2E2D153}" type="datetimeFigureOut">
              <a:rPr lang="fr-FR" smtClean="0"/>
              <a:t>25/06/2019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0768427-9245-4170-8E9A-D216CDF08463}"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92A3D6AB-7E35-4068-8C91-B05CF2E2D153}" type="datetimeFigureOut">
              <a:rPr lang="fr-FR" smtClean="0"/>
              <a:t>25/06/2019</a:t>
            </a:fld>
            <a:endParaRPr lang="fr-FR"/>
          </a:p>
        </p:txBody>
      </p:sp>
      <p:sp>
        <p:nvSpPr>
          <p:cNvPr id="8" name="Slide Number Placeholder 7"/>
          <p:cNvSpPr>
            <a:spLocks noGrp="1"/>
          </p:cNvSpPr>
          <p:nvPr>
            <p:ph type="sldNum" sz="quarter" idx="11"/>
          </p:nvPr>
        </p:nvSpPr>
        <p:spPr/>
        <p:txBody>
          <a:bodyPr/>
          <a:lstStyle/>
          <a:p>
            <a:fld id="{90768427-9245-4170-8E9A-D216CDF08463}" type="slidenum">
              <a:rPr lang="fr-FR" smtClean="0"/>
              <a:t>‹N°›</a:t>
            </a:fld>
            <a:endParaRPr lang="fr-FR"/>
          </a:p>
        </p:txBody>
      </p:sp>
      <p:sp>
        <p:nvSpPr>
          <p:cNvPr id="9" name="Footer Placeholder 8"/>
          <p:cNvSpPr>
            <a:spLocks noGrp="1"/>
          </p:cNvSpPr>
          <p:nvPr>
            <p:ph type="ftr" sz="quarter" idx="12"/>
          </p:nvPr>
        </p:nvSpPr>
        <p:spPr/>
        <p:txBody>
          <a:bodyPr/>
          <a:lstStyle/>
          <a:p>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2A3D6AB-7E35-4068-8C91-B05CF2E2D153}" type="datetimeFigureOut">
              <a:rPr lang="fr-FR" smtClean="0"/>
              <a:t>25/06/2019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0768427-9245-4170-8E9A-D216CDF0846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fr-FR" smtClean="0"/>
              <a:t>Modifiez les styles du texte du masque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2A3D6AB-7E35-4068-8C91-B05CF2E2D153}" type="datetimeFigureOut">
              <a:rPr lang="fr-FR" smtClean="0"/>
              <a:t>25/06/2019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0768427-9245-4170-8E9A-D216CDF08463}"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92A3D6AB-7E35-4068-8C91-B05CF2E2D153}" type="datetimeFigureOut">
              <a:rPr lang="fr-FR" smtClean="0"/>
              <a:t>25/06/2019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0768427-9245-4170-8E9A-D216CDF0846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3D6AB-7E35-4068-8C91-B05CF2E2D153}" type="datetimeFigureOut">
              <a:rPr lang="fr-FR" smtClean="0"/>
              <a:t>25/06/2019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0768427-9245-4170-8E9A-D216CDF0846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2A3D6AB-7E35-4068-8C91-B05CF2E2D153}" type="datetimeFigureOut">
              <a:rPr lang="fr-FR" smtClean="0"/>
              <a:t>25/06/2019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0768427-9245-4170-8E9A-D216CDF08463}" type="slidenum">
              <a:rPr lang="fr-FR" smtClean="0"/>
              <a:t>‹N°›</a:t>
            </a:fld>
            <a:endParaRPr lang="fr-FR"/>
          </a:p>
        </p:txBody>
      </p:sp>
      <p:sp>
        <p:nvSpPr>
          <p:cNvPr id="8" name="Title 7"/>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2A3D6AB-7E35-4068-8C91-B05CF2E2D153}" type="datetimeFigureOut">
              <a:rPr lang="fr-FR" smtClean="0"/>
              <a:t>25/06/2019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0768427-9245-4170-8E9A-D216CDF08463}" type="slidenum">
              <a:rPr lang="fr-FR" smtClean="0"/>
              <a:t>‹N°›</a:t>
            </a:fld>
            <a:endParaRPr lang="fr-F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fr-FR" smtClean="0"/>
              <a:t>Modifiez le style du titre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2A3D6AB-7E35-4068-8C91-B05CF2E2D153}" type="datetimeFigureOut">
              <a:rPr lang="fr-FR" smtClean="0"/>
              <a:t>25/06/2019</a:t>
            </a:fld>
            <a:endParaRPr lang="fr-F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90768427-9245-4170-8E9A-D216CDF08463}" type="slidenum">
              <a:rPr lang="fr-FR" smtClean="0"/>
              <a:t>‹N°›</a:t>
            </a:fld>
            <a:endParaRPr lang="fr-F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5536" y="620688"/>
            <a:ext cx="8276456" cy="2232248"/>
          </a:xfrm>
        </p:spPr>
        <p:txBody>
          <a:bodyPr/>
          <a:lstStyle/>
          <a:p>
            <a:r>
              <a:rPr lang="fr-FR" sz="5400" dirty="0" smtClean="0"/>
              <a:t>Application CECIAA</a:t>
            </a:r>
            <a:endParaRPr lang="fr-FR" sz="5400" dirty="0"/>
          </a:p>
        </p:txBody>
      </p:sp>
      <p:sp>
        <p:nvSpPr>
          <p:cNvPr id="3" name="Sous-titre 2"/>
          <p:cNvSpPr>
            <a:spLocks noGrp="1"/>
          </p:cNvSpPr>
          <p:nvPr>
            <p:ph type="subTitle" idx="1"/>
          </p:nvPr>
        </p:nvSpPr>
        <p:spPr>
          <a:xfrm>
            <a:off x="539552" y="2924944"/>
            <a:ext cx="6400800" cy="766936"/>
          </a:xfrm>
        </p:spPr>
        <p:txBody>
          <a:bodyPr/>
          <a:lstStyle/>
          <a:p>
            <a:r>
              <a:rPr lang="fr-FR" dirty="0" smtClean="0"/>
              <a:t>Présentation de Stage</a:t>
            </a:r>
            <a:endParaRPr lang="fr-FR" dirty="0"/>
          </a:p>
        </p:txBody>
      </p:sp>
    </p:spTree>
    <p:extLst>
      <p:ext uri="{BB962C8B-B14F-4D97-AF65-F5344CB8AC3E}">
        <p14:creationId xmlns:p14="http://schemas.microsoft.com/office/powerpoint/2010/main" val="3841909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conception </a:t>
            </a:r>
          </a:p>
        </p:txBody>
      </p:sp>
      <p:sp>
        <p:nvSpPr>
          <p:cNvPr id="3" name="Espace réservé du contenu 2"/>
          <p:cNvSpPr>
            <a:spLocks noGrp="1"/>
          </p:cNvSpPr>
          <p:nvPr>
            <p:ph idx="1"/>
          </p:nvPr>
        </p:nvSpPr>
        <p:spPr/>
        <p:txBody>
          <a:bodyPr/>
          <a:lstStyle/>
          <a:p>
            <a:pPr marL="342900" indent="-342900">
              <a:buFontTx/>
              <a:buChar char="-"/>
            </a:pPr>
            <a:r>
              <a:rPr lang="fr-FR" dirty="0" smtClean="0"/>
              <a:t>Si la case est décochée, aucun E-mail ne sera envoyé.</a:t>
            </a:r>
          </a:p>
          <a:p>
            <a:r>
              <a:rPr lang="fr-FR" dirty="0" smtClean="0"/>
              <a:t>On a donc un bouton pour l’enregistrement du formulaire qui intégrera le nouveau client dans la base de donnée « </a:t>
            </a:r>
            <a:r>
              <a:rPr lang="fr-FR" dirty="0" err="1" smtClean="0"/>
              <a:t>sql</a:t>
            </a:r>
            <a:r>
              <a:rPr lang="fr-FR" dirty="0" smtClean="0"/>
              <a:t> ».</a:t>
            </a:r>
          </a:p>
          <a:p>
            <a:r>
              <a:rPr lang="fr-FR" dirty="0" smtClean="0"/>
              <a:t>Un bouton historique qui permet de visualiser les différents clients. </a:t>
            </a:r>
            <a:endParaRPr lang="fr-FR" dirty="0"/>
          </a:p>
        </p:txBody>
      </p:sp>
    </p:spTree>
    <p:extLst>
      <p:ext uri="{BB962C8B-B14F-4D97-AF65-F5344CB8AC3E}">
        <p14:creationId xmlns:p14="http://schemas.microsoft.com/office/powerpoint/2010/main" val="370974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r>
              <a:rPr lang="fr-FR" dirty="0" smtClean="0"/>
              <a:t>Les outils </a:t>
            </a: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3037257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r>
              <a:rPr lang="fr-FR" dirty="0" smtClean="0"/>
              <a:t>La réalisation</a:t>
            </a: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303725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r>
              <a:rPr lang="fr-FR" dirty="0" smtClean="0"/>
              <a:t>Les tests et perspectives</a:t>
            </a: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649595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a:xfrm>
            <a:off x="467544" y="1412776"/>
            <a:ext cx="8229600" cy="4525963"/>
          </a:xfrm>
        </p:spPr>
        <p:txBody>
          <a:bodyPr/>
          <a:lstStyle/>
          <a:p>
            <a:pPr marL="0" indent="0" algn="ctr">
              <a:buNone/>
            </a:pPr>
            <a:endParaRPr lang="fr-FR" dirty="0" smtClean="0"/>
          </a:p>
          <a:p>
            <a:pPr marL="0" indent="0" algn="ctr">
              <a:buNone/>
            </a:pPr>
            <a:r>
              <a:rPr lang="fr-FR" dirty="0" smtClean="0"/>
              <a:t>Les besoins</a:t>
            </a:r>
          </a:p>
          <a:p>
            <a:pPr marL="0" indent="0" algn="ctr">
              <a:buNone/>
            </a:pPr>
            <a:r>
              <a:rPr lang="fr-FR" dirty="0" smtClean="0"/>
              <a:t>Le cahier des charges fonctionnel</a:t>
            </a:r>
          </a:p>
          <a:p>
            <a:pPr marL="0" indent="0" algn="ctr">
              <a:buNone/>
            </a:pPr>
            <a:r>
              <a:rPr lang="fr-FR" dirty="0" smtClean="0"/>
              <a:t>Les contraintes associées </a:t>
            </a:r>
          </a:p>
          <a:p>
            <a:pPr marL="0" indent="0" algn="ctr">
              <a:buNone/>
            </a:pPr>
            <a:r>
              <a:rPr lang="fr-FR" dirty="0" smtClean="0"/>
              <a:t>La conception </a:t>
            </a:r>
          </a:p>
          <a:p>
            <a:pPr marL="0" indent="0" algn="ctr">
              <a:buNone/>
            </a:pPr>
            <a:r>
              <a:rPr lang="fr-FR" dirty="0" smtClean="0"/>
              <a:t>Les outils </a:t>
            </a:r>
          </a:p>
          <a:p>
            <a:pPr marL="0" indent="0" algn="ctr">
              <a:buNone/>
            </a:pPr>
            <a:r>
              <a:rPr lang="fr-FR" dirty="0" smtClean="0"/>
              <a:t>La réalisation</a:t>
            </a:r>
          </a:p>
          <a:p>
            <a:pPr marL="0" indent="0" algn="ctr">
              <a:buNone/>
            </a:pPr>
            <a:r>
              <a:rPr lang="fr-FR" dirty="0" smtClean="0"/>
              <a:t>Les tests et perspectives</a:t>
            </a:r>
          </a:p>
          <a:p>
            <a:pPr marL="0" indent="0" algn="ctr">
              <a:buNone/>
            </a:pPr>
            <a:endParaRPr lang="fr-FR" dirty="0"/>
          </a:p>
        </p:txBody>
      </p:sp>
    </p:spTree>
    <p:extLst>
      <p:ext uri="{BB962C8B-B14F-4D97-AF65-F5344CB8AC3E}">
        <p14:creationId xmlns:p14="http://schemas.microsoft.com/office/powerpoint/2010/main" val="3884586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r>
              <a:rPr lang="fr-FR" dirty="0" smtClean="0"/>
              <a:t>Les </a:t>
            </a:r>
            <a:r>
              <a:rPr lang="fr-FR" dirty="0"/>
              <a:t>besoins</a:t>
            </a:r>
            <a:br>
              <a:rPr lang="fr-FR" dirty="0"/>
            </a:br>
            <a:endParaRPr lang="fr-FR" dirty="0" smtClean="0"/>
          </a:p>
        </p:txBody>
      </p:sp>
      <p:sp>
        <p:nvSpPr>
          <p:cNvPr id="3" name="Espace réservé du contenu 2"/>
          <p:cNvSpPr>
            <a:spLocks noGrp="1"/>
          </p:cNvSpPr>
          <p:nvPr>
            <p:ph idx="1"/>
          </p:nvPr>
        </p:nvSpPr>
        <p:spPr>
          <a:xfrm>
            <a:off x="467544" y="1412776"/>
            <a:ext cx="7620000" cy="4373563"/>
          </a:xfrm>
        </p:spPr>
        <p:txBody>
          <a:bodyPr/>
          <a:lstStyle/>
          <a:p>
            <a:pPr algn="ctr"/>
            <a:r>
              <a:rPr lang="fr-FR" dirty="0" smtClean="0"/>
              <a:t>Traçabilité des appels </a:t>
            </a:r>
          </a:p>
          <a:p>
            <a:pPr algn="ctr"/>
            <a:endParaRPr lang="fr-FR" dirty="0" smtClean="0"/>
          </a:p>
          <a:p>
            <a:pPr algn="ctr"/>
            <a:r>
              <a:rPr lang="fr-FR" dirty="0" smtClean="0"/>
              <a:t>Traçabilité des informations relatives aux clients </a:t>
            </a:r>
          </a:p>
          <a:p>
            <a:pPr algn="ctr"/>
            <a:endParaRPr lang="fr-FR" dirty="0" smtClean="0"/>
          </a:p>
          <a:p>
            <a:pPr algn="ctr"/>
            <a:r>
              <a:rPr lang="fr-FR" dirty="0" smtClean="0"/>
              <a:t>Partage d’informations entre les collaborateurs </a:t>
            </a:r>
          </a:p>
          <a:p>
            <a:pPr algn="ctr"/>
            <a:endParaRPr lang="fr-FR" dirty="0" smtClean="0"/>
          </a:p>
          <a:p>
            <a:pPr algn="ctr"/>
            <a:r>
              <a:rPr lang="fr-FR" dirty="0" smtClean="0"/>
              <a:t>Base de données pour le stockage des informations client et chargés client </a:t>
            </a:r>
          </a:p>
          <a:p>
            <a:pPr algn="ctr"/>
            <a:endParaRPr lang="fr-FR" dirty="0" smtClean="0"/>
          </a:p>
          <a:p>
            <a:pPr algn="ctr"/>
            <a:r>
              <a:rPr lang="fr-FR" dirty="0" smtClean="0"/>
              <a:t>Consultation des données</a:t>
            </a:r>
          </a:p>
          <a:p>
            <a:endParaRPr lang="fr-FR" dirty="0" smtClean="0"/>
          </a:p>
        </p:txBody>
      </p:sp>
    </p:spTree>
    <p:extLst>
      <p:ext uri="{BB962C8B-B14F-4D97-AF65-F5344CB8AC3E}">
        <p14:creationId xmlns:p14="http://schemas.microsoft.com/office/powerpoint/2010/main" val="2056996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r>
              <a:rPr lang="fr-FR" dirty="0" smtClean="0"/>
              <a:t>Les contraintes associées </a:t>
            </a:r>
          </a:p>
        </p:txBody>
      </p:sp>
      <p:sp>
        <p:nvSpPr>
          <p:cNvPr id="3" name="Espace réservé du contenu 2"/>
          <p:cNvSpPr>
            <a:spLocks noGrp="1"/>
          </p:cNvSpPr>
          <p:nvPr>
            <p:ph idx="1"/>
          </p:nvPr>
        </p:nvSpPr>
        <p:spPr>
          <a:xfrm>
            <a:off x="457200" y="1752600"/>
            <a:ext cx="7620000" cy="4124671"/>
          </a:xfrm>
        </p:spPr>
        <p:txBody>
          <a:bodyPr/>
          <a:lstStyle/>
          <a:p>
            <a:pPr algn="ctr"/>
            <a:r>
              <a:rPr lang="fr-FR" dirty="0" smtClean="0"/>
              <a:t>Accessibilité de l’interface utilisateur avec la revue d’écran JAWS</a:t>
            </a:r>
          </a:p>
          <a:p>
            <a:pPr algn="ctr"/>
            <a:endParaRPr lang="fr-FR" dirty="0" smtClean="0"/>
          </a:p>
          <a:p>
            <a:pPr algn="ctr"/>
            <a:r>
              <a:rPr lang="fr-FR" dirty="0" smtClean="0"/>
              <a:t>Optimisation temporelle pour les tâches </a:t>
            </a:r>
          </a:p>
          <a:p>
            <a:pPr algn="ctr"/>
            <a:endParaRPr lang="fr-FR" dirty="0" smtClean="0"/>
          </a:p>
          <a:p>
            <a:pPr algn="ctr"/>
            <a:r>
              <a:rPr lang="fr-FR" dirty="0" smtClean="0"/>
              <a:t>Compatibilité avec tout types de navigateurs</a:t>
            </a:r>
          </a:p>
          <a:p>
            <a:pPr algn="ctr"/>
            <a:endParaRPr lang="fr-FR" dirty="0" smtClean="0"/>
          </a:p>
          <a:p>
            <a:pPr algn="ctr"/>
            <a:r>
              <a:rPr lang="fr-FR" dirty="0" smtClean="0"/>
              <a:t>Interface utilisateur pour manipuler la base de données</a:t>
            </a:r>
          </a:p>
        </p:txBody>
      </p:sp>
    </p:spTree>
    <p:extLst>
      <p:ext uri="{BB962C8B-B14F-4D97-AF65-F5344CB8AC3E}">
        <p14:creationId xmlns:p14="http://schemas.microsoft.com/office/powerpoint/2010/main" val="3037257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0" indent="0"/>
            <a:r>
              <a:rPr lang="fr-FR" dirty="0" smtClean="0"/>
              <a:t>Le cahier des charges fonctionnel</a:t>
            </a:r>
          </a:p>
        </p:txBody>
      </p:sp>
      <p:sp>
        <p:nvSpPr>
          <p:cNvPr id="3" name="Espace réservé du contenu 2"/>
          <p:cNvSpPr>
            <a:spLocks noGrp="1"/>
          </p:cNvSpPr>
          <p:nvPr>
            <p:ph idx="1"/>
          </p:nvPr>
        </p:nvSpPr>
        <p:spPr>
          <a:xfrm>
            <a:off x="611560" y="1688976"/>
            <a:ext cx="7620000" cy="4373563"/>
          </a:xfrm>
        </p:spPr>
        <p:txBody>
          <a:bodyPr>
            <a:normAutofit fontScale="70000" lnSpcReduction="20000"/>
          </a:bodyPr>
          <a:lstStyle/>
          <a:p>
            <a:r>
              <a:rPr lang="fr-FR" dirty="0" smtClean="0"/>
              <a:t>		Expression des besoin</a:t>
            </a:r>
          </a:p>
          <a:p>
            <a:endParaRPr lang="fr-FR" dirty="0"/>
          </a:p>
          <a:p>
            <a:r>
              <a:rPr lang="fr-FR" dirty="0" smtClean="0"/>
              <a:t>On souhaite réaliser une application Web interne qui permette aux chargés clients, qu’ils soient voyants ou non-voyants, de manipuler les informations clients plus facilement.</a:t>
            </a:r>
          </a:p>
          <a:p>
            <a:endParaRPr lang="fr-FR" dirty="0"/>
          </a:p>
          <a:p>
            <a:r>
              <a:rPr lang="fr-FR" dirty="0" smtClean="0"/>
              <a:t>À qui rend il service ?			Sur quoi agit il ?</a:t>
            </a:r>
          </a:p>
          <a:p>
            <a:endParaRPr lang="fr-FR" dirty="0" smtClean="0"/>
          </a:p>
          <a:p>
            <a:endParaRPr lang="fr-FR" dirty="0" smtClean="0"/>
          </a:p>
          <a:p>
            <a:endParaRPr lang="fr-FR" dirty="0" smtClean="0"/>
          </a:p>
          <a:p>
            <a:endParaRPr lang="fr-FR" dirty="0"/>
          </a:p>
          <a:p>
            <a:endParaRPr lang="fr-FR" dirty="0" smtClean="0"/>
          </a:p>
          <a:p>
            <a:r>
              <a:rPr lang="fr-FR" dirty="0" smtClean="0"/>
              <a:t>			Objet :</a:t>
            </a:r>
          </a:p>
          <a:p>
            <a:r>
              <a:rPr lang="fr-FR" dirty="0"/>
              <a:t>	</a:t>
            </a:r>
            <a:r>
              <a:rPr lang="fr-FR" dirty="0" smtClean="0"/>
              <a:t>		</a:t>
            </a:r>
            <a:endParaRPr lang="fr-FR" dirty="0"/>
          </a:p>
          <a:p>
            <a:r>
              <a:rPr lang="fr-FR" dirty="0" smtClean="0"/>
              <a:t>   		</a:t>
            </a:r>
            <a:endParaRPr lang="fr-FR" dirty="0"/>
          </a:p>
        </p:txBody>
      </p:sp>
      <p:sp>
        <p:nvSpPr>
          <p:cNvPr id="5" name="Rectangle à coins arrondis 4"/>
          <p:cNvSpPr/>
          <p:nvPr/>
        </p:nvSpPr>
        <p:spPr>
          <a:xfrm>
            <a:off x="2483768" y="5186155"/>
            <a:ext cx="2880320" cy="136815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rgbClr val="FFC000"/>
                </a:solidFill>
                <a:effectLst>
                  <a:outerShdw blurRad="38100" dist="19050" dir="2700000" algn="tl" rotWithShape="0">
                    <a:schemeClr val="dk1">
                      <a:alpha val="40000"/>
                    </a:schemeClr>
                  </a:outerShdw>
                </a:effectLst>
              </a:rPr>
              <a:t>Application Web interne</a:t>
            </a:r>
            <a:endParaRPr lang="fr-FR" dirty="0">
              <a:ln w="0"/>
              <a:solidFill>
                <a:srgbClr val="FFC000"/>
              </a:solidFill>
              <a:effectLst>
                <a:outerShdw blurRad="38100" dist="19050" dir="2700000" algn="tl" rotWithShape="0">
                  <a:schemeClr val="dk1">
                    <a:alpha val="40000"/>
                  </a:schemeClr>
                </a:outerShdw>
              </a:effectLst>
            </a:endParaRPr>
          </a:p>
        </p:txBody>
      </p:sp>
      <p:sp>
        <p:nvSpPr>
          <p:cNvPr id="6" name="Ellipse 5"/>
          <p:cNvSpPr/>
          <p:nvPr/>
        </p:nvSpPr>
        <p:spPr>
          <a:xfrm>
            <a:off x="456853" y="3435077"/>
            <a:ext cx="2808312" cy="164392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70C0"/>
                </a:solidFill>
              </a:rPr>
              <a:t>Chargés clients voyants et non-voyants</a:t>
            </a:r>
            <a:endParaRPr lang="fr-FR" dirty="0">
              <a:solidFill>
                <a:srgbClr val="0070C0"/>
              </a:solidFill>
            </a:endParaRPr>
          </a:p>
        </p:txBody>
      </p:sp>
      <p:sp>
        <p:nvSpPr>
          <p:cNvPr id="7" name="Ellipse 6"/>
          <p:cNvSpPr/>
          <p:nvPr/>
        </p:nvSpPr>
        <p:spPr>
          <a:xfrm>
            <a:off x="4572000" y="3459900"/>
            <a:ext cx="3096344" cy="164392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C</a:t>
            </a:r>
            <a:r>
              <a:rPr lang="fr-FR" dirty="0" smtClean="0">
                <a:solidFill>
                  <a:srgbClr val="FF0000"/>
                </a:solidFill>
              </a:rPr>
              <a:t>lients</a:t>
            </a:r>
            <a:endParaRPr lang="fr-FR" dirty="0">
              <a:solidFill>
                <a:srgbClr val="FF0000"/>
              </a:solidFill>
            </a:endParaRPr>
          </a:p>
        </p:txBody>
      </p:sp>
    </p:spTree>
    <p:extLst>
      <p:ext uri="{BB962C8B-B14F-4D97-AF65-F5344CB8AC3E}">
        <p14:creationId xmlns:p14="http://schemas.microsoft.com/office/powerpoint/2010/main" val="1059801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83765"/>
            <a:ext cx="5791200" cy="1329011"/>
          </a:xfrm>
        </p:spPr>
        <p:txBody>
          <a:bodyPr>
            <a:normAutofit fontScale="90000"/>
          </a:bodyPr>
          <a:lstStyle/>
          <a:p>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Le </a:t>
            </a:r>
            <a:r>
              <a:rPr lang="fr-FR" dirty="0"/>
              <a:t>cahier des charges fonctionnel</a:t>
            </a:r>
          </a:p>
        </p:txBody>
      </p:sp>
      <p:sp>
        <p:nvSpPr>
          <p:cNvPr id="3" name="Espace réservé du contenu 2"/>
          <p:cNvSpPr>
            <a:spLocks noGrp="1"/>
          </p:cNvSpPr>
          <p:nvPr>
            <p:ph idx="1"/>
          </p:nvPr>
        </p:nvSpPr>
        <p:spPr/>
        <p:txBody>
          <a:bodyPr/>
          <a:lstStyle/>
          <a:p>
            <a:r>
              <a:rPr lang="fr-FR" dirty="0" smtClean="0"/>
              <a:t>		</a:t>
            </a:r>
          </a:p>
          <a:p>
            <a:r>
              <a:rPr lang="fr-FR" dirty="0" smtClean="0"/>
              <a:t>		dans quel but :		</a:t>
            </a:r>
          </a:p>
          <a:p>
            <a:endParaRPr lang="fr-FR" dirty="0"/>
          </a:p>
          <a:p>
            <a:endParaRPr lang="fr-FR" dirty="0" smtClean="0"/>
          </a:p>
          <a:p>
            <a:endParaRPr lang="fr-FR" dirty="0"/>
          </a:p>
          <a:p>
            <a:endParaRPr lang="fr-FR" dirty="0" smtClean="0"/>
          </a:p>
          <a:p>
            <a:endParaRPr lang="fr-FR" dirty="0"/>
          </a:p>
          <a:p>
            <a:r>
              <a:rPr lang="fr-FR" dirty="0" smtClean="0"/>
              <a:t>	Fonction d’usage de l’application:</a:t>
            </a:r>
          </a:p>
          <a:p>
            <a:r>
              <a:rPr lang="fr-FR" sz="1400" dirty="0" smtClean="0">
                <a:solidFill>
                  <a:srgbClr val="FFC000"/>
                </a:solidFill>
              </a:rPr>
              <a:t>L’application</a:t>
            </a:r>
            <a:r>
              <a:rPr lang="fr-FR" sz="1400" dirty="0" smtClean="0"/>
              <a:t> permet aux </a:t>
            </a:r>
            <a:r>
              <a:rPr lang="fr-FR" sz="1400" dirty="0" smtClean="0">
                <a:solidFill>
                  <a:srgbClr val="0070C0"/>
                </a:solidFill>
              </a:rPr>
              <a:t>chargés clients </a:t>
            </a:r>
          </a:p>
          <a:p>
            <a:r>
              <a:rPr lang="fr-FR" sz="1400" dirty="0"/>
              <a:t>d</a:t>
            </a:r>
            <a:r>
              <a:rPr lang="fr-FR" sz="1400" dirty="0" smtClean="0"/>
              <a:t>e</a:t>
            </a:r>
            <a:r>
              <a:rPr lang="fr-FR" sz="1400" dirty="0" smtClean="0">
                <a:solidFill>
                  <a:srgbClr val="0070C0"/>
                </a:solidFill>
              </a:rPr>
              <a:t> </a:t>
            </a:r>
            <a:r>
              <a:rPr lang="fr-FR" sz="1400" dirty="0" smtClean="0">
                <a:solidFill>
                  <a:srgbClr val="00B050"/>
                </a:solidFill>
              </a:rPr>
              <a:t>manipuler</a:t>
            </a:r>
            <a:r>
              <a:rPr lang="fr-FR" sz="1400" dirty="0" smtClean="0">
                <a:solidFill>
                  <a:srgbClr val="0070C0"/>
                </a:solidFill>
              </a:rPr>
              <a:t> </a:t>
            </a:r>
            <a:r>
              <a:rPr lang="fr-FR" sz="1400" dirty="0" smtClean="0"/>
              <a:t>les données clients pour mieux servir </a:t>
            </a:r>
            <a:r>
              <a:rPr lang="fr-FR" sz="1400" dirty="0" smtClean="0">
                <a:solidFill>
                  <a:srgbClr val="FF0000"/>
                </a:solidFill>
              </a:rPr>
              <a:t>les clients</a:t>
            </a:r>
            <a:endParaRPr lang="fr-FR" sz="1400" dirty="0">
              <a:solidFill>
                <a:srgbClr val="FF0000"/>
              </a:solidFill>
            </a:endParaRPr>
          </a:p>
        </p:txBody>
      </p:sp>
      <p:sp>
        <p:nvSpPr>
          <p:cNvPr id="4" name="Ellipse 3"/>
          <p:cNvSpPr/>
          <p:nvPr/>
        </p:nvSpPr>
        <p:spPr>
          <a:xfrm>
            <a:off x="1979712" y="2564904"/>
            <a:ext cx="3672408" cy="18002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B050"/>
                </a:solidFill>
              </a:rPr>
              <a:t>Faciliter et rendre accessible la manipulation des données clients</a:t>
            </a:r>
            <a:endParaRPr lang="fr-FR" dirty="0">
              <a:solidFill>
                <a:srgbClr val="00B050"/>
              </a:solidFill>
            </a:endParaRPr>
          </a:p>
        </p:txBody>
      </p:sp>
    </p:spTree>
    <p:extLst>
      <p:ext uri="{BB962C8B-B14F-4D97-AF65-F5344CB8AC3E}">
        <p14:creationId xmlns:p14="http://schemas.microsoft.com/office/powerpoint/2010/main" val="205445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 cahier des charges fonctionnel</a:t>
            </a:r>
          </a:p>
        </p:txBody>
      </p:sp>
      <p:sp>
        <p:nvSpPr>
          <p:cNvPr id="3" name="Espace réservé du contenu 2"/>
          <p:cNvSpPr>
            <a:spLocks noGrp="1"/>
          </p:cNvSpPr>
          <p:nvPr>
            <p:ph idx="1"/>
          </p:nvPr>
        </p:nvSpPr>
        <p:spPr/>
        <p:txBody>
          <a:bodyPr/>
          <a:lstStyle/>
          <a:p>
            <a:r>
              <a:rPr lang="fr-FR" dirty="0" smtClean="0"/>
              <a:t>		Analyse fonctionnelle</a:t>
            </a:r>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186854775"/>
              </p:ext>
            </p:extLst>
          </p:nvPr>
        </p:nvGraphicFramePr>
        <p:xfrm>
          <a:off x="179512" y="1752600"/>
          <a:ext cx="8064896" cy="832104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952250298"/>
                    </a:ext>
                  </a:extLst>
                </a:gridCol>
                <a:gridCol w="2016224">
                  <a:extLst>
                    <a:ext uri="{9D8B030D-6E8A-4147-A177-3AD203B41FA5}">
                      <a16:colId xmlns:a16="http://schemas.microsoft.com/office/drawing/2014/main" val="3353862997"/>
                    </a:ext>
                  </a:extLst>
                </a:gridCol>
                <a:gridCol w="2016224">
                  <a:extLst>
                    <a:ext uri="{9D8B030D-6E8A-4147-A177-3AD203B41FA5}">
                      <a16:colId xmlns:a16="http://schemas.microsoft.com/office/drawing/2014/main" val="450474008"/>
                    </a:ext>
                  </a:extLst>
                </a:gridCol>
                <a:gridCol w="2016224">
                  <a:extLst>
                    <a:ext uri="{9D8B030D-6E8A-4147-A177-3AD203B41FA5}">
                      <a16:colId xmlns:a16="http://schemas.microsoft.com/office/drawing/2014/main" val="2232136261"/>
                    </a:ext>
                  </a:extLst>
                </a:gridCol>
              </a:tblGrid>
              <a:tr h="333521">
                <a:tc>
                  <a:txBody>
                    <a:bodyPr/>
                    <a:lstStyle/>
                    <a:p>
                      <a:r>
                        <a:rPr lang="fr-FR" dirty="0" smtClean="0"/>
                        <a:t>Repères</a:t>
                      </a:r>
                      <a:endParaRPr lang="fr-FR" dirty="0"/>
                    </a:p>
                  </a:txBody>
                  <a:tcPr/>
                </a:tc>
                <a:tc>
                  <a:txBody>
                    <a:bodyPr/>
                    <a:lstStyle/>
                    <a:p>
                      <a:r>
                        <a:rPr lang="fr-FR" dirty="0" smtClean="0"/>
                        <a:t>Fonctions</a:t>
                      </a:r>
                      <a:endParaRPr lang="fr-FR" dirty="0"/>
                    </a:p>
                  </a:txBody>
                  <a:tcPr/>
                </a:tc>
                <a:tc>
                  <a:txBody>
                    <a:bodyPr/>
                    <a:lstStyle/>
                    <a:p>
                      <a:r>
                        <a:rPr lang="fr-FR" dirty="0" smtClean="0"/>
                        <a:t>Critères</a:t>
                      </a:r>
                      <a:endParaRPr lang="fr-FR" dirty="0"/>
                    </a:p>
                  </a:txBody>
                  <a:tcPr/>
                </a:tc>
                <a:tc>
                  <a:txBody>
                    <a:bodyPr/>
                    <a:lstStyle/>
                    <a:p>
                      <a:r>
                        <a:rPr lang="fr-FR" dirty="0" smtClean="0"/>
                        <a:t>Niveau d ’exigence</a:t>
                      </a:r>
                      <a:endParaRPr lang="fr-FR" dirty="0"/>
                    </a:p>
                  </a:txBody>
                  <a:tcPr/>
                </a:tc>
                <a:extLst>
                  <a:ext uri="{0D108BD9-81ED-4DB2-BD59-A6C34878D82A}">
                    <a16:rowId xmlns:a16="http://schemas.microsoft.com/office/drawing/2014/main" val="2650153617"/>
                  </a:ext>
                </a:extLst>
              </a:tr>
              <a:tr h="333521">
                <a:tc>
                  <a:txBody>
                    <a:bodyPr/>
                    <a:lstStyle/>
                    <a:p>
                      <a:r>
                        <a:rPr lang="fr-FR" dirty="0" smtClean="0"/>
                        <a:t>FP1</a:t>
                      </a:r>
                      <a:endParaRPr lang="fr-FR" dirty="0"/>
                    </a:p>
                  </a:txBody>
                  <a:tcPr/>
                </a:tc>
                <a:tc>
                  <a:txBody>
                    <a:bodyPr/>
                    <a:lstStyle/>
                    <a:p>
                      <a:r>
                        <a:rPr lang="fr-FR" sz="1200" dirty="0" smtClean="0"/>
                        <a:t>Permettre aux chargés clients de</a:t>
                      </a:r>
                      <a:r>
                        <a:rPr lang="fr-FR" sz="1200" baseline="0" dirty="0" smtClean="0"/>
                        <a:t> saisir des </a:t>
                      </a:r>
                      <a:r>
                        <a:rPr lang="fr-FR" sz="1200" dirty="0" smtClean="0"/>
                        <a:t>informations relatives aux clients</a:t>
                      </a:r>
                      <a:endParaRPr lang="fr-FR" sz="1200" dirty="0"/>
                    </a:p>
                  </a:txBody>
                  <a:tcPr/>
                </a:tc>
                <a:tc>
                  <a:txBody>
                    <a:bodyPr/>
                    <a:lstStyle/>
                    <a:p>
                      <a:endParaRPr lang="fr-FR" sz="1200" dirty="0"/>
                    </a:p>
                  </a:txBody>
                  <a:tcPr/>
                </a:tc>
                <a:tc>
                  <a:txBody>
                    <a:bodyPr/>
                    <a:lstStyle/>
                    <a:p>
                      <a:endParaRPr lang="fr-FR" dirty="0"/>
                    </a:p>
                  </a:txBody>
                  <a:tcPr/>
                </a:tc>
                <a:extLst>
                  <a:ext uri="{0D108BD9-81ED-4DB2-BD59-A6C34878D82A}">
                    <a16:rowId xmlns:a16="http://schemas.microsoft.com/office/drawing/2014/main" val="3998781101"/>
                  </a:ext>
                </a:extLst>
              </a:tr>
              <a:tr h="333521">
                <a:tc>
                  <a:txBody>
                    <a:bodyPr/>
                    <a:lstStyle/>
                    <a:p>
                      <a:r>
                        <a:rPr lang="fr-FR" dirty="0" smtClean="0"/>
                        <a:t>FP2</a:t>
                      </a:r>
                      <a:endParaRPr lang="fr-FR" dirty="0"/>
                    </a:p>
                  </a:txBody>
                  <a:tcPr/>
                </a:tc>
                <a:tc>
                  <a:txBody>
                    <a:bodyPr/>
                    <a:lstStyle/>
                    <a:p>
                      <a:r>
                        <a:rPr lang="fr-FR" sz="1200" dirty="0" smtClean="0"/>
                        <a:t>Permettre</a:t>
                      </a:r>
                      <a:r>
                        <a:rPr lang="fr-FR" sz="1200" baseline="0" dirty="0" smtClean="0"/>
                        <a:t> de sauvegarder les informations clients</a:t>
                      </a:r>
                      <a:endParaRPr lang="fr-FR" sz="1200"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820905636"/>
                  </a:ext>
                </a:extLst>
              </a:tr>
              <a:tr h="333521">
                <a:tc>
                  <a:txBody>
                    <a:bodyPr/>
                    <a:lstStyle/>
                    <a:p>
                      <a:r>
                        <a:rPr lang="fr-FR" dirty="0" smtClean="0"/>
                        <a:t>FP3</a:t>
                      </a:r>
                      <a:endParaRPr lang="fr-FR" dirty="0"/>
                    </a:p>
                  </a:txBody>
                  <a:tcPr/>
                </a:tc>
                <a:tc>
                  <a:txBody>
                    <a:bodyPr/>
                    <a:lstStyle/>
                    <a:p>
                      <a:r>
                        <a:rPr lang="fr-FR" sz="1200" dirty="0" smtClean="0"/>
                        <a:t>Permettre</a:t>
                      </a:r>
                      <a:r>
                        <a:rPr lang="fr-FR" sz="1200" baseline="0" dirty="0" smtClean="0"/>
                        <a:t> l’extraction d’informations en fonction de plusieurs paramètres de recherche</a:t>
                      </a:r>
                      <a:endParaRPr lang="fr-FR" sz="1200"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656380385"/>
                  </a:ext>
                </a:extLst>
              </a:tr>
              <a:tr h="333521">
                <a:tc>
                  <a:txBody>
                    <a:bodyPr/>
                    <a:lstStyle/>
                    <a:p>
                      <a:r>
                        <a:rPr lang="fr-FR" dirty="0" smtClean="0"/>
                        <a:t>FP4</a:t>
                      </a:r>
                      <a:endParaRPr lang="fr-FR" dirty="0"/>
                    </a:p>
                  </a:txBody>
                  <a:tcPr/>
                </a:tc>
                <a:tc>
                  <a:txBody>
                    <a:bodyPr/>
                    <a:lstStyle/>
                    <a:p>
                      <a:r>
                        <a:rPr lang="fr-FR" sz="1200" dirty="0" smtClean="0"/>
                        <a:t>Avoir</a:t>
                      </a:r>
                      <a:r>
                        <a:rPr lang="fr-FR" sz="1200" baseline="0" dirty="0" smtClean="0"/>
                        <a:t> une analyse automatique des données sauvegardées</a:t>
                      </a:r>
                      <a:endParaRPr lang="fr-FR" sz="1200"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49485918"/>
                  </a:ext>
                </a:extLst>
              </a:tr>
              <a:tr h="333521">
                <a:tc>
                  <a:txBody>
                    <a:bodyPr/>
                    <a:lstStyle/>
                    <a:p>
                      <a:r>
                        <a:rPr lang="fr-FR" dirty="0" smtClean="0"/>
                        <a:t>FP5</a:t>
                      </a:r>
                      <a:endParaRPr lang="fr-FR" dirty="0"/>
                    </a:p>
                  </a:txBody>
                  <a:tcPr/>
                </a:tc>
                <a:tc>
                  <a:txBody>
                    <a:bodyPr/>
                    <a:lstStyle/>
                    <a:p>
                      <a:r>
                        <a:rPr lang="fr-FR" sz="1200" dirty="0" smtClean="0"/>
                        <a:t>Transmettre</a:t>
                      </a:r>
                      <a:r>
                        <a:rPr lang="fr-FR" sz="1200" baseline="0" dirty="0" smtClean="0"/>
                        <a:t> les informations aux collaborateurs</a:t>
                      </a:r>
                      <a:endParaRPr lang="fr-FR" sz="1200" dirty="0"/>
                    </a:p>
                  </a:txBody>
                  <a:tcPr/>
                </a:tc>
                <a:tc>
                  <a:txBody>
                    <a:bodyPr/>
                    <a:lstStyle/>
                    <a:p>
                      <a:r>
                        <a:rPr lang="fr-FR" sz="1200" dirty="0" smtClean="0"/>
                        <a:t>Par</a:t>
                      </a:r>
                      <a:r>
                        <a:rPr lang="fr-FR" sz="1200" baseline="0" dirty="0" smtClean="0"/>
                        <a:t> E-mail</a:t>
                      </a:r>
                      <a:endParaRPr lang="fr-FR" sz="1200" dirty="0"/>
                    </a:p>
                  </a:txBody>
                  <a:tcPr/>
                </a:tc>
                <a:tc>
                  <a:txBody>
                    <a:bodyPr/>
                    <a:lstStyle/>
                    <a:p>
                      <a:endParaRPr lang="fr-FR" dirty="0"/>
                    </a:p>
                  </a:txBody>
                  <a:tcPr/>
                </a:tc>
                <a:extLst>
                  <a:ext uri="{0D108BD9-81ED-4DB2-BD59-A6C34878D82A}">
                    <a16:rowId xmlns:a16="http://schemas.microsoft.com/office/drawing/2014/main" val="1287147760"/>
                  </a:ext>
                </a:extLst>
              </a:tr>
              <a:tr h="333521">
                <a:tc>
                  <a:txBody>
                    <a:bodyPr/>
                    <a:lstStyle/>
                    <a:p>
                      <a:r>
                        <a:rPr lang="fr-FR" dirty="0" smtClean="0"/>
                        <a:t>FC1</a:t>
                      </a:r>
                      <a:endParaRPr lang="fr-FR" dirty="0"/>
                    </a:p>
                  </a:txBody>
                  <a:tcPr/>
                </a:tc>
                <a:tc>
                  <a:txBody>
                    <a:bodyPr/>
                    <a:lstStyle/>
                    <a:p>
                      <a:r>
                        <a:rPr lang="fr-FR" sz="1200" dirty="0" smtClean="0"/>
                        <a:t>Identifier l’utilisateur et enregistrer la date dans la base de donnée</a:t>
                      </a:r>
                      <a:endParaRPr lang="fr-FR" sz="1200" dirty="0"/>
                    </a:p>
                  </a:txBody>
                  <a:tcPr/>
                </a:tc>
                <a:tc>
                  <a:txBody>
                    <a:bodyPr/>
                    <a:lstStyle/>
                    <a:p>
                      <a:r>
                        <a:rPr lang="fr-FR" sz="1200" dirty="0" smtClean="0"/>
                        <a:t>Identification</a:t>
                      </a:r>
                      <a:r>
                        <a:rPr lang="fr-FR" sz="1200" baseline="0" dirty="0" smtClean="0"/>
                        <a:t> automatique</a:t>
                      </a:r>
                      <a:endParaRPr lang="fr-FR" sz="1200" dirty="0"/>
                    </a:p>
                  </a:txBody>
                  <a:tcPr/>
                </a:tc>
                <a:tc>
                  <a:txBody>
                    <a:bodyPr/>
                    <a:lstStyle/>
                    <a:p>
                      <a:endParaRPr lang="fr-FR" dirty="0"/>
                    </a:p>
                  </a:txBody>
                  <a:tcPr/>
                </a:tc>
                <a:extLst>
                  <a:ext uri="{0D108BD9-81ED-4DB2-BD59-A6C34878D82A}">
                    <a16:rowId xmlns:a16="http://schemas.microsoft.com/office/drawing/2014/main" val="3900632413"/>
                  </a:ext>
                </a:extLst>
              </a:tr>
              <a:tr h="333521">
                <a:tc>
                  <a:txBody>
                    <a:bodyPr/>
                    <a:lstStyle/>
                    <a:p>
                      <a:r>
                        <a:rPr lang="fr-FR" dirty="0" smtClean="0"/>
                        <a:t>FC2</a:t>
                      </a:r>
                      <a:endParaRPr lang="fr-FR" dirty="0"/>
                    </a:p>
                  </a:txBody>
                  <a:tcPr/>
                </a:tc>
                <a:tc>
                  <a:txBody>
                    <a:bodyPr/>
                    <a:lstStyle/>
                    <a:p>
                      <a:r>
                        <a:rPr lang="fr-FR" sz="1200" dirty="0" smtClean="0"/>
                        <a:t>Effectuer</a:t>
                      </a:r>
                      <a:r>
                        <a:rPr lang="fr-FR" sz="1200" baseline="0" dirty="0" smtClean="0"/>
                        <a:t> une recherche par occurrence quelconque pour trouver un client</a:t>
                      </a:r>
                      <a:endParaRPr lang="fr-FR" sz="1200"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827007706"/>
                  </a:ext>
                </a:extLst>
              </a:tr>
              <a:tr h="333521">
                <a:tc>
                  <a:txBody>
                    <a:bodyPr/>
                    <a:lstStyle/>
                    <a:p>
                      <a:r>
                        <a:rPr lang="fr-FR" dirty="0" smtClean="0"/>
                        <a:t>FC3</a:t>
                      </a:r>
                      <a:endParaRPr lang="fr-FR" dirty="0"/>
                    </a:p>
                  </a:txBody>
                  <a:tcPr/>
                </a:tc>
                <a:tc>
                  <a:txBody>
                    <a:bodyPr/>
                    <a:lstStyle/>
                    <a:p>
                      <a:r>
                        <a:rPr lang="fr-FR" sz="1200" dirty="0" smtClean="0"/>
                        <a:t>Rendre accessible l’application par « </a:t>
                      </a:r>
                      <a:r>
                        <a:rPr lang="fr-FR" sz="1200" dirty="0" err="1" smtClean="0"/>
                        <a:t>jaws</a:t>
                      </a:r>
                      <a:r>
                        <a:rPr lang="fr-FR" sz="1200" dirty="0" smtClean="0"/>
                        <a:t> »</a:t>
                      </a:r>
                      <a:endParaRPr lang="fr-FR" sz="1200"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578437458"/>
                  </a:ext>
                </a:extLst>
              </a:tr>
              <a:tr h="333521">
                <a:tc>
                  <a:txBody>
                    <a:bodyPr/>
                    <a:lstStyle/>
                    <a:p>
                      <a:r>
                        <a:rPr lang="fr-FR" dirty="0" smtClean="0"/>
                        <a:t>FC4</a:t>
                      </a:r>
                      <a:endParaRPr lang="fr-FR" dirty="0"/>
                    </a:p>
                  </a:txBody>
                  <a:tcPr/>
                </a:tc>
                <a:tc>
                  <a:txBody>
                    <a:bodyPr/>
                    <a:lstStyle/>
                    <a:p>
                      <a:r>
                        <a:rPr lang="fr-FR" sz="1200" dirty="0" smtClean="0"/>
                        <a:t>Donner</a:t>
                      </a:r>
                      <a:r>
                        <a:rPr lang="fr-FR" sz="1200" baseline="0" dirty="0" smtClean="0"/>
                        <a:t> la possibilité d’envoyer ou pas les E-mails aux collaborateurs </a:t>
                      </a:r>
                      <a:endParaRPr lang="fr-FR" sz="1200"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822111492"/>
                  </a:ext>
                </a:extLst>
              </a:tr>
              <a:tr h="333521">
                <a:tc>
                  <a:txBody>
                    <a:bodyPr/>
                    <a:lstStyle/>
                    <a:p>
                      <a:r>
                        <a:rPr lang="fr-FR" dirty="0" smtClean="0"/>
                        <a:t>FC5</a:t>
                      </a:r>
                      <a:endParaRPr lang="fr-FR" dirty="0"/>
                    </a:p>
                  </a:txBody>
                  <a:tcPr/>
                </a:tc>
                <a:tc>
                  <a:txBody>
                    <a:bodyPr/>
                    <a:lstStyle/>
                    <a:p>
                      <a:r>
                        <a:rPr lang="fr-FR" sz="1200" dirty="0" smtClean="0"/>
                        <a:t>Fonctionnement sous Chrome, I.E., et </a:t>
                      </a:r>
                      <a:r>
                        <a:rPr lang="fr-FR" sz="1200" dirty="0" err="1" smtClean="0"/>
                        <a:t>FireFox</a:t>
                      </a:r>
                      <a:endParaRPr lang="fr-FR" sz="1200"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160204331"/>
                  </a:ext>
                </a:extLst>
              </a:tr>
              <a:tr h="333521">
                <a:tc>
                  <a:txBody>
                    <a:bodyPr/>
                    <a:lstStyle/>
                    <a:p>
                      <a:r>
                        <a:rPr lang="fr-FR" dirty="0" smtClean="0"/>
                        <a:t>FC6</a:t>
                      </a:r>
                      <a:endParaRPr lang="fr-FR" dirty="0"/>
                    </a:p>
                  </a:txBody>
                  <a:tcPr/>
                </a:tc>
                <a:tc>
                  <a:txBody>
                    <a:bodyPr/>
                    <a:lstStyle/>
                    <a:p>
                      <a:r>
                        <a:rPr lang="fr-FR" sz="1200" dirty="0" smtClean="0"/>
                        <a:t>Permettre à </a:t>
                      </a:r>
                      <a:r>
                        <a:rPr lang="fr-FR" sz="1200" dirty="0" err="1" smtClean="0"/>
                        <a:t>jaws</a:t>
                      </a:r>
                      <a:r>
                        <a:rPr lang="fr-FR" sz="1200" dirty="0" smtClean="0"/>
                        <a:t> l’analyse des données</a:t>
                      </a:r>
                      <a:endParaRPr lang="fr-FR" sz="1200"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906591067"/>
                  </a:ext>
                </a:extLst>
              </a:tr>
              <a:tr h="333521">
                <a:tc>
                  <a:txBody>
                    <a:bodyPr/>
                    <a:lstStyle/>
                    <a:p>
                      <a:r>
                        <a:rPr lang="fr-FR" dirty="0" smtClean="0"/>
                        <a:t>FC7</a:t>
                      </a:r>
                      <a:endParaRPr lang="fr-FR" dirty="0"/>
                    </a:p>
                  </a:txBody>
                  <a:tcPr/>
                </a:tc>
                <a:tc>
                  <a:txBody>
                    <a:bodyPr/>
                    <a:lstStyle/>
                    <a:p>
                      <a:r>
                        <a:rPr lang="fr-FR" sz="1200" dirty="0" smtClean="0"/>
                        <a:t>Validation</a:t>
                      </a:r>
                      <a:r>
                        <a:rPr lang="fr-FR" sz="1200" baseline="0" dirty="0" smtClean="0"/>
                        <a:t> CSS3, WAI AAA,W3C</a:t>
                      </a:r>
                      <a:endParaRPr lang="fr-FR" sz="1200"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900055307"/>
                  </a:ext>
                </a:extLst>
              </a:tr>
              <a:tr h="333521">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27415302"/>
                  </a:ext>
                </a:extLst>
              </a:tr>
            </a:tbl>
          </a:graphicData>
        </a:graphic>
      </p:graphicFrame>
    </p:spTree>
    <p:extLst>
      <p:ext uri="{BB962C8B-B14F-4D97-AF65-F5344CB8AC3E}">
        <p14:creationId xmlns:p14="http://schemas.microsoft.com/office/powerpoint/2010/main" val="199096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188640"/>
            <a:ext cx="5791200" cy="1371600"/>
          </a:xfrm>
        </p:spPr>
        <p:txBody>
          <a:bodyPr/>
          <a:lstStyle/>
          <a:p>
            <a:pPr marL="0" indent="0"/>
            <a:r>
              <a:rPr lang="fr-FR" dirty="0" smtClean="0"/>
              <a:t>La conception </a:t>
            </a:r>
          </a:p>
        </p:txBody>
      </p:sp>
      <p:sp>
        <p:nvSpPr>
          <p:cNvPr id="3" name="Espace réservé du contenu 2"/>
          <p:cNvSpPr>
            <a:spLocks noGrp="1"/>
          </p:cNvSpPr>
          <p:nvPr>
            <p:ph idx="1"/>
          </p:nvPr>
        </p:nvSpPr>
        <p:spPr/>
        <p:txBody>
          <a:bodyPr>
            <a:normAutofit fontScale="92500" lnSpcReduction="20000"/>
          </a:bodyPr>
          <a:lstStyle/>
          <a:p>
            <a:r>
              <a:rPr lang="fr-FR" dirty="0" smtClean="0"/>
              <a:t>Authentification</a:t>
            </a:r>
            <a:r>
              <a:rPr lang="fr-FR" dirty="0"/>
              <a:t> </a:t>
            </a:r>
            <a:r>
              <a:rPr lang="fr-FR" dirty="0" smtClean="0"/>
              <a:t>: </a:t>
            </a:r>
          </a:p>
          <a:p>
            <a:r>
              <a:rPr lang="fr-FR" dirty="0" smtClean="0"/>
              <a:t>Le chargé client saisit son numéro de poste interne et précise s’il veut être reconnu pour les prochaines sessions.</a:t>
            </a:r>
          </a:p>
          <a:p>
            <a:r>
              <a:rPr lang="fr-FR" dirty="0" smtClean="0"/>
              <a:t>Le fichier </a:t>
            </a:r>
            <a:r>
              <a:rPr lang="fr-FR" dirty="0" err="1" smtClean="0"/>
              <a:t>index.php</a:t>
            </a:r>
            <a:r>
              <a:rPr lang="fr-FR" dirty="0" smtClean="0"/>
              <a:t> est la page d’authentification et est directement accessible en cliquant sur l’application.</a:t>
            </a:r>
          </a:p>
          <a:p>
            <a:r>
              <a:rPr lang="fr-FR" dirty="0" smtClean="0"/>
              <a:t>Cette page comprend un petit formulaire comprenant :</a:t>
            </a:r>
          </a:p>
          <a:p>
            <a:r>
              <a:rPr lang="fr-FR" dirty="0" smtClean="0"/>
              <a:t>-    un champ input dans lequel un texte (</a:t>
            </a:r>
            <a:r>
              <a:rPr lang="fr-FR" dirty="0" err="1" smtClean="0"/>
              <a:t>placeholder</a:t>
            </a:r>
            <a:r>
              <a:rPr lang="fr-FR" dirty="0" smtClean="0"/>
              <a:t>) lui indique ce qu’il faut saisir.</a:t>
            </a:r>
          </a:p>
          <a:p>
            <a:pPr marL="342900" indent="-342900">
              <a:buFontTx/>
              <a:buChar char="-"/>
            </a:pPr>
            <a:r>
              <a:rPr lang="fr-FR" dirty="0" smtClean="0"/>
              <a:t>une case à cocher de type « </a:t>
            </a:r>
            <a:r>
              <a:rPr lang="fr-FR" dirty="0" err="1" smtClean="0"/>
              <a:t>checkbox</a:t>
            </a:r>
            <a:r>
              <a:rPr lang="fr-FR" dirty="0" smtClean="0"/>
              <a:t> » (se souvenir de moi) faisant appel à un cookie d’une durée de 1 an stockant le numéro de chargé client.</a:t>
            </a:r>
            <a:endParaRPr lang="fr-FR" dirty="0"/>
          </a:p>
          <a:p>
            <a:pPr marL="342900" indent="-342900">
              <a:buFontTx/>
              <a:buChar char="-"/>
            </a:pPr>
            <a:r>
              <a:rPr lang="fr-FR" dirty="0" smtClean="0"/>
              <a:t>Un bouton de soumission du formulaire qui le dirigera vers le formulaire principale des clients en cas de saisie correcte, ou restera dans l’authentification cas contraire.</a:t>
            </a:r>
          </a:p>
        </p:txBody>
      </p:sp>
    </p:spTree>
    <p:extLst>
      <p:ext uri="{BB962C8B-B14F-4D97-AF65-F5344CB8AC3E}">
        <p14:creationId xmlns:p14="http://schemas.microsoft.com/office/powerpoint/2010/main" val="3037257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conception </a:t>
            </a:r>
          </a:p>
        </p:txBody>
      </p:sp>
      <p:sp>
        <p:nvSpPr>
          <p:cNvPr id="3" name="Espace réservé du contenu 2"/>
          <p:cNvSpPr>
            <a:spLocks noGrp="1"/>
          </p:cNvSpPr>
          <p:nvPr>
            <p:ph idx="1"/>
          </p:nvPr>
        </p:nvSpPr>
        <p:spPr/>
        <p:txBody>
          <a:bodyPr>
            <a:normAutofit fontScale="70000" lnSpcReduction="20000"/>
          </a:bodyPr>
          <a:lstStyle/>
          <a:p>
            <a:r>
              <a:rPr lang="fr-FR" dirty="0" smtClean="0"/>
              <a:t>Le formulaire client :</a:t>
            </a:r>
          </a:p>
          <a:p>
            <a:r>
              <a:rPr lang="fr-FR" dirty="0" smtClean="0"/>
              <a:t>Nous somme dans le fichier </a:t>
            </a:r>
            <a:r>
              <a:rPr lang="fr-FR" dirty="0" err="1" smtClean="0"/>
              <a:t>accueil.php</a:t>
            </a:r>
            <a:r>
              <a:rPr lang="fr-FR" dirty="0" smtClean="0"/>
              <a:t> qui comprend les différentes informations clients, un champ de recherche par occurrence pour trouver ce dernier, un bouton historique résumant tout les clients et un bouton pour la soumission du formulaire.</a:t>
            </a:r>
          </a:p>
          <a:p>
            <a:r>
              <a:rPr lang="fr-FR" dirty="0" smtClean="0"/>
              <a:t>Lors d’une création client on indique dans les champs « nom et prénom », qu’il faut remplir au moins un des deux.</a:t>
            </a:r>
          </a:p>
          <a:p>
            <a:r>
              <a:rPr lang="fr-FR" dirty="0" smtClean="0"/>
              <a:t>On indique pareil pour les champs « téléphone et E-mail ».</a:t>
            </a:r>
          </a:p>
          <a:p>
            <a:r>
              <a:rPr lang="fr-FR" dirty="0" smtClean="0"/>
              <a:t>On propose deus champs facultatifs « </a:t>
            </a:r>
            <a:r>
              <a:rPr lang="fr-FR" dirty="0" err="1" smtClean="0"/>
              <a:t>teamViewerID</a:t>
            </a:r>
            <a:r>
              <a:rPr lang="fr-FR" dirty="0" smtClean="0"/>
              <a:t> et </a:t>
            </a:r>
            <a:r>
              <a:rPr lang="fr-FR" dirty="0" err="1" smtClean="0"/>
              <a:t>teamviewerPW</a:t>
            </a:r>
            <a:r>
              <a:rPr lang="fr-FR" dirty="0" smtClean="0"/>
              <a:t> » pour piloter l’ ordinateur du client en cas de besoin.</a:t>
            </a:r>
          </a:p>
          <a:p>
            <a:r>
              <a:rPr lang="fr-FR" dirty="0" smtClean="0"/>
              <a:t>Un champ « échéance et rendez-vous »,toujours facultatif et encore de type texte.</a:t>
            </a:r>
          </a:p>
          <a:p>
            <a:r>
              <a:rPr lang="fr-FR" dirty="0" smtClean="0"/>
              <a:t>Un champ « objet » obligatoire de type « teste-</a:t>
            </a:r>
            <a:r>
              <a:rPr lang="fr-FR" dirty="0" err="1" smtClean="0"/>
              <a:t>aréa</a:t>
            </a:r>
            <a:r>
              <a:rPr lang="fr-FR" dirty="0" smtClean="0"/>
              <a:t> ».</a:t>
            </a:r>
          </a:p>
          <a:p>
            <a:r>
              <a:rPr lang="fr-FR" dirty="0" smtClean="0"/>
              <a:t>Une « </a:t>
            </a:r>
            <a:r>
              <a:rPr lang="fr-FR" dirty="0" err="1" smtClean="0"/>
              <a:t>checkbox</a:t>
            </a:r>
            <a:r>
              <a:rPr lang="fr-FR" dirty="0" smtClean="0"/>
              <a:t> » (case à cocher), cochée d’office, couplée à un champ « notification personnalisée »:</a:t>
            </a:r>
          </a:p>
          <a:p>
            <a:pPr marL="342900" indent="-342900">
              <a:buFontTx/>
              <a:buChar char="-"/>
            </a:pPr>
            <a:r>
              <a:rPr lang="fr-FR" dirty="0" smtClean="0"/>
              <a:t>Si la case est cochée le champ associé apparait et permet d’inscrire les différents destinataires pour l’envoi d’un E-mail contenant les informations client et le chargé client qui a traité le dossier.</a:t>
            </a:r>
          </a:p>
          <a:p>
            <a:pPr marL="342900" indent="-342900">
              <a:buFontTx/>
              <a:buChar char="-"/>
            </a:pPr>
            <a:r>
              <a:rPr lang="fr-FR" dirty="0" smtClean="0"/>
              <a:t>Si la case est cochée, on peut ne rien inscrire dans le champ associé, et l’E-mail sera envoyer à tous les chargés client.</a:t>
            </a:r>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942786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el">
  <a:themeElements>
    <a:clrScheme name="Essentie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e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e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223</TotalTime>
  <Words>401</Words>
  <Application>Microsoft Office PowerPoint</Application>
  <PresentationFormat>Affichage à l'écran (4:3)</PresentationFormat>
  <Paragraphs>125</Paragraphs>
  <Slides>13</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Arial Black</vt:lpstr>
      <vt:lpstr>Calibri</vt:lpstr>
      <vt:lpstr>Essentiel</vt:lpstr>
      <vt:lpstr>Application CECIAA</vt:lpstr>
      <vt:lpstr>Plan</vt:lpstr>
      <vt:lpstr> Les besoins </vt:lpstr>
      <vt:lpstr>Les contraintes associées </vt:lpstr>
      <vt:lpstr>Le cahier des charges fonctionnel</vt:lpstr>
      <vt:lpstr>      Le cahier des charges fonctionnel</vt:lpstr>
      <vt:lpstr>Le cahier des charges fonctionnel</vt:lpstr>
      <vt:lpstr>La conception </vt:lpstr>
      <vt:lpstr>La conception </vt:lpstr>
      <vt:lpstr>La conception </vt:lpstr>
      <vt:lpstr>Les outils </vt:lpstr>
      <vt:lpstr>La réalisation</vt:lpstr>
      <vt:lpstr>Les tests et perspectives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CECIAA</dc:title>
  <dc:creator>Nassim Yousfi</dc:creator>
  <cp:lastModifiedBy>Marcel</cp:lastModifiedBy>
  <cp:revision>21</cp:revision>
  <dcterms:created xsi:type="dcterms:W3CDTF">2019-06-20T14:21:12Z</dcterms:created>
  <dcterms:modified xsi:type="dcterms:W3CDTF">2019-06-25T04:58:33Z</dcterms:modified>
</cp:coreProperties>
</file>