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72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76" r:id="rId12"/>
    <p:sldId id="277" r:id="rId13"/>
    <p:sldId id="280" r:id="rId14"/>
    <p:sldId id="27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  <a:srgbClr val="333333"/>
    <a:srgbClr val="000000"/>
    <a:srgbClr val="5C5C5C"/>
    <a:srgbClr val="E46C0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21037-23BB-4AB3-846D-1DF95BF4263B}" v="2" dt="2020-10-16T22:24:53.701"/>
    <p1510:client id="{434D1397-2C9D-8FC6-C978-7A0316C50D58}" v="53" dt="2020-08-13T17:05:02.537"/>
    <p1510:client id="{43EAC05E-4604-6065-A9F4-D05D1C367DC8}" v="703" dt="2020-08-18T22:42:53.184"/>
    <p1510:client id="{44EA7228-12C3-AF55-F1C5-E034663C3B9A}" v="139" dt="2020-10-17T02:07:34.836"/>
    <p1510:client id="{6A76AAFC-DFDE-CC63-3B6D-6F3751486412}" v="367" dt="2020-10-18T05:00:03.898"/>
    <p1510:client id="{7A52A640-B289-846E-E9DE-2EBD69AB48A8}" v="2869" dt="2020-09-05T01:29:22.428"/>
    <p1510:client id="{A7BB9D19-3065-4C2C-843D-6BD235A60AC1}" v="1112" dt="2020-08-13T17:04:25.625"/>
    <p1510:client id="{AB27D258-C76A-732D-2A80-A978AAF7523C}" v="29" dt="2020-10-16T22:57:03.642"/>
    <p1510:client id="{C4527210-15F2-47A1-B920-A30773E37034}" v="821" dt="2020-08-13T16:56:42.177"/>
    <p1510:client id="{D6F14225-70C5-5B9F-005D-A775F46CC95D}" v="120" dt="2020-10-18T18:41:16.180"/>
    <p1510:client id="{FD16E06E-377B-4C3A-017C-D1B9A32090F7}" v="1454" dt="2020-10-16T23:46:4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DBE9CA-0C3A-4214-B370-36C81E83D8C8}"/>
              </a:ext>
            </a:extLst>
          </p:cNvPr>
          <p:cNvSpPr/>
          <p:nvPr/>
        </p:nvSpPr>
        <p:spPr>
          <a:xfrm>
            <a:off x="3812876" y="2971800"/>
            <a:ext cx="2746074" cy="8913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FC7B7-3A27-4E06-A0A3-C3204546E635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A7A9E-C2FF-495F-BEB5-7DCB3B456024}"/>
              </a:ext>
            </a:extLst>
          </p:cNvPr>
          <p:cNvSpPr/>
          <p:nvPr/>
        </p:nvSpPr>
        <p:spPr>
          <a:xfrm>
            <a:off x="175404" y="340744"/>
            <a:ext cx="11933205" cy="6512941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A86DD-4496-4044-8E31-E0A2F86ADCFA}"/>
              </a:ext>
            </a:extLst>
          </p:cNvPr>
          <p:cNvCxnSpPr/>
          <p:nvPr/>
        </p:nvCxnSpPr>
        <p:spPr>
          <a:xfrm>
            <a:off x="2876" y="1260895"/>
            <a:ext cx="4356339" cy="28754"/>
          </a:xfrm>
          <a:prstGeom prst="straightConnector1">
            <a:avLst/>
          </a:prstGeom>
          <a:ln w="28575">
            <a:solidFill>
              <a:srgbClr val="F943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037892-165B-4FCB-B652-5EBACD14C87A}"/>
              </a:ext>
            </a:extLst>
          </p:cNvPr>
          <p:cNvSpPr txBox="1"/>
          <p:nvPr/>
        </p:nvSpPr>
        <p:spPr>
          <a:xfrm>
            <a:off x="122747" y="697841"/>
            <a:ext cx="55036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F94335"/>
                </a:solidFill>
                <a:latin typeface="Calibri"/>
                <a:ea typeface="+mn-lt"/>
                <a:cs typeface="+mn-lt"/>
              </a:rPr>
              <a:t>CONTEXTUALIZAÇÃO</a:t>
            </a:r>
            <a:r>
              <a:rPr lang="en-US" sz="3200" dirty="0">
                <a:solidFill>
                  <a:srgbClr val="F94335"/>
                </a:solidFill>
                <a:latin typeface="Calibri"/>
                <a:ea typeface="+mn-lt"/>
                <a:cs typeface="+mn-lt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99ED8-F2AF-4650-88B3-31902ECA3499}"/>
              </a:ext>
            </a:extLst>
          </p:cNvPr>
          <p:cNvSpPr txBox="1"/>
          <p:nvPr/>
        </p:nvSpPr>
        <p:spPr>
          <a:xfrm>
            <a:off x="914400" y="1662023"/>
            <a:ext cx="1036319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Aplicação</a:t>
            </a:r>
            <a:r>
              <a:rPr lang="en-US" sz="2800" b="1" dirty="0">
                <a:solidFill>
                  <a:srgbClr val="F94335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Gerenciamento</a:t>
            </a:r>
            <a:r>
              <a:rPr lang="en-US" sz="2800" b="1" dirty="0">
                <a:solidFill>
                  <a:srgbClr val="F94335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94335"/>
                </a:solidFill>
                <a:ea typeface="+mn-lt"/>
                <a:cs typeface="+mn-lt"/>
              </a:rPr>
              <a:t>Pacientes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votado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área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saúde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da rede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pública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onde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ela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visa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gerenciar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consultas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agendamentos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FFFF00"/>
                </a:solidFill>
                <a:ea typeface="+mn-lt"/>
                <a:cs typeface="+mn-lt"/>
              </a:rPr>
              <a:t>paciente</a:t>
            </a:r>
            <a:r>
              <a:rPr lang="en-US" sz="2800" b="1" dirty="0">
                <a:solidFill>
                  <a:srgbClr val="FFFF00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FFFF00"/>
                </a:solidFill>
                <a:ea typeface="+mn-lt"/>
                <a:cs typeface="+mn-lt"/>
              </a:rPr>
              <a:t>médicos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rede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hospitais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públicos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através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dados dos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mesmos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citados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com o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objetivo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agilizar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processos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tornando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eles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pratico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evitar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incidente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E46C0A"/>
                </a:solidFill>
                <a:ea typeface="+mn-lt"/>
                <a:cs typeface="+mn-lt"/>
              </a:rPr>
              <a:t>disponibilizar</a:t>
            </a:r>
            <a:r>
              <a:rPr lang="en-US" sz="2800" b="1" dirty="0">
                <a:solidFill>
                  <a:srgbClr val="E46C0A"/>
                </a:solidFill>
                <a:ea typeface="+mn-lt"/>
                <a:cs typeface="+mn-lt"/>
              </a:rPr>
              <a:t> a </a:t>
            </a:r>
            <a:r>
              <a:rPr lang="en-US" sz="2800" b="1" err="1">
                <a:solidFill>
                  <a:srgbClr val="E46C0A"/>
                </a:solidFill>
                <a:ea typeface="+mn-lt"/>
                <a:cs typeface="+mn-lt"/>
              </a:rPr>
              <a:t>visualização</a:t>
            </a:r>
            <a:r>
              <a:rPr lang="en-US" sz="2800" b="1" dirty="0">
                <a:solidFill>
                  <a:srgbClr val="E46C0A"/>
                </a:solidFill>
                <a:ea typeface="+mn-lt"/>
                <a:cs typeface="+mn-lt"/>
              </a:rPr>
              <a:t> de dados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maneira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inteligente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bem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00B050"/>
                </a:solidFill>
                <a:ea typeface="+mn-lt"/>
                <a:cs typeface="+mn-lt"/>
              </a:rPr>
              <a:t>posicionada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 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importante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trazer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modernidade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esse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tipo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setor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pois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sempre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atividade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trabalhando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enorme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rgbClr val="4F81BD"/>
                </a:solidFill>
                <a:ea typeface="+mn-lt"/>
                <a:cs typeface="+mn-lt"/>
              </a:rPr>
              <a:t>gama</a:t>
            </a:r>
            <a:r>
              <a:rPr lang="en-US" sz="2800" b="1" dirty="0">
                <a:solidFill>
                  <a:srgbClr val="4F81BD"/>
                </a:solidFill>
                <a:ea typeface="+mn-lt"/>
                <a:cs typeface="+mn-lt"/>
              </a:rPr>
              <a:t> de dados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boa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gestão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que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tudo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funcione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forma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indispensável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essa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área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en-US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DC6C86B4-39D6-475E-B048-2EAD7989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8602" y="472275"/>
            <a:ext cx="948361" cy="8876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9134ED-C06D-4723-A75E-70C89AFF6DE1}"/>
              </a:ext>
            </a:extLst>
          </p:cNvPr>
          <p:cNvSpPr/>
          <p:nvPr/>
        </p:nvSpPr>
        <p:spPr>
          <a:xfrm>
            <a:off x="11159704" y="6062932"/>
            <a:ext cx="1035170" cy="575094"/>
          </a:xfrm>
          <a:prstGeom prst="rect">
            <a:avLst/>
          </a:prstGeom>
          <a:solidFill>
            <a:srgbClr val="F9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01143F7-A272-456E-8532-E53E0A48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0" y="514071"/>
            <a:ext cx="10850262" cy="627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26B93-E692-46DE-BA33-C6CD375107F0}"/>
              </a:ext>
            </a:extLst>
          </p:cNvPr>
          <p:cNvSpPr txBox="1"/>
          <p:nvPr/>
        </p:nvSpPr>
        <p:spPr>
          <a:xfrm>
            <a:off x="828136" y="80513"/>
            <a:ext cx="1095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94335"/>
                </a:solidFill>
                <a:cs typeface="Calibri"/>
              </a:rPr>
              <a:t>Protótipo de Tela - Página Principal do Usuário (Paciente)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3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26B93-E692-46DE-BA33-C6CD375107F0}"/>
              </a:ext>
            </a:extLst>
          </p:cNvPr>
          <p:cNvSpPr txBox="1"/>
          <p:nvPr/>
        </p:nvSpPr>
        <p:spPr>
          <a:xfrm>
            <a:off x="828136" y="80513"/>
            <a:ext cx="1095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94335"/>
                </a:solidFill>
                <a:cs typeface="Calibri"/>
              </a:rPr>
              <a:t>Protótipo de Tela – Dashboard do Médico Durante a Consulta </a:t>
            </a:r>
            <a:endParaRPr lang="en-US" dirty="0">
              <a:cs typeface="Calibri"/>
            </a:endParaRPr>
          </a:p>
        </p:txBody>
      </p:sp>
      <p:pic>
        <p:nvPicPr>
          <p:cNvPr id="2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9A5E0E1C-79EA-4455-A300-335D014D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446944"/>
            <a:ext cx="10952671" cy="62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26B93-E692-46DE-BA33-C6CD375107F0}"/>
              </a:ext>
            </a:extLst>
          </p:cNvPr>
          <p:cNvSpPr txBox="1"/>
          <p:nvPr/>
        </p:nvSpPr>
        <p:spPr>
          <a:xfrm>
            <a:off x="1302589" y="80513"/>
            <a:ext cx="1095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94335"/>
                </a:solidFill>
                <a:cs typeface="Calibri"/>
              </a:rPr>
              <a:t>Protótipo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Tela –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Agendamento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uma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consulta (Etapa 1)</a:t>
            </a:r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08266C1-5D01-4CBE-8724-90F5D688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445261"/>
            <a:ext cx="9601198" cy="61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26B93-E692-46DE-BA33-C6CD375107F0}"/>
              </a:ext>
            </a:extLst>
          </p:cNvPr>
          <p:cNvSpPr txBox="1"/>
          <p:nvPr/>
        </p:nvSpPr>
        <p:spPr>
          <a:xfrm>
            <a:off x="1302589" y="80513"/>
            <a:ext cx="1095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94335"/>
                </a:solidFill>
                <a:cs typeface="Calibri"/>
              </a:rPr>
              <a:t>Protótipo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Tela –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Agendamento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uma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consulta (Etapa 2)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B923BD-21EC-4900-B661-0701563B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439017"/>
            <a:ext cx="9601198" cy="61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2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26B93-E692-46DE-BA33-C6CD375107F0}"/>
              </a:ext>
            </a:extLst>
          </p:cNvPr>
          <p:cNvSpPr txBox="1"/>
          <p:nvPr/>
        </p:nvSpPr>
        <p:spPr>
          <a:xfrm>
            <a:off x="1302589" y="80513"/>
            <a:ext cx="1095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94335"/>
                </a:solidFill>
                <a:cs typeface="Calibri"/>
              </a:rPr>
              <a:t>Protótipo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Tela –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Agendamento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de </a:t>
            </a:r>
            <a:r>
              <a:rPr lang="en-US" dirty="0" err="1">
                <a:solidFill>
                  <a:srgbClr val="F94335"/>
                </a:solidFill>
                <a:cs typeface="Calibri"/>
              </a:rPr>
              <a:t>uma</a:t>
            </a:r>
            <a:r>
              <a:rPr lang="en-US" dirty="0">
                <a:solidFill>
                  <a:srgbClr val="F94335"/>
                </a:solidFill>
                <a:cs typeface="Calibri"/>
              </a:rPr>
              <a:t> consulta (Etapa 3)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21A96BC-DC80-4B5F-9E70-E7898B3B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445385"/>
            <a:ext cx="9601200" cy="62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7D52F0-C7C1-4E9D-89A6-D6D8C2213112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Gerenciar Dados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Acessibilidade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Apresentar Relatórios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>
                    <a:solidFill>
                      <a:srgbClr val="FF0000"/>
                    </a:solidFill>
                  </a:rPr>
                  <a:t>AGP - Aplicação de Gerenciamento de Pacientes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19997" y="459654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Gratuito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4625724" y="364556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41085" y="2178915"/>
            <a:ext cx="1449977" cy="664595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53281" y="502611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Diversas Plataformas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862736" y="4097621"/>
            <a:ext cx="1449977" cy="664595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Interface Interativa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62498" y="25289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922565" y="190095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Controle 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22565" y="271021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Fluidez de Acesso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922564" y="363499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Acesso a Informação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922564" y="448243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765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F7D15-9D25-4942-B619-B7A0B25D1BBB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87456" y="4329278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65290" y="4775876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77808" y="5375598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Enorme Gama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460660" y="3931179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– Gerenciamento de Dados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822185" y="193625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80026" y="246949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820007" y="2848132"/>
            <a:ext cx="1449977" cy="6439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225005" y="33453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Sistema de Gerenciamento de Banco de Dados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800024" y="3818813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Modelagem Lógica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9068320" y="2396510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Controle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068320" y="311589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Fluidez de Acesso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9068320" y="383528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Dados bem Organizado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068320" y="4554668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Fácil Manipulação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61668" y="4372397"/>
            <a:ext cx="1368335" cy="614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7665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3F2EA-9978-4D88-8478-B41019EE8CA5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56323" y="2356464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- Acessibilidade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4805588" y="191110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Gratuito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131814" y="23564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Diversas Plataformas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808085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Fácil  Manipulação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774119" y="286493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Visibilidade de Textos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41086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Controles Grandes e Simples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74118" y="381784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Design 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067025" y="431559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Automatizar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9574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0C61D-F3C5-4900-B0CF-B7839CEB4CD5}"/>
              </a:ext>
            </a:extLst>
          </p:cNvPr>
          <p:cNvSpPr/>
          <p:nvPr/>
        </p:nvSpPr>
        <p:spPr>
          <a:xfrm>
            <a:off x="563593" y="225726"/>
            <a:ext cx="10941168" cy="6527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Cidadãos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Profissionais de Saúde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Equipe ADM na Área da Saúde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96892" y="2295797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Exibição de Relatórios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 e Usuário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594525" y="220549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rgbClr val="FF0000"/>
                    </a:solidFill>
                  </a:rPr>
                  <a:t>AGP – Gerenciamento de Relatórios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Problemas ,Necessidades ou Tarefas Identificadas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Ideia e Soluções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/>
                <a:t>Benefícios para o negócio e para o time</a:t>
              </a:r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4748348" y="189905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069974" y="244613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Interface Interativa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772761" y="2295796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Acesso </a:t>
            </a:r>
            <a:r>
              <a:rPr lang="pt-BR" b="1">
                <a:solidFill>
                  <a:schemeClr val="bg1"/>
                </a:solidFill>
              </a:rPr>
              <a:t>à</a:t>
            </a:r>
            <a:r>
              <a:rPr lang="pt-BR" b="1" dirty="0">
                <a:solidFill>
                  <a:schemeClr val="bg1"/>
                </a:solidFill>
              </a:rPr>
              <a:t> Informação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748347" y="302391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Notificações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763220" y="3108288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055537" y="369170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Dados atualizados</a:t>
            </a:r>
            <a:endParaRPr lang="pt-BR" sz="16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4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4180" y="803561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900" dirty="0"/>
              <a:t>Eu enquanto </a:t>
            </a:r>
            <a:r>
              <a:rPr lang="pt-BR" sz="1900"/>
              <a:t>cidadão, quero  sabe</a:t>
            </a:r>
            <a:r>
              <a:rPr lang="pt-BR" sz="1900" dirty="0"/>
              <a:t>r a situação da unidade de saúde, pois preciso me planejar</a:t>
            </a:r>
            <a:endParaRPr lang="pt-BR" sz="1900">
              <a:cs typeface="Calibri"/>
            </a:endParaRPr>
          </a:p>
          <a:p>
            <a:pPr algn="ctr"/>
            <a:r>
              <a:rPr lang="pt-BR" sz="1900" dirty="0"/>
              <a:t>para me dirigir ao hospital mais viável</a:t>
            </a:r>
            <a:endParaRPr lang="pt-BR" sz="1900"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8628" y="-58412"/>
            <a:ext cx="9710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02060"/>
                </a:solidFill>
              </a:rPr>
              <a:t>USER STORY</a:t>
            </a: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9865" y="2142"/>
            <a:ext cx="948361" cy="8876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012507" y="803562"/>
            <a:ext cx="2293064" cy="2246769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750" dirty="0">
                <a:cs typeface="Calibri"/>
              </a:rPr>
              <a:t>Eu </a:t>
            </a:r>
            <a:r>
              <a:rPr lang="pt-BR" sz="1750">
                <a:cs typeface="Calibri"/>
              </a:rPr>
              <a:t>enquanto  médico, que</a:t>
            </a:r>
            <a:r>
              <a:rPr lang="pt-BR" sz="1750" dirty="0">
                <a:cs typeface="Calibri"/>
              </a:rPr>
              <a:t>ro  ter acesso  sobre dados de meus paciente, pois preciso do controle e o entendimento de quem estou prestando serviço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64483" y="3520882"/>
            <a:ext cx="2353445" cy="243143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900" dirty="0">
                <a:cs typeface="Calibri"/>
              </a:rPr>
              <a:t>Eu enquanto administrador quero ter acesso as consultas registradas na unidade de saúde  para estar ciente da entrada e </a:t>
            </a:r>
            <a:r>
              <a:rPr lang="pt-BR" sz="1900">
                <a:cs typeface="Calibri"/>
              </a:rPr>
              <a:t>saíada dos pacientes</a:t>
            </a:r>
            <a:endParaRPr lang="pt-BR" sz="1900" dirty="0">
              <a:cs typeface="Calibri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33708" y="803561"/>
            <a:ext cx="2216998" cy="2354491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100"/>
              <a:t>Eu enquanto cidadão</a:t>
            </a:r>
            <a:r>
              <a:rPr lang="pt-BR" sz="2100" dirty="0"/>
              <a:t>, quero uma interface fácil e intuitiva, para manuseio correto das ferramentas</a:t>
            </a:r>
            <a:endParaRPr lang="pt-BR" sz="2100" dirty="0">
              <a:cs typeface="Calibri"/>
            </a:endParaRPr>
          </a:p>
          <a:p>
            <a:pPr algn="ctr"/>
            <a:endParaRPr lang="pt-BR" sz="2100" dirty="0">
              <a:cs typeface="Calibri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08067" y="3647928"/>
            <a:ext cx="2327565" cy="2585323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Eu enquanto administrador, </a:t>
            </a:r>
            <a:r>
              <a:rPr lang="pt-BR"/>
              <a:t>quero  poder alterar as informações da unidade de saude, </a:t>
            </a:r>
            <a:r>
              <a:rPr lang="pt-BR" dirty="0"/>
              <a:t>pois informar a todos sobre possiveis eventos ou contratempo </a:t>
            </a:r>
            <a:endParaRPr lang="pt-BR" dirty="0">
              <a:cs typeface="Calibri"/>
            </a:endParaRPr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554180" y="803561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</a:t>
            </a:r>
            <a:r>
              <a:rPr lang="pt-BR" sz="1900"/>
              <a:t>cidadão, quero  sabe</a:t>
            </a:r>
            <a:r>
              <a:rPr lang="pt-BR" sz="1900" dirty="0"/>
              <a:t>r a situação da unidade de saúde, pois preciso me planejar</a:t>
            </a:r>
            <a:endParaRPr lang="pt-BR" sz="1900">
              <a:cs typeface="Calibri"/>
            </a:endParaRPr>
          </a:p>
          <a:p>
            <a:pPr algn="ctr"/>
            <a:r>
              <a:rPr lang="pt-BR" sz="1900" dirty="0"/>
              <a:t>para me dirigir ao hospital mais viável</a:t>
            </a:r>
            <a:endParaRPr lang="pt-BR" sz="1900">
              <a:cs typeface="Calibri"/>
            </a:endParaRPr>
          </a:p>
        </p:txBody>
      </p:sp>
      <p:sp>
        <p:nvSpPr>
          <p:cNvPr id="14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6160451" y="702021"/>
            <a:ext cx="2341941" cy="2431435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cidadão, quero  ser notificado sobre exames e/ou </a:t>
            </a:r>
            <a:r>
              <a:rPr lang="pt-BR" sz="1900"/>
              <a:t>consultas, pois preciso desse controle em minha agenda</a:t>
            </a:r>
            <a:endParaRPr lang="pt-BR" sz="1900">
              <a:cs typeface="Calibri"/>
            </a:endParaRPr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494873" y="3519085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</a:t>
            </a:r>
            <a:r>
              <a:rPr lang="pt-BR" sz="1900"/>
              <a:t>médico, quero um </a:t>
            </a:r>
            <a:r>
              <a:rPr lang="pt-BR" sz="1900" dirty="0"/>
              <a:t>registro historicos dos pacientes que eu atendi, para facilitar o agendamento de suas futuras consultas</a:t>
            </a:r>
            <a:endParaRPr lang="pt-BR" sz="1900" dirty="0">
              <a:cs typeface="Calibri"/>
            </a:endParaRP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23D55ECC-5447-4962-A5E0-B55DA81D51DC}"/>
              </a:ext>
            </a:extLst>
          </p:cNvPr>
          <p:cNvSpPr txBox="1"/>
          <p:nvPr/>
        </p:nvSpPr>
        <p:spPr>
          <a:xfrm>
            <a:off x="3254428" y="3518186"/>
            <a:ext cx="2385073" cy="2139047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900" dirty="0"/>
              <a:t>Eu enquanto médico, quero poder informar de minhas ausencias, pois </a:t>
            </a:r>
            <a:r>
              <a:rPr lang="pt-BR" sz="1900"/>
              <a:t>preciso notificar o quão antecipado possivel</a:t>
            </a:r>
            <a:endParaRPr lang="pt-BR" sz="19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C909B-2CCD-4954-BE18-8A84E4FFCCEA}"/>
              </a:ext>
            </a:extLst>
          </p:cNvPr>
          <p:cNvSpPr/>
          <p:nvPr/>
        </p:nvSpPr>
        <p:spPr>
          <a:xfrm>
            <a:off x="1052422" y="2871158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B22293-C033-425C-BD71-B0DC680DFA83}"/>
              </a:ext>
            </a:extLst>
          </p:cNvPr>
          <p:cNvSpPr/>
          <p:nvPr/>
        </p:nvSpPr>
        <p:spPr>
          <a:xfrm>
            <a:off x="3697855" y="2842403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928FD-007A-4D2F-B011-5DB5D99937A6}"/>
              </a:ext>
            </a:extLst>
          </p:cNvPr>
          <p:cNvSpPr/>
          <p:nvPr/>
        </p:nvSpPr>
        <p:spPr>
          <a:xfrm>
            <a:off x="6688346" y="3043686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FBE61-DFBE-447A-9A7C-4BD1447B4104}"/>
              </a:ext>
            </a:extLst>
          </p:cNvPr>
          <p:cNvSpPr/>
          <p:nvPr/>
        </p:nvSpPr>
        <p:spPr>
          <a:xfrm>
            <a:off x="9463175" y="3029308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1EAEC-6C64-4A99-B5EF-695EB5B6E05D}"/>
              </a:ext>
            </a:extLst>
          </p:cNvPr>
          <p:cNvSpPr/>
          <p:nvPr/>
        </p:nvSpPr>
        <p:spPr>
          <a:xfrm>
            <a:off x="1052422" y="5588479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#4.1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4406B1-5C37-4514-AD66-33D7AC4541F1}"/>
              </a:ext>
            </a:extLst>
          </p:cNvPr>
          <p:cNvSpPr/>
          <p:nvPr/>
        </p:nvSpPr>
        <p:spPr>
          <a:xfrm>
            <a:off x="3697855" y="5588479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6B3DA-7E92-4CFD-83CF-DAC13EBB5C7C}"/>
              </a:ext>
            </a:extLst>
          </p:cNvPr>
          <p:cNvSpPr/>
          <p:nvPr/>
        </p:nvSpPr>
        <p:spPr>
          <a:xfrm>
            <a:off x="6688346" y="5904781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436A6B-38A3-4739-8BEB-CE6A7A1F1063}"/>
              </a:ext>
            </a:extLst>
          </p:cNvPr>
          <p:cNvSpPr/>
          <p:nvPr/>
        </p:nvSpPr>
        <p:spPr>
          <a:xfrm>
            <a:off x="9463175" y="5947912"/>
            <a:ext cx="1380227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2004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78632"/>
              </p:ext>
            </p:extLst>
          </p:nvPr>
        </p:nvGraphicFramePr>
        <p:xfrm>
          <a:off x="747622" y="1049547"/>
          <a:ext cx="10571544" cy="5425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804">
                  <a:extLst>
                    <a:ext uri="{9D8B030D-6E8A-4147-A177-3AD203B41FA5}">
                      <a16:colId xmlns:a16="http://schemas.microsoft.com/office/drawing/2014/main" val="316312984"/>
                    </a:ext>
                  </a:extLst>
                </a:gridCol>
                <a:gridCol w="45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6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ID</a:t>
                      </a:r>
                      <a:endParaRPr lang="pt-BR" sz="20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Nome</a:t>
                      </a: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Descrição</a:t>
                      </a:r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do </a:t>
                      </a:r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Requisito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 </a:t>
                      </a:r>
                      <a:r>
                        <a:rPr lang="pt-BR" sz="16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Classificação</a:t>
                      </a:r>
                      <a:endParaRPr lang="pt-BR" sz="16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#1&lt;Status &gt;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+mn-cs"/>
                        </a:rPr>
                        <a:t>Status sobre a unidade de saúde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#2&lt;Interface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facil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e Intuitivo&gt;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Interface</a:t>
                      </a:r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simples  e intuitiva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Essencial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#3&lt;Notificações&gt;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Notificações de Exames e/ou Consultas dos pacientes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#4&lt;Acesso a dados dos pacientes&gt;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Ter o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accesso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a dados dos paciente a quem os médicos prestam serviço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#4.1&lt;Registro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historico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dos pacientes&gt;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Ter o registro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historicos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das consultas dos pacientes para que os médicos tenham acesso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Importante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#5&lt;Informar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ausencia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médica&gt;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Poder notificar a </a:t>
                      </a: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ausencia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 de algum profissional para os pacientes e os administradores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4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#6&lt;Controle de entrada e saída dos pacientes&gt;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Os administradores terem acesso a informação da entrada 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saida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dos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pacienres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em seus respectivos hospitais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#7&lt;Alterar as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infarmções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 das unidades de </a:t>
                      </a:r>
                      <a:r>
                        <a:rPr lang="pt-BR" sz="1100" b="0" i="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saude</a:t>
                      </a:r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&gt;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Permitir acesso a alterações nas informações das unidades de </a:t>
                      </a:r>
                      <a:r>
                        <a:rPr lang="pt-BR" sz="1100" b="0" i="0" u="none" strike="noStrike" baseline="0" dirty="0" err="1">
                          <a:solidFill>
                            <a:srgbClr val="F94335"/>
                          </a:solidFill>
                          <a:latin typeface="Bahnschrift SemiBold SemiConden"/>
                          <a:cs typeface="Arial"/>
                        </a:rPr>
                        <a:t>saude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100" u="none" strike="noStrike" dirty="0" err="1">
                          <a:solidFill>
                            <a:srgbClr val="F94335"/>
                          </a:solidFill>
                          <a:latin typeface="Bahnschrift SemiBold SemiConden"/>
                        </a:rPr>
                        <a:t>Desejavel</a:t>
                      </a:r>
                      <a:endParaRPr lang="en-US" dirty="0" err="1"/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601979" y="488020"/>
            <a:ext cx="479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Product</a:t>
            </a:r>
            <a:r>
              <a:rPr lang="pt-BR" sz="3600" dirty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 </a:t>
            </a:r>
            <a:r>
              <a:rPr lang="pt-BR" sz="3600" dirty="0" err="1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Backlog</a:t>
            </a:r>
            <a:endParaRPr lang="pt-BR" sz="3600" dirty="0">
              <a:solidFill>
                <a:srgbClr val="F943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207035" y="1037755"/>
            <a:ext cx="10042473" cy="287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2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62615-03C1-45FE-91A9-3A6561247229}"/>
              </a:ext>
            </a:extLst>
          </p:cNvPr>
          <p:cNvSpPr txBox="1"/>
          <p:nvPr/>
        </p:nvSpPr>
        <p:spPr>
          <a:xfrm>
            <a:off x="411192" y="181155"/>
            <a:ext cx="10248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94335"/>
                </a:solidFill>
              </a:rPr>
              <a:t>BPMN – </a:t>
            </a:r>
            <a:r>
              <a:rPr lang="en-US" sz="4000" dirty="0" err="1">
                <a:solidFill>
                  <a:srgbClr val="F94335"/>
                </a:solidFill>
              </a:rPr>
              <a:t>Processo</a:t>
            </a:r>
            <a:r>
              <a:rPr lang="en-US" sz="4000" dirty="0">
                <a:solidFill>
                  <a:srgbClr val="F94335"/>
                </a:solidFill>
              </a:rPr>
              <a:t> de </a:t>
            </a:r>
            <a:r>
              <a:rPr lang="en-US" sz="4000" dirty="0" err="1">
                <a:solidFill>
                  <a:srgbClr val="F94335"/>
                </a:solidFill>
              </a:rPr>
              <a:t>Agendamento</a:t>
            </a:r>
            <a:r>
              <a:rPr lang="en-US" sz="4000" dirty="0">
                <a:solidFill>
                  <a:srgbClr val="F94335"/>
                </a:solidFill>
              </a:rPr>
              <a:t> de Consulta</a:t>
            </a:r>
            <a:endParaRPr lang="en-US" sz="4000" dirty="0">
              <a:solidFill>
                <a:srgbClr val="F94335"/>
              </a:solidFill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40AB70A-1380-493B-94E5-7719E5FC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294588"/>
            <a:ext cx="12203500" cy="51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62615-03C1-45FE-91A9-3A6561247229}"/>
              </a:ext>
            </a:extLst>
          </p:cNvPr>
          <p:cNvSpPr txBox="1"/>
          <p:nvPr/>
        </p:nvSpPr>
        <p:spPr>
          <a:xfrm>
            <a:off x="346105" y="4493"/>
            <a:ext cx="11526957" cy="427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rgbClr val="F94335"/>
                </a:solidFill>
              </a:rPr>
              <a:t>BPMN – </a:t>
            </a:r>
            <a:r>
              <a:rPr lang="en-US" sz="2500" dirty="0" err="1">
                <a:solidFill>
                  <a:srgbClr val="F94335"/>
                </a:solidFill>
                <a:ea typeface="+mn-lt"/>
                <a:cs typeface="+mn-lt"/>
              </a:rPr>
              <a:t>Processo</a:t>
            </a:r>
            <a:r>
              <a:rPr lang="en-US" sz="2500" dirty="0">
                <a:solidFill>
                  <a:srgbClr val="F94335"/>
                </a:solidFill>
                <a:ea typeface="+mn-lt"/>
                <a:cs typeface="+mn-lt"/>
              </a:rPr>
              <a:t> de </a:t>
            </a:r>
            <a:r>
              <a:rPr lang="en-US" sz="2500" dirty="0" err="1">
                <a:solidFill>
                  <a:srgbClr val="F94335"/>
                </a:solidFill>
                <a:ea typeface="+mn-lt"/>
                <a:cs typeface="+mn-lt"/>
              </a:rPr>
              <a:t>Recebimento</a:t>
            </a:r>
            <a:r>
              <a:rPr lang="en-US" sz="2500" dirty="0">
                <a:solidFill>
                  <a:srgbClr val="F94335"/>
                </a:solidFill>
                <a:ea typeface="+mn-lt"/>
                <a:cs typeface="+mn-lt"/>
              </a:rPr>
              <a:t> da </a:t>
            </a:r>
            <a:r>
              <a:rPr lang="en-US" sz="2500" dirty="0" err="1">
                <a:solidFill>
                  <a:srgbClr val="F94335"/>
                </a:solidFill>
                <a:ea typeface="+mn-lt"/>
                <a:cs typeface="+mn-lt"/>
              </a:rPr>
              <a:t>Paciente</a:t>
            </a:r>
            <a:r>
              <a:rPr lang="en-US" sz="2500" dirty="0">
                <a:solidFill>
                  <a:srgbClr val="F94335"/>
                </a:solidFill>
                <a:ea typeface="+mn-lt"/>
                <a:cs typeface="+mn-lt"/>
              </a:rPr>
              <a:t> &amp;</a:t>
            </a:r>
            <a:r>
              <a:rPr lang="en-US" sz="2500" dirty="0" err="1">
                <a:solidFill>
                  <a:srgbClr val="F94335"/>
                </a:solidFill>
                <a:ea typeface="+mn-lt"/>
                <a:cs typeface="+mn-lt"/>
              </a:rPr>
              <a:t>Prcesso</a:t>
            </a:r>
            <a:r>
              <a:rPr lang="en-US" sz="2500" dirty="0">
                <a:solidFill>
                  <a:srgbClr val="F94335"/>
                </a:solidFill>
                <a:ea typeface="+mn-lt"/>
                <a:cs typeface="+mn-lt"/>
              </a:rPr>
              <a:t> </a:t>
            </a:r>
            <a:r>
              <a:rPr lang="en-US" sz="2500" dirty="0" err="1">
                <a:solidFill>
                  <a:srgbClr val="F94335"/>
                </a:solidFill>
                <a:ea typeface="+mn-lt"/>
                <a:cs typeface="+mn-lt"/>
              </a:rPr>
              <a:t>Realização</a:t>
            </a:r>
            <a:r>
              <a:rPr lang="en-US" sz="2500" dirty="0">
                <a:solidFill>
                  <a:srgbClr val="F94335"/>
                </a:solidFill>
                <a:ea typeface="+mn-lt"/>
                <a:cs typeface="+mn-lt"/>
              </a:rPr>
              <a:t> de Consulta</a:t>
            </a:r>
            <a:endParaRPr lang="en-US" sz="2500">
              <a:solidFill>
                <a:srgbClr val="F94335"/>
              </a:solidFill>
              <a:cs typeface="Calibri"/>
            </a:endParaRPr>
          </a:p>
        </p:txBody>
      </p:sp>
      <p:pic>
        <p:nvPicPr>
          <p:cNvPr id="2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889364F3-9C99-4015-9A72-D2E2ED44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7" y="442913"/>
            <a:ext cx="11828881" cy="64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563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1207</cp:revision>
  <dcterms:created xsi:type="dcterms:W3CDTF">2020-08-13T15:23:55Z</dcterms:created>
  <dcterms:modified xsi:type="dcterms:W3CDTF">2020-10-18T18:44:20Z</dcterms:modified>
</cp:coreProperties>
</file>