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59" r:id="rId3"/>
    <p:sldId id="257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1397-2C9D-8FC6-C978-7A0316C50D58}" v="53" dt="2020-08-13T17:05:02.537"/>
    <p1510:client id="{43EAC05E-4604-6065-A9F4-D05D1C367DC8}" v="703" dt="2020-08-18T22:42:53.184"/>
    <p1510:client id="{A7BB9D19-3065-4C2C-843D-6BD235A60AC1}" v="1112" dt="2020-08-13T17:04:25.625"/>
    <p1510:client id="{C4527210-15F2-47A1-B920-A30773E37034}" v="821" dt="2020-08-13T16:56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8979-CEB6-4D0F-9079-1ED52559E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9224-0C79-4BD8-8F56-E2B71548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Dados Pessoais dos Pacientes (Nome, CPF, RG, Endereço..)</a:t>
          </a:r>
        </a:p>
      </dgm:t>
    </dgm:pt>
    <dgm:pt modelId="{90E1E372-5628-4673-B9E8-18D094C9EEFE}" type="parTrans" cxnId="{2B8E62D5-6130-4C7C-9A17-EF1E8CE2D5D9}">
      <dgm:prSet/>
      <dgm:spPr/>
      <dgm:t>
        <a:bodyPr/>
        <a:lstStyle/>
        <a:p>
          <a:endParaRPr lang="en-US"/>
        </a:p>
      </dgm:t>
    </dgm:pt>
    <dgm:pt modelId="{F30B0C49-CC28-453E-ABDE-AB7E955D2213}" type="sibTrans" cxnId="{2B8E62D5-6130-4C7C-9A17-EF1E8CE2D5D9}">
      <dgm:prSet/>
      <dgm:spPr/>
      <dgm:t>
        <a:bodyPr/>
        <a:lstStyle/>
        <a:p>
          <a:endParaRPr lang="en-US"/>
        </a:p>
      </dgm:t>
    </dgm:pt>
    <dgm:pt modelId="{690BE2EF-9648-4BBB-A5F0-B71E4539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Dados Pessoais dos Funcionários (Nome, CPF, RG, Cargo...)</a:t>
          </a:r>
        </a:p>
      </dgm:t>
    </dgm:pt>
    <dgm:pt modelId="{8A9B43A7-9764-4F12-BB4A-7C15EA77C310}" type="parTrans" cxnId="{4A43AC02-DB7A-417E-B878-765C29B5C8EB}">
      <dgm:prSet/>
      <dgm:spPr/>
      <dgm:t>
        <a:bodyPr/>
        <a:lstStyle/>
        <a:p>
          <a:endParaRPr lang="en-US"/>
        </a:p>
      </dgm:t>
    </dgm:pt>
    <dgm:pt modelId="{069B8A5B-3F44-45E8-AEDD-C2FF6BBA490F}" type="sibTrans" cxnId="{4A43AC02-DB7A-417E-B878-765C29B5C8EB}">
      <dgm:prSet/>
      <dgm:spPr/>
      <dgm:t>
        <a:bodyPr/>
        <a:lstStyle/>
        <a:p>
          <a:endParaRPr lang="en-US"/>
        </a:p>
      </dgm:t>
    </dgm:pt>
    <dgm:pt modelId="{1782FACC-AAEE-4BA0-BB9B-8A07F7BE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Agenda dos Pacientes (Data e Horário)</a:t>
          </a:r>
        </a:p>
      </dgm:t>
    </dgm:pt>
    <dgm:pt modelId="{99946AD9-610A-4DC0-ABA9-D4FF538E7B58}" type="parTrans" cxnId="{61CBA059-D4BC-4F1E-943D-A2E7CC2BBD87}">
      <dgm:prSet/>
      <dgm:spPr/>
      <dgm:t>
        <a:bodyPr/>
        <a:lstStyle/>
        <a:p>
          <a:endParaRPr lang="en-US"/>
        </a:p>
      </dgm:t>
    </dgm:pt>
    <dgm:pt modelId="{BB462319-5EE9-4956-B970-793D38715017}" type="sibTrans" cxnId="{61CBA059-D4BC-4F1E-943D-A2E7CC2BBD87}">
      <dgm:prSet/>
      <dgm:spPr/>
      <dgm:t>
        <a:bodyPr/>
        <a:lstStyle/>
        <a:p>
          <a:endParaRPr lang="en-US"/>
        </a:p>
      </dgm:t>
    </dgm:pt>
    <dgm:pt modelId="{419C77F9-D4B3-43D9-BA27-6A5744E2B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Triagem Emergencial</a:t>
          </a:r>
        </a:p>
      </dgm:t>
    </dgm:pt>
    <dgm:pt modelId="{F80F81FC-5B19-4DCB-8DC8-AF06DE204DE6}" type="parTrans" cxnId="{B85F36DA-7785-46C6-91FF-270402C14420}">
      <dgm:prSet/>
      <dgm:spPr/>
      <dgm:t>
        <a:bodyPr/>
        <a:lstStyle/>
        <a:p>
          <a:endParaRPr lang="en-US"/>
        </a:p>
      </dgm:t>
    </dgm:pt>
    <dgm:pt modelId="{18BB7645-FBEC-4158-A4A0-6C000FD1D481}" type="sibTrans" cxnId="{B85F36DA-7785-46C6-91FF-270402C14420}">
      <dgm:prSet/>
      <dgm:spPr/>
      <dgm:t>
        <a:bodyPr/>
        <a:lstStyle/>
        <a:p>
          <a:endParaRPr lang="en-US"/>
        </a:p>
      </dgm:t>
    </dgm:pt>
    <dgm:pt modelId="{07F99C3F-AB10-465E-ADED-3FC92147A032}" type="pres">
      <dgm:prSet presAssocID="{F1608979-CEB6-4D0F-9079-1ED52559E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0B82F6-C8D5-4871-9F37-43326C6D6BEB}" type="pres">
      <dgm:prSet presAssocID="{FAEB9224-0C79-4BD8-8F56-E2B715485E97}" presName="compNode" presStyleCnt="0"/>
      <dgm:spPr/>
    </dgm:pt>
    <dgm:pt modelId="{A46F9535-8415-4CA1-A320-6ECBE725D489}" type="pres">
      <dgm:prSet presAssocID="{FAEB9224-0C79-4BD8-8F56-E2B715485E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98A01D-487E-45FB-A620-A0F8575ABCBE}" type="pres">
      <dgm:prSet presAssocID="{FAEB9224-0C79-4BD8-8F56-E2B715485E97}" presName="spaceRect" presStyleCnt="0"/>
      <dgm:spPr/>
    </dgm:pt>
    <dgm:pt modelId="{910EF078-28CE-4CF8-930B-013A2255AD23}" type="pres">
      <dgm:prSet presAssocID="{FAEB9224-0C79-4BD8-8F56-E2B715485E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751E9E-FD32-43BD-ACAE-426C78A4EC11}" type="pres">
      <dgm:prSet presAssocID="{F30B0C49-CC28-453E-ABDE-AB7E955D2213}" presName="sibTrans" presStyleCnt="0"/>
      <dgm:spPr/>
    </dgm:pt>
    <dgm:pt modelId="{0C3BF9CE-1F1F-493D-B183-B036979478E9}" type="pres">
      <dgm:prSet presAssocID="{690BE2EF-9648-4BBB-A5F0-B71E45390786}" presName="compNode" presStyleCnt="0"/>
      <dgm:spPr/>
    </dgm:pt>
    <dgm:pt modelId="{167770D1-BAEA-4042-A89A-E9C8F5276F23}" type="pres">
      <dgm:prSet presAssocID="{690BE2EF-9648-4BBB-A5F0-B71E4539078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V"/>
        </a:ext>
      </dgm:extLst>
    </dgm:pt>
    <dgm:pt modelId="{AA7C4072-35FC-422D-95B8-D7A979154AEB}" type="pres">
      <dgm:prSet presAssocID="{690BE2EF-9648-4BBB-A5F0-B71E45390786}" presName="spaceRect" presStyleCnt="0"/>
      <dgm:spPr/>
    </dgm:pt>
    <dgm:pt modelId="{C498BD1B-C13D-4762-A940-A16E97DB4136}" type="pres">
      <dgm:prSet presAssocID="{690BE2EF-9648-4BBB-A5F0-B71E453907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7CD01B1-4DE2-407A-A09F-92815B9D8EAC}" type="pres">
      <dgm:prSet presAssocID="{069B8A5B-3F44-45E8-AEDD-C2FF6BBA490F}" presName="sibTrans" presStyleCnt="0"/>
      <dgm:spPr/>
    </dgm:pt>
    <dgm:pt modelId="{1FB617D9-1552-4197-BC7D-08FE69AB6F4A}" type="pres">
      <dgm:prSet presAssocID="{1782FACC-AAEE-4BA0-BB9B-8A07F7BEE253}" presName="compNode" presStyleCnt="0"/>
      <dgm:spPr/>
    </dgm:pt>
    <dgm:pt modelId="{9C75E69C-7184-4E98-8F56-4DE912D945A3}" type="pres">
      <dgm:prSet presAssocID="{1782FACC-AAEE-4BA0-BB9B-8A07F7BEE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1C04EA-79E8-4BE8-95FB-D5CB7CFB252F}" type="pres">
      <dgm:prSet presAssocID="{1782FACC-AAEE-4BA0-BB9B-8A07F7BEE253}" presName="spaceRect" presStyleCnt="0"/>
      <dgm:spPr/>
    </dgm:pt>
    <dgm:pt modelId="{AB47EAB0-2793-4238-AE18-242FE6BF1A35}" type="pres">
      <dgm:prSet presAssocID="{1782FACC-AAEE-4BA0-BB9B-8A07F7BEE2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65A502E-2258-4E25-B42F-E21FC4D434D5}" type="pres">
      <dgm:prSet presAssocID="{BB462319-5EE9-4956-B970-793D38715017}" presName="sibTrans" presStyleCnt="0"/>
      <dgm:spPr/>
    </dgm:pt>
    <dgm:pt modelId="{943C1F77-066F-4499-B056-D876078B0F10}" type="pres">
      <dgm:prSet presAssocID="{419C77F9-D4B3-43D9-BA27-6A5744E2B7B6}" presName="compNode" presStyleCnt="0"/>
      <dgm:spPr/>
    </dgm:pt>
    <dgm:pt modelId="{97B862C7-8BF2-49C0-B90D-531DDE4003A1}" type="pres">
      <dgm:prSet presAssocID="{419C77F9-D4B3-43D9-BA27-6A5744E2B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6C320002-13EA-4CFF-A70C-2F07FFDDDA7A}" type="pres">
      <dgm:prSet presAssocID="{419C77F9-D4B3-43D9-BA27-6A5744E2B7B6}" presName="spaceRect" presStyleCnt="0"/>
      <dgm:spPr/>
    </dgm:pt>
    <dgm:pt modelId="{537FAC1A-47E3-4B56-ADDF-ECD2C858A9BA}" type="pres">
      <dgm:prSet presAssocID="{419C77F9-D4B3-43D9-BA27-6A5744E2B7B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80BB0-E9AB-41D8-A3A7-811EA35BE915}" type="presOf" srcId="{FAEB9224-0C79-4BD8-8F56-E2B715485E97}" destId="{910EF078-28CE-4CF8-930B-013A2255AD23}" srcOrd="0" destOrd="0" presId="urn:microsoft.com/office/officeart/2018/2/layout/IconLabelList"/>
    <dgm:cxn modelId="{DDFAAF21-6F9C-48DD-8160-DBE7D39A97BD}" type="presOf" srcId="{419C77F9-D4B3-43D9-BA27-6A5744E2B7B6}" destId="{537FAC1A-47E3-4B56-ADDF-ECD2C858A9BA}" srcOrd="0" destOrd="0" presId="urn:microsoft.com/office/officeart/2018/2/layout/IconLabelList"/>
    <dgm:cxn modelId="{B85F36DA-7785-46C6-91FF-270402C14420}" srcId="{F1608979-CEB6-4D0F-9079-1ED52559E77F}" destId="{419C77F9-D4B3-43D9-BA27-6A5744E2B7B6}" srcOrd="3" destOrd="0" parTransId="{F80F81FC-5B19-4DCB-8DC8-AF06DE204DE6}" sibTransId="{18BB7645-FBEC-4158-A4A0-6C000FD1D481}"/>
    <dgm:cxn modelId="{4FAAA3FD-14B8-4BF0-AEA8-6A9A5235F9CE}" type="presOf" srcId="{1782FACC-AAEE-4BA0-BB9B-8A07F7BEE253}" destId="{AB47EAB0-2793-4238-AE18-242FE6BF1A35}" srcOrd="0" destOrd="0" presId="urn:microsoft.com/office/officeart/2018/2/layout/IconLabelList"/>
    <dgm:cxn modelId="{4A43AC02-DB7A-417E-B878-765C29B5C8EB}" srcId="{F1608979-CEB6-4D0F-9079-1ED52559E77F}" destId="{690BE2EF-9648-4BBB-A5F0-B71E45390786}" srcOrd="1" destOrd="0" parTransId="{8A9B43A7-9764-4F12-BB4A-7C15EA77C310}" sibTransId="{069B8A5B-3F44-45E8-AEDD-C2FF6BBA490F}"/>
    <dgm:cxn modelId="{71F03214-FD83-4AB9-9046-502F8DEA6562}" type="presOf" srcId="{690BE2EF-9648-4BBB-A5F0-B71E45390786}" destId="{C498BD1B-C13D-4762-A940-A16E97DB4136}" srcOrd="0" destOrd="0" presId="urn:microsoft.com/office/officeart/2018/2/layout/IconLabelList"/>
    <dgm:cxn modelId="{61CBA059-D4BC-4F1E-943D-A2E7CC2BBD87}" srcId="{F1608979-CEB6-4D0F-9079-1ED52559E77F}" destId="{1782FACC-AAEE-4BA0-BB9B-8A07F7BEE253}" srcOrd="2" destOrd="0" parTransId="{99946AD9-610A-4DC0-ABA9-D4FF538E7B58}" sibTransId="{BB462319-5EE9-4956-B970-793D38715017}"/>
    <dgm:cxn modelId="{2B8E62D5-6130-4C7C-9A17-EF1E8CE2D5D9}" srcId="{F1608979-CEB6-4D0F-9079-1ED52559E77F}" destId="{FAEB9224-0C79-4BD8-8F56-E2B715485E97}" srcOrd="0" destOrd="0" parTransId="{90E1E372-5628-4673-B9E8-18D094C9EEFE}" sibTransId="{F30B0C49-CC28-453E-ABDE-AB7E955D2213}"/>
    <dgm:cxn modelId="{E936F31E-9A71-438F-84A0-4C53D45ABDE9}" type="presOf" srcId="{F1608979-CEB6-4D0F-9079-1ED52559E77F}" destId="{07F99C3F-AB10-465E-ADED-3FC92147A032}" srcOrd="0" destOrd="0" presId="urn:microsoft.com/office/officeart/2018/2/layout/IconLabelList"/>
    <dgm:cxn modelId="{2857BE24-E219-421D-9EB8-92D171D180D5}" type="presParOf" srcId="{07F99C3F-AB10-465E-ADED-3FC92147A032}" destId="{D10B82F6-C8D5-4871-9F37-43326C6D6BEB}" srcOrd="0" destOrd="0" presId="urn:microsoft.com/office/officeart/2018/2/layout/IconLabelList"/>
    <dgm:cxn modelId="{2F98616D-3D58-4684-A60D-7A0678721180}" type="presParOf" srcId="{D10B82F6-C8D5-4871-9F37-43326C6D6BEB}" destId="{A46F9535-8415-4CA1-A320-6ECBE725D489}" srcOrd="0" destOrd="0" presId="urn:microsoft.com/office/officeart/2018/2/layout/IconLabelList"/>
    <dgm:cxn modelId="{531BD83B-1BA7-4E9A-86C6-65A431F3D0B1}" type="presParOf" srcId="{D10B82F6-C8D5-4871-9F37-43326C6D6BEB}" destId="{4F98A01D-487E-45FB-A620-A0F8575ABCBE}" srcOrd="1" destOrd="0" presId="urn:microsoft.com/office/officeart/2018/2/layout/IconLabelList"/>
    <dgm:cxn modelId="{95EDA5FF-AC9B-4D8A-BAA9-3CB4E41CDEFB}" type="presParOf" srcId="{D10B82F6-C8D5-4871-9F37-43326C6D6BEB}" destId="{910EF078-28CE-4CF8-930B-013A2255AD23}" srcOrd="2" destOrd="0" presId="urn:microsoft.com/office/officeart/2018/2/layout/IconLabelList"/>
    <dgm:cxn modelId="{D74896BF-5995-4DFD-A724-D142704003A2}" type="presParOf" srcId="{07F99C3F-AB10-465E-ADED-3FC92147A032}" destId="{BD751E9E-FD32-43BD-ACAE-426C78A4EC11}" srcOrd="1" destOrd="0" presId="urn:microsoft.com/office/officeart/2018/2/layout/IconLabelList"/>
    <dgm:cxn modelId="{FC3CD008-D04E-4BC2-943B-7665C9AD61B5}" type="presParOf" srcId="{07F99C3F-AB10-465E-ADED-3FC92147A032}" destId="{0C3BF9CE-1F1F-493D-B183-B036979478E9}" srcOrd="2" destOrd="0" presId="urn:microsoft.com/office/officeart/2018/2/layout/IconLabelList"/>
    <dgm:cxn modelId="{1AAC8E07-FB49-4B2B-AC04-01B6E1F79939}" type="presParOf" srcId="{0C3BF9CE-1F1F-493D-B183-B036979478E9}" destId="{167770D1-BAEA-4042-A89A-E9C8F5276F23}" srcOrd="0" destOrd="0" presId="urn:microsoft.com/office/officeart/2018/2/layout/IconLabelList"/>
    <dgm:cxn modelId="{1987687A-12BF-4DBC-B81E-E0995AC9C6F4}" type="presParOf" srcId="{0C3BF9CE-1F1F-493D-B183-B036979478E9}" destId="{AA7C4072-35FC-422D-95B8-D7A979154AEB}" srcOrd="1" destOrd="0" presId="urn:microsoft.com/office/officeart/2018/2/layout/IconLabelList"/>
    <dgm:cxn modelId="{F3706864-41B1-4143-A5F8-63529D2DD6B7}" type="presParOf" srcId="{0C3BF9CE-1F1F-493D-B183-B036979478E9}" destId="{C498BD1B-C13D-4762-A940-A16E97DB4136}" srcOrd="2" destOrd="0" presId="urn:microsoft.com/office/officeart/2018/2/layout/IconLabelList"/>
    <dgm:cxn modelId="{CA24AAA5-6CFC-4C51-B108-76B379E7FFA4}" type="presParOf" srcId="{07F99C3F-AB10-465E-ADED-3FC92147A032}" destId="{D7CD01B1-4DE2-407A-A09F-92815B9D8EAC}" srcOrd="3" destOrd="0" presId="urn:microsoft.com/office/officeart/2018/2/layout/IconLabelList"/>
    <dgm:cxn modelId="{CAD5C768-AA2C-4978-8E88-0A9581680897}" type="presParOf" srcId="{07F99C3F-AB10-465E-ADED-3FC92147A032}" destId="{1FB617D9-1552-4197-BC7D-08FE69AB6F4A}" srcOrd="4" destOrd="0" presId="urn:microsoft.com/office/officeart/2018/2/layout/IconLabelList"/>
    <dgm:cxn modelId="{3B247AEB-9141-4FD6-8D6D-942B2FEE8D6B}" type="presParOf" srcId="{1FB617D9-1552-4197-BC7D-08FE69AB6F4A}" destId="{9C75E69C-7184-4E98-8F56-4DE912D945A3}" srcOrd="0" destOrd="0" presId="urn:microsoft.com/office/officeart/2018/2/layout/IconLabelList"/>
    <dgm:cxn modelId="{C38B51EB-6101-4266-AF80-491569CC0C67}" type="presParOf" srcId="{1FB617D9-1552-4197-BC7D-08FE69AB6F4A}" destId="{751C04EA-79E8-4BE8-95FB-D5CB7CFB252F}" srcOrd="1" destOrd="0" presId="urn:microsoft.com/office/officeart/2018/2/layout/IconLabelList"/>
    <dgm:cxn modelId="{7B54D426-C61F-4E9E-BF62-694911DD1E6D}" type="presParOf" srcId="{1FB617D9-1552-4197-BC7D-08FE69AB6F4A}" destId="{AB47EAB0-2793-4238-AE18-242FE6BF1A35}" srcOrd="2" destOrd="0" presId="urn:microsoft.com/office/officeart/2018/2/layout/IconLabelList"/>
    <dgm:cxn modelId="{4ED7757E-7857-409E-B425-CBE6724358BC}" type="presParOf" srcId="{07F99C3F-AB10-465E-ADED-3FC92147A032}" destId="{C65A502E-2258-4E25-B42F-E21FC4D434D5}" srcOrd="5" destOrd="0" presId="urn:microsoft.com/office/officeart/2018/2/layout/IconLabelList"/>
    <dgm:cxn modelId="{B524DC5D-17DC-47E6-9D1E-B97EA48D1E74}" type="presParOf" srcId="{07F99C3F-AB10-465E-ADED-3FC92147A032}" destId="{943C1F77-066F-4499-B056-D876078B0F10}" srcOrd="6" destOrd="0" presId="urn:microsoft.com/office/officeart/2018/2/layout/IconLabelList"/>
    <dgm:cxn modelId="{EAAEC1A6-C632-4883-B32A-453C28ACE6F2}" type="presParOf" srcId="{943C1F77-066F-4499-B056-D876078B0F10}" destId="{97B862C7-8BF2-49C0-B90D-531DDE4003A1}" srcOrd="0" destOrd="0" presId="urn:microsoft.com/office/officeart/2018/2/layout/IconLabelList"/>
    <dgm:cxn modelId="{BC1EC68D-1767-40BE-8098-45744471DB36}" type="presParOf" srcId="{943C1F77-066F-4499-B056-D876078B0F10}" destId="{6C320002-13EA-4CFF-A70C-2F07FFDDDA7A}" srcOrd="1" destOrd="0" presId="urn:microsoft.com/office/officeart/2018/2/layout/IconLabelList"/>
    <dgm:cxn modelId="{8C3092FD-F335-48DA-A400-6BC7E48D9F3B}" type="presParOf" srcId="{943C1F77-066F-4499-B056-D876078B0F10}" destId="{537FAC1A-47E3-4B56-ADDF-ECD2C858A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9535-8415-4CA1-A320-6ECBE725D489}">
      <dsp:nvSpPr>
        <dsp:cNvPr id="0" name=""/>
        <dsp:cNvSpPr/>
      </dsp:nvSpPr>
      <dsp:spPr>
        <a:xfrm>
          <a:off x="1015503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F078-28CE-4CF8-930B-013A2255AD23}">
      <dsp:nvSpPr>
        <dsp:cNvPr id="0" name=""/>
        <dsp:cNvSpPr/>
      </dsp:nvSpPr>
      <dsp:spPr>
        <a:xfrm>
          <a:off x="448027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Dados Pessoais dos Pacientes (Nome, CPF, RG, Endereço..)</a:t>
          </a:r>
        </a:p>
      </dsp:txBody>
      <dsp:txXfrm>
        <a:off x="448027" y="1811931"/>
        <a:ext cx="2063550" cy="720000"/>
      </dsp:txXfrm>
    </dsp:sp>
    <dsp:sp modelId="{167770D1-BAEA-4042-A89A-E9C8F5276F23}">
      <dsp:nvSpPr>
        <dsp:cNvPr id="0" name=""/>
        <dsp:cNvSpPr/>
      </dsp:nvSpPr>
      <dsp:spPr>
        <a:xfrm>
          <a:off x="3440175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BD1B-C13D-4762-A940-A16E97DB4136}">
      <dsp:nvSpPr>
        <dsp:cNvPr id="0" name=""/>
        <dsp:cNvSpPr/>
      </dsp:nvSpPr>
      <dsp:spPr>
        <a:xfrm>
          <a:off x="2872699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Dados Pessoais dos Funcionários (Nome, CPF, RG, Cargo...)</a:t>
          </a:r>
        </a:p>
      </dsp:txBody>
      <dsp:txXfrm>
        <a:off x="2872699" y="1811931"/>
        <a:ext cx="2063550" cy="720000"/>
      </dsp:txXfrm>
    </dsp:sp>
    <dsp:sp modelId="{9C75E69C-7184-4E98-8F56-4DE912D945A3}">
      <dsp:nvSpPr>
        <dsp:cNvPr id="0" name=""/>
        <dsp:cNvSpPr/>
      </dsp:nvSpPr>
      <dsp:spPr>
        <a:xfrm>
          <a:off x="5864847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EAB0-2793-4238-AE18-242FE6BF1A35}">
      <dsp:nvSpPr>
        <dsp:cNvPr id="0" name=""/>
        <dsp:cNvSpPr/>
      </dsp:nvSpPr>
      <dsp:spPr>
        <a:xfrm>
          <a:off x="5297371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Agenda dos Pacientes (Data e Horário)</a:t>
          </a:r>
        </a:p>
      </dsp:txBody>
      <dsp:txXfrm>
        <a:off x="5297371" y="1811931"/>
        <a:ext cx="2063550" cy="720000"/>
      </dsp:txXfrm>
    </dsp:sp>
    <dsp:sp modelId="{97B862C7-8BF2-49C0-B90D-531DDE4003A1}">
      <dsp:nvSpPr>
        <dsp:cNvPr id="0" name=""/>
        <dsp:cNvSpPr/>
      </dsp:nvSpPr>
      <dsp:spPr>
        <a:xfrm>
          <a:off x="8289519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C1A-47E3-4B56-ADDF-ECD2C858A9BA}">
      <dsp:nvSpPr>
        <dsp:cNvPr id="0" name=""/>
        <dsp:cNvSpPr/>
      </dsp:nvSpPr>
      <dsp:spPr>
        <a:xfrm>
          <a:off x="7722043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Triagem Emergencial</a:t>
          </a:r>
        </a:p>
      </dsp:txBody>
      <dsp:txXfrm>
        <a:off x="7722043" y="1811931"/>
        <a:ext cx="206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38A-AB05-469F-B9CC-D32F740B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395" y="5153834"/>
            <a:ext cx="3316702" cy="1554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Anderson Sartorio</a:t>
            </a:r>
          </a:p>
          <a:p>
            <a:pPr marL="0" indent="0">
              <a:buNone/>
            </a:pPr>
            <a:r>
              <a:rPr lang="en-US" sz="2800" dirty="0"/>
              <a:t>Marcelo Bonora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9B845-B767-4A11-8FBD-6198D04F75A2}"/>
              </a:ext>
            </a:extLst>
          </p:cNvPr>
          <p:cNvSpPr/>
          <p:nvPr/>
        </p:nvSpPr>
        <p:spPr>
          <a:xfrm>
            <a:off x="3956649" y="96328"/>
            <a:ext cx="7260565" cy="39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F5C19-3944-41C7-B3CA-7E3B7ADF17A5}"/>
              </a:ext>
            </a:extLst>
          </p:cNvPr>
          <p:cNvSpPr/>
          <p:nvPr/>
        </p:nvSpPr>
        <p:spPr>
          <a:xfrm>
            <a:off x="4172309" y="340742"/>
            <a:ext cx="6872376" cy="3479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F91B-D3A3-4813-8677-4224217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99" y="1250672"/>
            <a:ext cx="7811666" cy="26532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latin typeface="Verdana Pro"/>
                <a:cs typeface="Aharoni"/>
              </a:rPr>
              <a:t>DECLARAÇÃO DE PROBLEMA QUE PODE SER RESOLVIDO POR UMA APLICAÇÃO</a:t>
            </a:r>
            <a:r>
              <a:rPr lang="en-US" sz="4800" dirty="0">
                <a:latin typeface="Verdana Pro"/>
              </a:rPr>
              <a:t/>
            </a:r>
            <a:br>
              <a:rPr lang="en-US" sz="4800" dirty="0">
                <a:latin typeface="Verdana Pro"/>
              </a:rPr>
            </a:br>
            <a:endParaRPr lang="en-US" sz="6000" dirty="0"/>
          </a:p>
        </p:txBody>
      </p:sp>
      <p:sp>
        <p:nvSpPr>
          <p:cNvPr id="20" name="Elipse 19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74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427"/>
              </p:ext>
            </p:extLst>
          </p:nvPr>
        </p:nvGraphicFramePr>
        <p:xfrm>
          <a:off x="928469" y="1195906"/>
          <a:ext cx="10536699" cy="5331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92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ID</a:t>
                      </a:r>
                      <a:endParaRPr lang="pt-BR" sz="20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Requisito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 </a:t>
                      </a:r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Classificação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    Tamanho</a:t>
                      </a:r>
                    </a:p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/</a:t>
                      </a:r>
                    </a:p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Dificuldade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Ordem</a:t>
                      </a:r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de</a:t>
                      </a:r>
                      <a:r>
                        <a:rPr lang="pt-BR" sz="2000" u="none" strike="noStrike" baseline="0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pt-BR" sz="20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execução</a:t>
                      </a:r>
                      <a:endParaRPr lang="pt-BR" sz="20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+mn-cs"/>
                        </a:rPr>
                        <a:t>Realização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+mn-cs"/>
                        </a:rPr>
                        <a:t> de cadastro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Interface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simples  e intuitiva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Seja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pensado pra acessibilidade para todos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Ter um banco de dados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Validação dos dados de cadastrados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Interface de Dados </a:t>
                      </a:r>
                      <a:r>
                        <a:rPr lang="pt-BR" sz="110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para consulta para o usuário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13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Notificações 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Exibição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de Status de Unidades de Saúde Cadastrados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13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7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Disponibilidade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para diversas plataformas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10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Agenda do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paciente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11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Ficha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de pacientes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12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Status de Remédios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Essencial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13</a:t>
                      </a:r>
                      <a:endParaRPr lang="pt-BR" sz="1100" b="1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Gerenciar</a:t>
                      </a:r>
                      <a:r>
                        <a:rPr lang="pt-BR" sz="1100" b="0" i="0" u="none" strike="noStrike" baseline="0" dirty="0" smtClean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 consultas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</a:rPr>
                        <a:t>Importante</a:t>
                      </a:r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94335"/>
                          </a:solidFill>
                          <a:latin typeface="Bahnschrift SemiBold SemiConden" panose="020B0502040204020203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94335"/>
                        </a:solidFill>
                        <a:latin typeface="Bahnschrift SemiBold SemiConden" panose="020B0502040204020203" pitchFamily="34" charset="0"/>
                        <a:cs typeface="Arial" pitchFamily="34" charset="0"/>
                      </a:endParaRPr>
                    </a:p>
                  </a:txBody>
                  <a:tcPr marL="5795" marR="5795" marT="5795" marB="2781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601979" y="488020"/>
            <a:ext cx="4791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943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/>
                <a:cs typeface="Arial" pitchFamily="34" charset="0"/>
              </a:rPr>
              <a:t>PLANILHA</a:t>
            </a:r>
            <a:endParaRPr lang="pt-BR" sz="3600" dirty="0">
              <a:solidFill>
                <a:srgbClr val="F943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336431" y="1195906"/>
            <a:ext cx="101287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140DEF1-F052-422C-A892-29647817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2" r="2421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6B347-9842-426B-85BF-F5A84DF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12508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Verdana Pro"/>
              </a:rPr>
              <a:t>Gerenciamento dos pacientes </a:t>
            </a:r>
            <a:br>
              <a:rPr lang="en-US" sz="3600" dirty="0">
                <a:latin typeface="Verdana Pro"/>
              </a:rPr>
            </a:br>
            <a:r>
              <a:rPr lang="en-US" sz="3600" dirty="0">
                <a:latin typeface="Verdana Pro"/>
              </a:rPr>
              <a:t>(Hospital)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5A9E-762E-44B7-B255-60211E3C62B2}"/>
              </a:ext>
            </a:extLst>
          </p:cNvPr>
          <p:cNvSpPr txBox="1"/>
          <p:nvPr/>
        </p:nvSpPr>
        <p:spPr>
          <a:xfrm>
            <a:off x="974147" y="2135037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Enorme gama de dados gerados pelo hospital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Diversidade de áreas de atendimento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Fluxo inconstante de pessoas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>
                <a:latin typeface="Verdana Pro"/>
              </a:rPr>
              <a:t>Organização de consultas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  <p:sp>
        <p:nvSpPr>
          <p:cNvPr id="15" name="Elipse 14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89F29-636F-4C49-9524-CB966D5EA84F}"/>
              </a:ext>
            </a:extLst>
          </p:cNvPr>
          <p:cNvSpPr/>
          <p:nvPr/>
        </p:nvSpPr>
        <p:spPr>
          <a:xfrm>
            <a:off x="232914" y="728931"/>
            <a:ext cx="11760676" cy="12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EC27B4-2C50-4409-81B4-0D01E329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02571"/>
              </p:ext>
            </p:extLst>
          </p:nvPr>
        </p:nvGraphicFramePr>
        <p:xfrm>
          <a:off x="924345" y="2652622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F19ECB-3D5C-481E-B269-C4538F992E98}"/>
              </a:ext>
            </a:extLst>
          </p:cNvPr>
          <p:cNvSpPr/>
          <p:nvPr/>
        </p:nvSpPr>
        <p:spPr>
          <a:xfrm>
            <a:off x="376686" y="887080"/>
            <a:ext cx="11386865" cy="9632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C252-7548-4C05-8297-09BA4D1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" y="958969"/>
            <a:ext cx="11528333" cy="8036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DADOS A SEREM CAPTURADOS POR NOSSA APLICAÇÃO </a:t>
            </a:r>
          </a:p>
        </p:txBody>
      </p:sp>
      <p:sp>
        <p:nvSpPr>
          <p:cNvPr id="3" name="Elipse 2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0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88892" y="15284"/>
            <a:ext cx="12569783" cy="6411798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188892" y="-149280"/>
            <a:ext cx="4992851" cy="3905582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188892" y="-301167"/>
            <a:ext cx="12569783" cy="6411798"/>
          </a:xfrm>
          <a:prstGeom prst="rect">
            <a:avLst/>
          </a:prstGeom>
          <a:solidFill>
            <a:srgbClr val="FF0000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0" y="-684584"/>
            <a:ext cx="12569783" cy="6411798"/>
          </a:xfrm>
          <a:prstGeom prst="rect">
            <a:avLst/>
          </a:prstGeom>
          <a:solidFill>
            <a:srgbClr val="F94335"/>
          </a:solidFill>
        </p:spPr>
      </p:sp>
      <p:sp>
        <p:nvSpPr>
          <p:cNvPr id="6" name="TextBox 6"/>
          <p:cNvSpPr txBox="1"/>
          <p:nvPr/>
        </p:nvSpPr>
        <p:spPr>
          <a:xfrm>
            <a:off x="570782" y="428115"/>
            <a:ext cx="925707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-40" dirty="0">
                <a:solidFill>
                  <a:srgbClr val="182722"/>
                </a:solidFill>
                <a:latin typeface="Verdana Pro"/>
              </a:rPr>
              <a:t>Etapas da Aplicação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4215" y="2900009"/>
            <a:ext cx="3666368" cy="2746084"/>
            <a:chOff x="696830" y="-126599"/>
            <a:chExt cx="7332735" cy="5492168"/>
          </a:xfrm>
        </p:grpSpPr>
        <p:sp>
          <p:nvSpPr>
            <p:cNvPr id="9" name="TextBox 9"/>
            <p:cNvSpPr txBox="1"/>
            <p:nvPr/>
          </p:nvSpPr>
          <p:spPr>
            <a:xfrm>
              <a:off x="696830" y="-126599"/>
              <a:ext cx="6344529" cy="385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Coleta dados do paciente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Triagem Emergial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Direcionar ao colsutório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endParaRPr lang="en-US" sz="1400" b="1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68736" y="4031871"/>
              <a:ext cx="6660829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spc="17" dirty="0" smtClean="0">
                  <a:solidFill>
                    <a:srgbClr val="182722"/>
                  </a:solidFill>
                  <a:latin typeface="Poppins Light"/>
                </a:rPr>
                <a:t>.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Disponibilidade de profissionais </a:t>
              </a:r>
              <a:endParaRPr lang="en-US" sz="1700" b="1" spc="17" dirty="0">
                <a:solidFill>
                  <a:srgbClr val="182722"/>
                </a:solidFill>
                <a:latin typeface="Verdana Pr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8966" y="2920393"/>
            <a:ext cx="3570013" cy="2369625"/>
            <a:chOff x="210060" y="-85833"/>
            <a:chExt cx="7140025" cy="4739248"/>
          </a:xfrm>
        </p:grpSpPr>
        <p:sp>
          <p:nvSpPr>
            <p:cNvPr id="12" name="TextBox 12"/>
            <p:cNvSpPr txBox="1"/>
            <p:nvPr/>
          </p:nvSpPr>
          <p:spPr>
            <a:xfrm>
              <a:off x="210060" y="-85833"/>
              <a:ext cx="6344529" cy="388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Feedback do médico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Resultados dos exames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Registro de consulta</a:t>
              </a:r>
            </a:p>
            <a:p>
              <a:pPr>
                <a:lnSpc>
                  <a:spcPts val="3080"/>
                </a:lnSpc>
              </a:pPr>
              <a:endParaRPr lang="en-US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05556" y="4038119"/>
              <a:ext cx="6344529" cy="615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Consulta finalizada</a:t>
              </a:r>
              <a:endParaRPr lang="en-US" b="1" dirty="0">
                <a:latin typeface="Verdana Pr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92851" y="2929972"/>
            <a:ext cx="3172265" cy="2685370"/>
            <a:chOff x="965966" y="-66673"/>
            <a:chExt cx="6344529" cy="5370740"/>
          </a:xfrm>
        </p:grpSpPr>
        <p:sp>
          <p:nvSpPr>
            <p:cNvPr id="15" name="TextBox 15"/>
            <p:cNvSpPr txBox="1"/>
            <p:nvPr/>
          </p:nvSpPr>
          <p:spPr>
            <a:xfrm>
              <a:off x="965966" y="-66673"/>
              <a:ext cx="6344529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Tempo de espera</a:t>
              </a:r>
              <a:endParaRPr lang="en-US" sz="1200" b="1" spc="220" dirty="0">
                <a:solidFill>
                  <a:srgbClr val="182722"/>
                </a:solidFill>
                <a:latin typeface="Verdana Pro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5966" y="4021921"/>
              <a:ext cx="6344529" cy="128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O processo de atendimento do paciente 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5800" y="2343444"/>
            <a:ext cx="10820400" cy="269944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82EE70-AD5D-46A2-BF2F-EE00BC2312A4}"/>
              </a:ext>
            </a:extLst>
          </p:cNvPr>
          <p:cNvSpPr txBox="1"/>
          <p:nvPr/>
        </p:nvSpPr>
        <p:spPr>
          <a:xfrm>
            <a:off x="1542356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1 - Entrada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AB70-3A54-4E56-91F7-5791FD341DA2}"/>
              </a:ext>
            </a:extLst>
          </p:cNvPr>
          <p:cNvSpPr txBox="1"/>
          <p:nvPr/>
        </p:nvSpPr>
        <p:spPr>
          <a:xfrm>
            <a:off x="4992851" y="1845987"/>
            <a:ext cx="3042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2 - Processamento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FD8-3B6A-4C79-AB32-9417EA360591}"/>
              </a:ext>
            </a:extLst>
          </p:cNvPr>
          <p:cNvSpPr txBox="1"/>
          <p:nvPr/>
        </p:nvSpPr>
        <p:spPr>
          <a:xfrm>
            <a:off x="8868031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3 - Saída</a:t>
            </a:r>
            <a:endParaRPr lang="en-US" b="1" dirty="0">
              <a:latin typeface="Verdana Pro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85799" y="4569723"/>
            <a:ext cx="10820400" cy="269944"/>
            <a:chOff x="0" y="0"/>
            <a:chExt cx="21640800" cy="539888"/>
          </a:xfrm>
        </p:grpSpPr>
        <p:sp>
          <p:nvSpPr>
            <p:cNvPr id="30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31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3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2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35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3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39" name="Elipse 38"/>
          <p:cNvSpPr/>
          <p:nvPr/>
        </p:nvSpPr>
        <p:spPr>
          <a:xfrm>
            <a:off x="10977854" y="53115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66501" y="-149280"/>
            <a:ext cx="1683469" cy="1575757"/>
          </a:xfrm>
          <a:prstGeom prst="rect">
            <a:avLst/>
          </a:prstGeom>
        </p:spPr>
      </p:pic>
      <p:sp>
        <p:nvSpPr>
          <p:cNvPr id="40" name="Freeform 22"/>
          <p:cNvSpPr/>
          <p:nvPr/>
        </p:nvSpPr>
        <p:spPr>
          <a:xfrm>
            <a:off x="11506199" y="2344809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  <p:sp>
        <p:nvSpPr>
          <p:cNvPr id="41" name="Freeform 22"/>
          <p:cNvSpPr/>
          <p:nvPr/>
        </p:nvSpPr>
        <p:spPr>
          <a:xfrm>
            <a:off x="11483004" y="4587900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</p:spTree>
    <p:extLst>
      <p:ext uri="{BB962C8B-B14F-4D97-AF65-F5344CB8AC3E}">
        <p14:creationId xmlns:p14="http://schemas.microsoft.com/office/powerpoint/2010/main" val="7918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Gerenciar Dados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Apresentar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 smtClean="0">
                    <a:solidFill>
                      <a:srgbClr val="FF0000"/>
                    </a:solidFill>
                  </a:rPr>
                  <a:t>AGP - Aplicação de Gerenciamento de Pacientes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19997" y="459654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625724" y="364556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141085" y="217891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53281" y="502611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862736" y="409762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4762498" y="25289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922565" y="190095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22565" y="271021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922564" y="363499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922564" y="448243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Enorme Gama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Dados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22517" y="232572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62498" y="2704359"/>
            <a:ext cx="1449977" cy="6439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167496" y="320153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Sistema de Gerenciamento de Banco de Dados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742515" y="3675040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Modelagem Lógica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9154584" y="2540283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154584" y="325966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9154584" y="397905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bem Organizado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154584" y="469844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Manipulação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04159" y="4228624"/>
            <a:ext cx="1368335" cy="614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7665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56323" y="2356464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- Acessibilidade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4805588" y="191110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31814" y="23564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808085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 Manipulação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74119" y="286493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Visibilidade de Textos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41086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Controles Grandes e Simples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74118" y="381784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Design 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067025" y="431559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Automatizar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957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6892" y="2295797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Exibição de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364487" y="220549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Relatórios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4748348" y="189905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069974" y="244613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8772761" y="2295796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48347" y="302391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Notificações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763220" y="3108288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055537" y="369170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Dados em Tempo Reais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2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54180" y="803561"/>
            <a:ext cx="3131129" cy="2677656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Eu enquanto usuário,  quero  saber a situação da unidade de saúde, pois preciso me planejar</a:t>
            </a:r>
          </a:p>
          <a:p>
            <a:pPr algn="ctr"/>
            <a:r>
              <a:rPr lang="pt-BR" sz="2400" dirty="0"/>
              <a:t>p</a:t>
            </a:r>
            <a:r>
              <a:rPr lang="pt-BR" sz="2400" dirty="0" smtClean="0"/>
              <a:t>ara </a:t>
            </a:r>
            <a:r>
              <a:rPr lang="pt-BR" sz="2400" dirty="0" smtClean="0"/>
              <a:t>me dirigir ao hospital mais </a:t>
            </a:r>
            <a:r>
              <a:rPr lang="pt-BR" sz="2400" dirty="0" smtClean="0"/>
              <a:t>viável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8361" y="0"/>
            <a:ext cx="9710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02060"/>
                </a:solidFill>
              </a:rPr>
              <a:t>USER STORY</a:t>
            </a:r>
            <a:endParaRPr lang="pt-BR" sz="4400" dirty="0">
              <a:solidFill>
                <a:srgbClr val="002060"/>
              </a:solidFill>
            </a:endParaRPr>
          </a:p>
        </p:txBody>
      </p:sp>
      <p:pic>
        <p:nvPicPr>
          <p:cNvPr id="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00" y="5970317"/>
            <a:ext cx="948361" cy="8876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91889" y="911283"/>
            <a:ext cx="3131129" cy="2569934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300" dirty="0" smtClean="0"/>
              <a:t>Eu enquanto </a:t>
            </a:r>
            <a:r>
              <a:rPr lang="pt-BR" sz="2300" dirty="0"/>
              <a:t> </a:t>
            </a:r>
            <a:r>
              <a:rPr lang="pt-BR" sz="2300" dirty="0" smtClean="0"/>
              <a:t>médico</a:t>
            </a:r>
            <a:r>
              <a:rPr lang="pt-BR" sz="2300" dirty="0" smtClean="0"/>
              <a:t>,  </a:t>
            </a:r>
            <a:r>
              <a:rPr lang="pt-BR" sz="2300" dirty="0" smtClean="0"/>
              <a:t>quero  </a:t>
            </a:r>
            <a:r>
              <a:rPr lang="pt-BR" sz="2300" dirty="0" smtClean="0"/>
              <a:t>ter controle  sobre dados de meus paciente, </a:t>
            </a:r>
            <a:r>
              <a:rPr lang="pt-BR" sz="2300" dirty="0" smtClean="0"/>
              <a:t>pois </a:t>
            </a:r>
            <a:r>
              <a:rPr lang="pt-BR" sz="2300" dirty="0" smtClean="0"/>
              <a:t>preciso do controle e o entendimento de quem estou prestando serviço</a:t>
            </a:r>
            <a:endParaRPr lang="pt-BR" sz="23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229599" y="857422"/>
            <a:ext cx="3131129" cy="2569934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300" dirty="0" smtClean="0"/>
              <a:t>Eu enquanto </a:t>
            </a:r>
            <a:r>
              <a:rPr lang="pt-BR" sz="2300" dirty="0" smtClean="0"/>
              <a:t>gerente,  </a:t>
            </a:r>
            <a:r>
              <a:rPr lang="pt-BR" sz="2300" dirty="0" smtClean="0"/>
              <a:t>quero  </a:t>
            </a:r>
            <a:r>
              <a:rPr lang="pt-BR" sz="2300" dirty="0" smtClean="0"/>
              <a:t>ter uma estrutura bem definida de dados </a:t>
            </a:r>
            <a:r>
              <a:rPr lang="pt-BR" sz="2300" dirty="0" smtClean="0"/>
              <a:t>, pois de uma modelagem bem definida </a:t>
            </a:r>
            <a:r>
              <a:rPr lang="pt-BR" sz="2300" dirty="0" smtClean="0"/>
              <a:t>p</a:t>
            </a:r>
            <a:r>
              <a:rPr lang="pt-BR" sz="2300" dirty="0" smtClean="0"/>
              <a:t>ara que não ocorra anomalia na aplicação</a:t>
            </a:r>
            <a:endParaRPr lang="pt-BR" sz="23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078179" y="3904410"/>
            <a:ext cx="3131129" cy="2677656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Eu enquanto </a:t>
            </a:r>
            <a:r>
              <a:rPr lang="pt-BR" sz="2400" dirty="0" smtClean="0"/>
              <a:t>usuário, quero</a:t>
            </a:r>
            <a:r>
              <a:rPr lang="pt-BR" sz="2400" dirty="0" smtClean="0"/>
              <a:t> uma interface fácil e intuitiva</a:t>
            </a:r>
            <a:r>
              <a:rPr lang="pt-BR" sz="2400" dirty="0" smtClean="0"/>
              <a:t>, para manuseio correto das ferramentas</a:t>
            </a:r>
            <a:endParaRPr lang="pt-BR" sz="2400" dirty="0" smtClean="0"/>
          </a:p>
          <a:p>
            <a:pPr algn="ctr"/>
            <a:r>
              <a:rPr lang="pt-BR" sz="2400" dirty="0" smtClean="0"/>
              <a:t>P</a:t>
            </a:r>
            <a:r>
              <a:rPr lang="pt-BR" sz="2400" dirty="0" smtClean="0"/>
              <a:t>ara agilizar processos de consultas médicas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442360" y="3904410"/>
            <a:ext cx="3131129" cy="2677656"/>
          </a:xfrm>
          <a:prstGeom prst="rect">
            <a:avLst/>
          </a:prstGeom>
          <a:solidFill>
            <a:srgbClr val="F94335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100" dirty="0" smtClean="0"/>
              <a:t>Eu enquanto </a:t>
            </a:r>
            <a:r>
              <a:rPr lang="pt-BR" sz="2100" dirty="0" smtClean="0"/>
              <a:t>administrado</a:t>
            </a:r>
            <a:r>
              <a:rPr lang="pt-BR" sz="2100" dirty="0" smtClean="0"/>
              <a:t>,  quero o recebimento de dados dos pacientes, </a:t>
            </a:r>
            <a:r>
              <a:rPr lang="pt-BR" sz="2100" dirty="0" smtClean="0"/>
              <a:t>pois </a:t>
            </a:r>
            <a:r>
              <a:rPr lang="pt-BR" sz="2100" dirty="0" smtClean="0"/>
              <a:t>preciso gerenciar a unidade </a:t>
            </a:r>
            <a:r>
              <a:rPr lang="pt-BR" sz="2100" dirty="0" smtClean="0"/>
              <a:t>de saúde p</a:t>
            </a:r>
            <a:r>
              <a:rPr lang="pt-BR" sz="2100" dirty="0" smtClean="0"/>
              <a:t>ara ter o controle e a administração correta do local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20046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579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Aharoni</vt:lpstr>
      <vt:lpstr>Arial</vt:lpstr>
      <vt:lpstr>Bahnschrift SemiBold SemiConden</vt:lpstr>
      <vt:lpstr>Calibri</vt:lpstr>
      <vt:lpstr>Corbel</vt:lpstr>
      <vt:lpstr>Poppins Light</vt:lpstr>
      <vt:lpstr>Poppins Light Bold</vt:lpstr>
      <vt:lpstr>Verdana Pro</vt:lpstr>
      <vt:lpstr>Parallax</vt:lpstr>
      <vt:lpstr>Office Theme</vt:lpstr>
      <vt:lpstr>DECLARAÇÃO DE PROBLEMA QUE PODE SER RESOLVIDO POR UMA APLICAÇÃO </vt:lpstr>
      <vt:lpstr>Gerenciamento dos pacientes  (Hospital)</vt:lpstr>
      <vt:lpstr>DADOS A SEREM CAPTURADOS POR NOSSA APLICAÇÃO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MARCELO VITOR RODRIGUES BONORA .</cp:lastModifiedBy>
  <cp:revision>269</cp:revision>
  <dcterms:created xsi:type="dcterms:W3CDTF">2020-08-13T15:23:55Z</dcterms:created>
  <dcterms:modified xsi:type="dcterms:W3CDTF">2020-08-31T23:49:36Z</dcterms:modified>
</cp:coreProperties>
</file>