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Montserrat Light" charset="1" panose="00000400000000000000"/>
      <p:regular r:id="rId12"/>
    </p:embeddedFont>
    <p:embeddedFont>
      <p:font typeface="Montserrat Light Bold" charset="1" panose="00000800000000000000"/>
      <p:regular r:id="rId13"/>
    </p:embeddedFont>
    <p:embeddedFont>
      <p:font typeface="Montserrat Light Italics" charset="1" panose="00000400000000000000"/>
      <p:regular r:id="rId14"/>
    </p:embeddedFont>
    <p:embeddedFont>
      <p:font typeface="Montserrat Light Bold Italics" charset="1" panose="00000800000000000000"/>
      <p:regular r:id="rId15"/>
    </p:embeddedFont>
    <p:embeddedFont>
      <p:font typeface="Adumu Regular" charset="1" panose="02000503000000000000"/>
      <p:regular r:id="rId16"/>
    </p:embeddedFont>
    <p:embeddedFont>
      <p:font typeface="Adumu Regular Italics" charset="1" panose="02000503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34" Target="slides/slide17.xml" Type="http://schemas.openxmlformats.org/officeDocument/2006/relationships/slide"/><Relationship Id="rId35" Target="slides/slide1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jpeg" Type="http://schemas.openxmlformats.org/officeDocument/2006/relationships/image"/><Relationship Id="rId4" Target="../media/image5.png" Type="http://schemas.openxmlformats.org/officeDocument/2006/relationships/image"/><Relationship Id="rId5" Target="../media/image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500" y="571500"/>
            <a:ext cx="17145000" cy="9144000"/>
            <a:chOff x="0" y="0"/>
            <a:chExt cx="9842863" cy="524952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9842863" cy="5249527"/>
            </a:xfrm>
            <a:custGeom>
              <a:avLst/>
              <a:gdLst/>
              <a:ahLst/>
              <a:cxnLst/>
              <a:rect r="r" b="b" t="t" l="l"/>
              <a:pathLst>
                <a:path h="5249527" w="9842863">
                  <a:moveTo>
                    <a:pt x="9718403" y="59690"/>
                  </a:moveTo>
                  <a:cubicBezTo>
                    <a:pt x="9753963" y="59690"/>
                    <a:pt x="9783173" y="88900"/>
                    <a:pt x="9783173" y="124460"/>
                  </a:cubicBezTo>
                  <a:lnTo>
                    <a:pt x="9783173" y="5125067"/>
                  </a:lnTo>
                  <a:cubicBezTo>
                    <a:pt x="9783173" y="5160627"/>
                    <a:pt x="9753963" y="5189837"/>
                    <a:pt x="9718403" y="5189837"/>
                  </a:cubicBezTo>
                  <a:lnTo>
                    <a:pt x="124460" y="5189837"/>
                  </a:lnTo>
                  <a:cubicBezTo>
                    <a:pt x="88900" y="5189837"/>
                    <a:pt x="59690" y="5160627"/>
                    <a:pt x="59690" y="51250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18403" y="59690"/>
                  </a:lnTo>
                  <a:moveTo>
                    <a:pt x="97184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125067"/>
                  </a:lnTo>
                  <a:cubicBezTo>
                    <a:pt x="0" y="5193647"/>
                    <a:pt x="55880" y="5249527"/>
                    <a:pt x="124460" y="5249527"/>
                  </a:cubicBezTo>
                  <a:lnTo>
                    <a:pt x="9718403" y="5249527"/>
                  </a:lnTo>
                  <a:cubicBezTo>
                    <a:pt x="9786983" y="5249527"/>
                    <a:pt x="9842863" y="5193647"/>
                    <a:pt x="9842863" y="5125067"/>
                  </a:cubicBezTo>
                  <a:lnTo>
                    <a:pt x="9842863" y="124460"/>
                  </a:lnTo>
                  <a:cubicBezTo>
                    <a:pt x="9842863" y="55880"/>
                    <a:pt x="9786983" y="0"/>
                    <a:pt x="9718403" y="0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325366">
            <a:off x="14746586" y="57901"/>
            <a:ext cx="3932260" cy="514020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660016">
            <a:off x="-466477" y="5474144"/>
            <a:ext cx="4057613" cy="6147899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2451884" y="2628005"/>
            <a:ext cx="13384232" cy="5030989"/>
            <a:chOff x="0" y="0"/>
            <a:chExt cx="17845643" cy="670798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2575268" y="-9525"/>
              <a:ext cx="12695108" cy="6167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 spc="300">
                  <a:solidFill>
                    <a:srgbClr val="F9FDFF"/>
                  </a:solidFill>
                  <a:latin typeface="Montserrat Classic"/>
                </a:rPr>
                <a:t>LAKE DORIAN SUMMER VILLAGE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322301"/>
              <a:ext cx="17845643" cy="43283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9"/>
                </a:lnSpc>
              </a:pPr>
              <a:r>
                <a:rPr lang="en-US" sz="11999" spc="359">
                  <a:solidFill>
                    <a:srgbClr val="FFFFFF"/>
                  </a:solidFill>
                  <a:latin typeface="Adumu Regular Bold"/>
                </a:rPr>
                <a:t>THE BASICS OF BEING OUTDOORS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2575268" y="6077748"/>
              <a:ext cx="12695108" cy="6302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9FDFF"/>
                  </a:solidFill>
                  <a:latin typeface="Montserrat Light"/>
                </a:rPr>
                <a:t>Beginner Skills You Should Know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1000" y="5334000"/>
            <a:ext cx="8572500" cy="4000500"/>
            <a:chOff x="0" y="0"/>
            <a:chExt cx="4921431" cy="229666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921431" cy="2296668"/>
            </a:xfrm>
            <a:custGeom>
              <a:avLst/>
              <a:gdLst/>
              <a:ahLst/>
              <a:cxnLst/>
              <a:rect r="r" b="b" t="t" l="l"/>
              <a:pathLst>
                <a:path h="2296668" w="4921431">
                  <a:moveTo>
                    <a:pt x="4796972" y="59690"/>
                  </a:moveTo>
                  <a:cubicBezTo>
                    <a:pt x="4832531" y="59690"/>
                    <a:pt x="4861741" y="88900"/>
                    <a:pt x="4861741" y="124460"/>
                  </a:cubicBezTo>
                  <a:lnTo>
                    <a:pt x="4861741" y="2172208"/>
                  </a:lnTo>
                  <a:cubicBezTo>
                    <a:pt x="4861741" y="2207768"/>
                    <a:pt x="4832531" y="2236978"/>
                    <a:pt x="4796972" y="2236978"/>
                  </a:cubicBezTo>
                  <a:lnTo>
                    <a:pt x="124460" y="2236978"/>
                  </a:lnTo>
                  <a:cubicBezTo>
                    <a:pt x="88900" y="2236978"/>
                    <a:pt x="59690" y="2207768"/>
                    <a:pt x="59690" y="217220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796972" y="59690"/>
                  </a:lnTo>
                  <a:moveTo>
                    <a:pt x="479697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2208"/>
                  </a:lnTo>
                  <a:cubicBezTo>
                    <a:pt x="0" y="2240788"/>
                    <a:pt x="55880" y="2296668"/>
                    <a:pt x="124460" y="2296668"/>
                  </a:cubicBezTo>
                  <a:lnTo>
                    <a:pt x="4796972" y="2296668"/>
                  </a:lnTo>
                  <a:cubicBezTo>
                    <a:pt x="4865551" y="2296668"/>
                    <a:pt x="4921431" y="2240788"/>
                    <a:pt x="4921431" y="2172208"/>
                  </a:cubicBezTo>
                  <a:lnTo>
                    <a:pt x="4921431" y="124460"/>
                  </a:lnTo>
                  <a:cubicBezTo>
                    <a:pt x="4921431" y="55880"/>
                    <a:pt x="4865551" y="0"/>
                    <a:pt x="4796972" y="0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81000" y="952500"/>
            <a:ext cx="8572500" cy="4000500"/>
            <a:chOff x="0" y="0"/>
            <a:chExt cx="4921431" cy="2296668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4921431" cy="2296668"/>
            </a:xfrm>
            <a:custGeom>
              <a:avLst/>
              <a:gdLst/>
              <a:ahLst/>
              <a:cxnLst/>
              <a:rect r="r" b="b" t="t" l="l"/>
              <a:pathLst>
                <a:path h="2296668" w="4921431">
                  <a:moveTo>
                    <a:pt x="4796972" y="59690"/>
                  </a:moveTo>
                  <a:cubicBezTo>
                    <a:pt x="4832531" y="59690"/>
                    <a:pt x="4861741" y="88900"/>
                    <a:pt x="4861741" y="124460"/>
                  </a:cubicBezTo>
                  <a:lnTo>
                    <a:pt x="4861741" y="2172208"/>
                  </a:lnTo>
                  <a:cubicBezTo>
                    <a:pt x="4861741" y="2207768"/>
                    <a:pt x="4832531" y="2236978"/>
                    <a:pt x="4796972" y="2236978"/>
                  </a:cubicBezTo>
                  <a:lnTo>
                    <a:pt x="124460" y="2236978"/>
                  </a:lnTo>
                  <a:cubicBezTo>
                    <a:pt x="88900" y="2236978"/>
                    <a:pt x="59690" y="2207768"/>
                    <a:pt x="59690" y="217220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796972" y="59690"/>
                  </a:lnTo>
                  <a:moveTo>
                    <a:pt x="479697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2208"/>
                  </a:lnTo>
                  <a:cubicBezTo>
                    <a:pt x="0" y="2240788"/>
                    <a:pt x="55880" y="2296668"/>
                    <a:pt x="124460" y="2296668"/>
                  </a:cubicBezTo>
                  <a:lnTo>
                    <a:pt x="4796972" y="2296668"/>
                  </a:lnTo>
                  <a:cubicBezTo>
                    <a:pt x="4865551" y="2296668"/>
                    <a:pt x="4921431" y="2240788"/>
                    <a:pt x="4921431" y="2172208"/>
                  </a:cubicBezTo>
                  <a:lnTo>
                    <a:pt x="4921431" y="124460"/>
                  </a:lnTo>
                  <a:cubicBezTo>
                    <a:pt x="4921431" y="55880"/>
                    <a:pt x="4865551" y="0"/>
                    <a:pt x="4796972" y="0"/>
                  </a:cubicBezTo>
                  <a:close/>
                </a:path>
              </a:pathLst>
            </a:custGeom>
            <a:solidFill>
              <a:srgbClr val="F5D82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334500" y="952500"/>
            <a:ext cx="8572500" cy="4000500"/>
            <a:chOff x="0" y="0"/>
            <a:chExt cx="4921431" cy="2296668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4921431" cy="2296668"/>
            </a:xfrm>
            <a:custGeom>
              <a:avLst/>
              <a:gdLst/>
              <a:ahLst/>
              <a:cxnLst/>
              <a:rect r="r" b="b" t="t" l="l"/>
              <a:pathLst>
                <a:path h="2296668" w="4921431">
                  <a:moveTo>
                    <a:pt x="4796972" y="59690"/>
                  </a:moveTo>
                  <a:cubicBezTo>
                    <a:pt x="4832531" y="59690"/>
                    <a:pt x="4861741" y="88900"/>
                    <a:pt x="4861741" y="124460"/>
                  </a:cubicBezTo>
                  <a:lnTo>
                    <a:pt x="4861741" y="2172208"/>
                  </a:lnTo>
                  <a:cubicBezTo>
                    <a:pt x="4861741" y="2207768"/>
                    <a:pt x="4832531" y="2236978"/>
                    <a:pt x="4796972" y="2236978"/>
                  </a:cubicBezTo>
                  <a:lnTo>
                    <a:pt x="124460" y="2236978"/>
                  </a:lnTo>
                  <a:cubicBezTo>
                    <a:pt x="88900" y="2236978"/>
                    <a:pt x="59690" y="2207768"/>
                    <a:pt x="59690" y="217220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796972" y="59690"/>
                  </a:lnTo>
                  <a:moveTo>
                    <a:pt x="479697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2208"/>
                  </a:lnTo>
                  <a:cubicBezTo>
                    <a:pt x="0" y="2240788"/>
                    <a:pt x="55880" y="2296668"/>
                    <a:pt x="124460" y="2296668"/>
                  </a:cubicBezTo>
                  <a:lnTo>
                    <a:pt x="4796972" y="2296668"/>
                  </a:lnTo>
                  <a:cubicBezTo>
                    <a:pt x="4865551" y="2296668"/>
                    <a:pt x="4921431" y="2240788"/>
                    <a:pt x="4921431" y="2172208"/>
                  </a:cubicBezTo>
                  <a:lnTo>
                    <a:pt x="4921431" y="124460"/>
                  </a:lnTo>
                  <a:cubicBezTo>
                    <a:pt x="4921431" y="55880"/>
                    <a:pt x="4865551" y="0"/>
                    <a:pt x="4796972" y="0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334500" y="5334000"/>
            <a:ext cx="8572500" cy="4000500"/>
            <a:chOff x="0" y="0"/>
            <a:chExt cx="4921431" cy="229666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4921431" cy="2296668"/>
            </a:xfrm>
            <a:custGeom>
              <a:avLst/>
              <a:gdLst/>
              <a:ahLst/>
              <a:cxnLst/>
              <a:rect r="r" b="b" t="t" l="l"/>
              <a:pathLst>
                <a:path h="2296668" w="4921431">
                  <a:moveTo>
                    <a:pt x="4796972" y="59690"/>
                  </a:moveTo>
                  <a:cubicBezTo>
                    <a:pt x="4832531" y="59690"/>
                    <a:pt x="4861741" y="88900"/>
                    <a:pt x="4861741" y="124460"/>
                  </a:cubicBezTo>
                  <a:lnTo>
                    <a:pt x="4861741" y="2172208"/>
                  </a:lnTo>
                  <a:cubicBezTo>
                    <a:pt x="4861741" y="2207768"/>
                    <a:pt x="4832531" y="2236978"/>
                    <a:pt x="4796972" y="2236978"/>
                  </a:cubicBezTo>
                  <a:lnTo>
                    <a:pt x="124460" y="2236978"/>
                  </a:lnTo>
                  <a:cubicBezTo>
                    <a:pt x="88900" y="2236978"/>
                    <a:pt x="59690" y="2207768"/>
                    <a:pt x="59690" y="217220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796972" y="59690"/>
                  </a:lnTo>
                  <a:moveTo>
                    <a:pt x="479697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2208"/>
                  </a:lnTo>
                  <a:cubicBezTo>
                    <a:pt x="0" y="2240788"/>
                    <a:pt x="55880" y="2296668"/>
                    <a:pt x="124460" y="2296668"/>
                  </a:cubicBezTo>
                  <a:lnTo>
                    <a:pt x="4796972" y="2296668"/>
                  </a:lnTo>
                  <a:cubicBezTo>
                    <a:pt x="4865551" y="2296668"/>
                    <a:pt x="4921431" y="2240788"/>
                    <a:pt x="4921431" y="2172208"/>
                  </a:cubicBezTo>
                  <a:lnTo>
                    <a:pt x="4921431" y="124460"/>
                  </a:lnTo>
                  <a:cubicBezTo>
                    <a:pt x="4921431" y="55880"/>
                    <a:pt x="4865551" y="0"/>
                    <a:pt x="4796972" y="0"/>
                  </a:cubicBezTo>
                  <a:close/>
                </a:path>
              </a:pathLst>
            </a:custGeom>
            <a:solidFill>
              <a:srgbClr val="F5D82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38050" y="2183497"/>
            <a:ext cx="6858400" cy="1538506"/>
            <a:chOff x="0" y="0"/>
            <a:chExt cx="9144533" cy="2051341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28575"/>
              <a:ext cx="9144533" cy="614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9"/>
                </a:lnSpc>
              </a:pPr>
              <a:r>
                <a:rPr lang="en-US" sz="3199" spc="319">
                  <a:solidFill>
                    <a:srgbClr val="F5D824"/>
                  </a:solidFill>
                  <a:latin typeface="Montserrat Classic"/>
                </a:rPr>
                <a:t>BUILDING A FIRE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821346"/>
              <a:ext cx="9144533" cy="12299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>
                  <a:solidFill>
                    <a:srgbClr val="F9FDFF"/>
                  </a:solidFill>
                  <a:latin typeface="Montserrat Light"/>
                </a:rPr>
                <a:t>Presentations are communication tools that can be used as demonstrations.</a:t>
              </a: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811574">
            <a:off x="17057269" y="50477"/>
            <a:ext cx="2004261" cy="4049013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10191550" y="2183497"/>
            <a:ext cx="6858400" cy="1538506"/>
            <a:chOff x="0" y="0"/>
            <a:chExt cx="9144533" cy="2051341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28575"/>
              <a:ext cx="9144533" cy="614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9"/>
                </a:lnSpc>
              </a:pPr>
              <a:r>
                <a:rPr lang="en-US" sz="3199" spc="319">
                  <a:solidFill>
                    <a:srgbClr val="F5D824"/>
                  </a:solidFill>
                  <a:latin typeface="Montserrat Classic"/>
                </a:rPr>
                <a:t>FINDING CLEAN WATER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821346"/>
              <a:ext cx="9144533" cy="12299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>
                  <a:solidFill>
                    <a:srgbClr val="F9FDFF"/>
                  </a:solidFill>
                  <a:latin typeface="Montserrat Light"/>
                </a:rPr>
                <a:t>Presentations are communication tools that can be used as demonstrations.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191550" y="6564997"/>
            <a:ext cx="6858400" cy="1538506"/>
            <a:chOff x="0" y="0"/>
            <a:chExt cx="9144533" cy="2051341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28575"/>
              <a:ext cx="9144533" cy="614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9"/>
                </a:lnSpc>
              </a:pPr>
              <a:r>
                <a:rPr lang="en-US" sz="3199" spc="319">
                  <a:solidFill>
                    <a:srgbClr val="F5D824"/>
                  </a:solidFill>
                  <a:latin typeface="Montserrat Classic"/>
                </a:rPr>
                <a:t>FINDING FOOD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821346"/>
              <a:ext cx="9144533" cy="12299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>
                  <a:solidFill>
                    <a:srgbClr val="F9FDFF"/>
                  </a:solidFill>
                  <a:latin typeface="Montserrat Light"/>
                </a:rPr>
                <a:t>Presentations are communication tools that can be used as demonstrations.</a:t>
              </a:r>
            </a:p>
          </p:txBody>
        </p: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1105249">
            <a:off x="-624723" y="7441278"/>
            <a:ext cx="2011446" cy="3047646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 rot="0">
            <a:off x="1238050" y="6564997"/>
            <a:ext cx="6858400" cy="1538506"/>
            <a:chOff x="0" y="0"/>
            <a:chExt cx="9144533" cy="2051341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28575"/>
              <a:ext cx="9144533" cy="614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9"/>
                </a:lnSpc>
              </a:pPr>
              <a:r>
                <a:rPr lang="en-US" sz="3199" spc="319">
                  <a:solidFill>
                    <a:srgbClr val="F5D824"/>
                  </a:solidFill>
                  <a:latin typeface="Montserrat Classic"/>
                </a:rPr>
                <a:t>BUILDING A SHELTER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821346"/>
              <a:ext cx="9144533" cy="12299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>
                  <a:solidFill>
                    <a:srgbClr val="F9FDFF"/>
                  </a:solidFill>
                  <a:latin typeface="Montserrat Light"/>
                </a:rPr>
                <a:t>Presentations are communication tools that can be used as demonstrations.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500" y="571500"/>
            <a:ext cx="17145000" cy="9144000"/>
            <a:chOff x="0" y="0"/>
            <a:chExt cx="9842863" cy="524952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9842863" cy="5249527"/>
            </a:xfrm>
            <a:custGeom>
              <a:avLst/>
              <a:gdLst/>
              <a:ahLst/>
              <a:cxnLst/>
              <a:rect r="r" b="b" t="t" l="l"/>
              <a:pathLst>
                <a:path h="5249527" w="9842863">
                  <a:moveTo>
                    <a:pt x="9718403" y="59690"/>
                  </a:moveTo>
                  <a:cubicBezTo>
                    <a:pt x="9753963" y="59690"/>
                    <a:pt x="9783173" y="88900"/>
                    <a:pt x="9783173" y="124460"/>
                  </a:cubicBezTo>
                  <a:lnTo>
                    <a:pt x="9783173" y="5125067"/>
                  </a:lnTo>
                  <a:cubicBezTo>
                    <a:pt x="9783173" y="5160627"/>
                    <a:pt x="9753963" y="5189837"/>
                    <a:pt x="9718403" y="5189837"/>
                  </a:cubicBezTo>
                  <a:lnTo>
                    <a:pt x="124460" y="5189837"/>
                  </a:lnTo>
                  <a:cubicBezTo>
                    <a:pt x="88900" y="5189837"/>
                    <a:pt x="59690" y="5160627"/>
                    <a:pt x="59690" y="51250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18403" y="59690"/>
                  </a:lnTo>
                  <a:moveTo>
                    <a:pt x="97184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125067"/>
                  </a:lnTo>
                  <a:cubicBezTo>
                    <a:pt x="0" y="5193647"/>
                    <a:pt x="55880" y="5249527"/>
                    <a:pt x="124460" y="5249527"/>
                  </a:cubicBezTo>
                  <a:lnTo>
                    <a:pt x="9718403" y="5249527"/>
                  </a:lnTo>
                  <a:cubicBezTo>
                    <a:pt x="9786983" y="5249527"/>
                    <a:pt x="9842863" y="5193647"/>
                    <a:pt x="9842863" y="5125067"/>
                  </a:cubicBezTo>
                  <a:lnTo>
                    <a:pt x="9842863" y="124460"/>
                  </a:lnTo>
                  <a:cubicBezTo>
                    <a:pt x="9842863" y="55880"/>
                    <a:pt x="9786983" y="0"/>
                    <a:pt x="9718403" y="0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9308836" y="6991350"/>
            <a:ext cx="3810396" cy="543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>
                <a:solidFill>
                  <a:srgbClr val="F9FDFF"/>
                </a:solidFill>
                <a:latin typeface="Montserrat Light"/>
              </a:rPr>
              <a:t>To Save a Life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0023409" y="4324350"/>
            <a:ext cx="2381250" cy="2381250"/>
          </a:xfrm>
          <a:prstGeom prst="rect">
            <a:avLst/>
          </a:prstGeom>
          <a:solidFill>
            <a:srgbClr val="0E4899">
              <a:alpha val="19607"/>
            </a:srgbClr>
          </a:solidFill>
        </p:spPr>
      </p:sp>
      <p:sp>
        <p:nvSpPr>
          <p:cNvPr name="TextBox 6" id="6"/>
          <p:cNvSpPr txBox="true"/>
          <p:nvPr/>
        </p:nvSpPr>
        <p:spPr>
          <a:xfrm rot="0">
            <a:off x="5168768" y="6991350"/>
            <a:ext cx="3810396" cy="543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>
                <a:solidFill>
                  <a:srgbClr val="F9FDFF"/>
                </a:solidFill>
                <a:latin typeface="Montserrat Light"/>
              </a:rPr>
              <a:t>For Survival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5883341" y="4324350"/>
            <a:ext cx="2381250" cy="2381250"/>
          </a:xfrm>
          <a:prstGeom prst="rect">
            <a:avLst/>
          </a:prstGeom>
          <a:solidFill>
            <a:srgbClr val="0E4899">
              <a:alpha val="19607"/>
            </a:srgbClr>
          </a:solidFill>
        </p:spPr>
      </p:sp>
      <p:sp>
        <p:nvSpPr>
          <p:cNvPr name="TextBox 8" id="8"/>
          <p:cNvSpPr txBox="true"/>
          <p:nvPr/>
        </p:nvSpPr>
        <p:spPr>
          <a:xfrm rot="0">
            <a:off x="1028700" y="6991350"/>
            <a:ext cx="3810396" cy="543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>
                <a:solidFill>
                  <a:srgbClr val="F9FDFF"/>
                </a:solidFill>
                <a:latin typeface="Montserrat Light"/>
              </a:rPr>
              <a:t>To Find Adventure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1743273" y="4324350"/>
            <a:ext cx="2381250" cy="2381250"/>
          </a:xfrm>
          <a:prstGeom prst="rect">
            <a:avLst/>
          </a:prstGeom>
          <a:solidFill>
            <a:srgbClr val="0E4899">
              <a:alpha val="19607"/>
            </a:srgbClr>
          </a:solidFill>
        </p:spPr>
      </p:sp>
      <p:sp>
        <p:nvSpPr>
          <p:cNvPr name="TextBox 10" id="10"/>
          <p:cNvSpPr txBox="true"/>
          <p:nvPr/>
        </p:nvSpPr>
        <p:spPr>
          <a:xfrm rot="0">
            <a:off x="13448904" y="6991350"/>
            <a:ext cx="3810396" cy="543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>
                <a:solidFill>
                  <a:srgbClr val="F9FDFF"/>
                </a:solidFill>
                <a:latin typeface="Montserrat Light"/>
              </a:rPr>
              <a:t>For Recreation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14163477" y="4324350"/>
            <a:ext cx="2381250" cy="2381250"/>
          </a:xfrm>
          <a:prstGeom prst="rect">
            <a:avLst/>
          </a:prstGeom>
          <a:solidFill>
            <a:srgbClr val="0E4899">
              <a:alpha val="19607"/>
            </a:srgbClr>
          </a:solidFill>
        </p:spPr>
      </p:sp>
      <p:sp>
        <p:nvSpPr>
          <p:cNvPr name="TextBox 12" id="12"/>
          <p:cNvSpPr txBox="true"/>
          <p:nvPr/>
        </p:nvSpPr>
        <p:spPr>
          <a:xfrm rot="0">
            <a:off x="3238302" y="1423690"/>
            <a:ext cx="11811396" cy="1232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spc="240">
                <a:solidFill>
                  <a:srgbClr val="FFFFFF"/>
                </a:solidFill>
                <a:latin typeface="Adumu Regular"/>
              </a:rPr>
              <a:t>WHY DO WE LEARN?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640770">
            <a:off x="15463088" y="323348"/>
            <a:ext cx="2879859" cy="3764521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218761">
            <a:off x="-961871" y="7692799"/>
            <a:ext cx="2489146" cy="31310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500" y="571500"/>
            <a:ext cx="17145000" cy="9144000"/>
            <a:chOff x="0" y="0"/>
            <a:chExt cx="9842863" cy="524952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9842863" cy="5249527"/>
            </a:xfrm>
            <a:custGeom>
              <a:avLst/>
              <a:gdLst/>
              <a:ahLst/>
              <a:cxnLst/>
              <a:rect r="r" b="b" t="t" l="l"/>
              <a:pathLst>
                <a:path h="5249527" w="9842863">
                  <a:moveTo>
                    <a:pt x="9718403" y="59690"/>
                  </a:moveTo>
                  <a:cubicBezTo>
                    <a:pt x="9753963" y="59690"/>
                    <a:pt x="9783173" y="88900"/>
                    <a:pt x="9783173" y="124460"/>
                  </a:cubicBezTo>
                  <a:lnTo>
                    <a:pt x="9783173" y="5125067"/>
                  </a:lnTo>
                  <a:cubicBezTo>
                    <a:pt x="9783173" y="5160627"/>
                    <a:pt x="9753963" y="5189837"/>
                    <a:pt x="9718403" y="5189837"/>
                  </a:cubicBezTo>
                  <a:lnTo>
                    <a:pt x="124460" y="5189837"/>
                  </a:lnTo>
                  <a:cubicBezTo>
                    <a:pt x="88900" y="5189837"/>
                    <a:pt x="59690" y="5160627"/>
                    <a:pt x="59690" y="51250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18403" y="59690"/>
                  </a:lnTo>
                  <a:moveTo>
                    <a:pt x="97184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125067"/>
                  </a:lnTo>
                  <a:cubicBezTo>
                    <a:pt x="0" y="5193647"/>
                    <a:pt x="55880" y="5249527"/>
                    <a:pt x="124460" y="5249527"/>
                  </a:cubicBezTo>
                  <a:lnTo>
                    <a:pt x="9718403" y="5249527"/>
                  </a:lnTo>
                  <a:cubicBezTo>
                    <a:pt x="9786983" y="5249527"/>
                    <a:pt x="9842863" y="5193647"/>
                    <a:pt x="9842863" y="5125067"/>
                  </a:cubicBezTo>
                  <a:lnTo>
                    <a:pt x="9842863" y="124460"/>
                  </a:lnTo>
                  <a:cubicBezTo>
                    <a:pt x="9842863" y="55880"/>
                    <a:pt x="9786983" y="0"/>
                    <a:pt x="9718403" y="0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981763">
            <a:off x="13697438" y="969857"/>
            <a:ext cx="6552619" cy="834728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257300" y="3613477"/>
            <a:ext cx="10496950" cy="3060045"/>
            <a:chOff x="0" y="0"/>
            <a:chExt cx="13995933" cy="408006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13995933" cy="31191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240">
                  <a:solidFill>
                    <a:srgbClr val="F9FDFF"/>
                  </a:solidFill>
                  <a:latin typeface="Adumu Regular"/>
                </a:rPr>
                <a:t>RECREATIONAL OUTDOOR SKILLS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409156"/>
              <a:ext cx="13995933" cy="6709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59"/>
                </a:lnSpc>
              </a:pPr>
              <a:r>
                <a:rPr lang="en-US" sz="3199" spc="319">
                  <a:solidFill>
                    <a:srgbClr val="F5D824"/>
                  </a:solidFill>
                  <a:latin typeface="Montserrat Classic"/>
                </a:rPr>
                <a:t>BEGINNER TIPS AND TECHNIQUES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500" y="571500"/>
            <a:ext cx="17145000" cy="9144000"/>
            <a:chOff x="0" y="0"/>
            <a:chExt cx="9842863" cy="524952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9842863" cy="5249527"/>
            </a:xfrm>
            <a:custGeom>
              <a:avLst/>
              <a:gdLst/>
              <a:ahLst/>
              <a:cxnLst/>
              <a:rect r="r" b="b" t="t" l="l"/>
              <a:pathLst>
                <a:path h="5249527" w="9842863">
                  <a:moveTo>
                    <a:pt x="9718403" y="59690"/>
                  </a:moveTo>
                  <a:cubicBezTo>
                    <a:pt x="9753963" y="59690"/>
                    <a:pt x="9783173" y="88900"/>
                    <a:pt x="9783173" y="124460"/>
                  </a:cubicBezTo>
                  <a:lnTo>
                    <a:pt x="9783173" y="5125067"/>
                  </a:lnTo>
                  <a:cubicBezTo>
                    <a:pt x="9783173" y="5160627"/>
                    <a:pt x="9753963" y="5189837"/>
                    <a:pt x="9718403" y="5189837"/>
                  </a:cubicBezTo>
                  <a:lnTo>
                    <a:pt x="124460" y="5189837"/>
                  </a:lnTo>
                  <a:cubicBezTo>
                    <a:pt x="88900" y="5189837"/>
                    <a:pt x="59690" y="5160627"/>
                    <a:pt x="59690" y="51250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18403" y="59690"/>
                  </a:lnTo>
                  <a:moveTo>
                    <a:pt x="97184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125067"/>
                  </a:lnTo>
                  <a:cubicBezTo>
                    <a:pt x="0" y="5193647"/>
                    <a:pt x="55880" y="5249527"/>
                    <a:pt x="124460" y="5249527"/>
                  </a:cubicBezTo>
                  <a:lnTo>
                    <a:pt x="9718403" y="5249527"/>
                  </a:lnTo>
                  <a:cubicBezTo>
                    <a:pt x="9786983" y="5249527"/>
                    <a:pt x="9842863" y="5193647"/>
                    <a:pt x="9842863" y="5125067"/>
                  </a:cubicBezTo>
                  <a:lnTo>
                    <a:pt x="9842863" y="124460"/>
                  </a:lnTo>
                  <a:cubicBezTo>
                    <a:pt x="9842863" y="55880"/>
                    <a:pt x="9786983" y="0"/>
                    <a:pt x="9718403" y="0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647700" y="4592745"/>
            <a:ext cx="16992600" cy="95250"/>
          </a:xfrm>
          <a:prstGeom prst="rect">
            <a:avLst/>
          </a:prstGeom>
          <a:solidFill>
            <a:srgbClr val="F5D824"/>
          </a:solidFill>
        </p:spPr>
      </p:sp>
      <p:sp>
        <p:nvSpPr>
          <p:cNvPr name="AutoShape 5" id="5"/>
          <p:cNvSpPr/>
          <p:nvPr/>
        </p:nvSpPr>
        <p:spPr>
          <a:xfrm rot="0">
            <a:off x="9085558" y="4478445"/>
            <a:ext cx="97834" cy="304800"/>
          </a:xfrm>
          <a:prstGeom prst="rect">
            <a:avLst/>
          </a:prstGeom>
          <a:solidFill>
            <a:srgbClr val="F4CC7D"/>
          </a:solidFill>
        </p:spPr>
      </p:sp>
      <p:sp>
        <p:nvSpPr>
          <p:cNvPr name="AutoShape 6" id="6"/>
          <p:cNvSpPr/>
          <p:nvPr/>
        </p:nvSpPr>
        <p:spPr>
          <a:xfrm rot="0">
            <a:off x="14600333" y="4478445"/>
            <a:ext cx="97834" cy="304800"/>
          </a:xfrm>
          <a:prstGeom prst="rect">
            <a:avLst/>
          </a:prstGeom>
          <a:solidFill>
            <a:srgbClr val="F4CC7D"/>
          </a:solidFill>
        </p:spPr>
      </p:sp>
      <p:sp>
        <p:nvSpPr>
          <p:cNvPr name="AutoShape 7" id="7"/>
          <p:cNvSpPr/>
          <p:nvPr/>
        </p:nvSpPr>
        <p:spPr>
          <a:xfrm rot="0">
            <a:off x="3562061" y="4478445"/>
            <a:ext cx="97834" cy="304800"/>
          </a:xfrm>
          <a:prstGeom prst="rect">
            <a:avLst/>
          </a:prstGeom>
          <a:solidFill>
            <a:srgbClr val="F4CC7D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273442">
            <a:off x="15566029" y="90250"/>
            <a:ext cx="2967837" cy="235943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21812">
            <a:off x="-1011263" y="6758896"/>
            <a:ext cx="3165526" cy="3981794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6762550" y="5352029"/>
            <a:ext cx="4762900" cy="1980525"/>
            <a:chOff x="0" y="0"/>
            <a:chExt cx="6350533" cy="264070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28575"/>
              <a:ext cx="6350533" cy="12043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9"/>
                </a:lnSpc>
              </a:pPr>
              <a:r>
                <a:rPr lang="en-US" sz="3199" spc="319">
                  <a:solidFill>
                    <a:srgbClr val="F5D824"/>
                  </a:solidFill>
                  <a:latin typeface="Montserrat Classic"/>
                </a:rPr>
                <a:t>STOCK UP ON ESSENTIALS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410705"/>
              <a:ext cx="6350533" cy="12299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>
                  <a:solidFill>
                    <a:srgbClr val="F9FDFF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267800" y="5352029"/>
            <a:ext cx="4762900" cy="1538506"/>
            <a:chOff x="0" y="0"/>
            <a:chExt cx="6350533" cy="2051341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28575"/>
              <a:ext cx="6350533" cy="614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9"/>
                </a:lnSpc>
              </a:pPr>
              <a:r>
                <a:rPr lang="en-US" sz="3199" spc="319">
                  <a:solidFill>
                    <a:srgbClr val="F5D824"/>
                  </a:solidFill>
                  <a:latin typeface="Montserrat Classic"/>
                </a:rPr>
                <a:t>PLAN AHEAD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821346"/>
              <a:ext cx="6350533" cy="12299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>
                  <a:solidFill>
                    <a:srgbClr val="F9FDFF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29528" y="5352029"/>
            <a:ext cx="4762900" cy="1980525"/>
            <a:chOff x="0" y="0"/>
            <a:chExt cx="6350533" cy="2640700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28575"/>
              <a:ext cx="6350533" cy="12043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9"/>
                </a:lnSpc>
              </a:pPr>
              <a:r>
                <a:rPr lang="en-US" sz="3199" spc="319">
                  <a:solidFill>
                    <a:srgbClr val="F5D824"/>
                  </a:solidFill>
                  <a:latin typeface="Montserrat Classic"/>
                </a:rPr>
                <a:t>CHECK YOUR SUPPLIES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410705"/>
              <a:ext cx="6350533" cy="12299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>
                  <a:solidFill>
                    <a:srgbClr val="F9FDFF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762052" y="1331992"/>
            <a:ext cx="12763896" cy="1232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spc="240">
                <a:solidFill>
                  <a:srgbClr val="F9FDFF"/>
                </a:solidFill>
                <a:latin typeface="Adumu Regular"/>
              </a:rPr>
              <a:t>THINGS TO REMEMBER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500" y="571500"/>
            <a:ext cx="17145000" cy="9144000"/>
            <a:chOff x="0" y="0"/>
            <a:chExt cx="9842863" cy="524952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9842863" cy="5249527"/>
            </a:xfrm>
            <a:custGeom>
              <a:avLst/>
              <a:gdLst/>
              <a:ahLst/>
              <a:cxnLst/>
              <a:rect r="r" b="b" t="t" l="l"/>
              <a:pathLst>
                <a:path h="5249527" w="9842863">
                  <a:moveTo>
                    <a:pt x="9718403" y="59690"/>
                  </a:moveTo>
                  <a:cubicBezTo>
                    <a:pt x="9753963" y="59690"/>
                    <a:pt x="9783173" y="88900"/>
                    <a:pt x="9783173" y="124460"/>
                  </a:cubicBezTo>
                  <a:lnTo>
                    <a:pt x="9783173" y="5125067"/>
                  </a:lnTo>
                  <a:cubicBezTo>
                    <a:pt x="9783173" y="5160627"/>
                    <a:pt x="9753963" y="5189837"/>
                    <a:pt x="9718403" y="5189837"/>
                  </a:cubicBezTo>
                  <a:lnTo>
                    <a:pt x="124460" y="5189837"/>
                  </a:lnTo>
                  <a:cubicBezTo>
                    <a:pt x="88900" y="5189837"/>
                    <a:pt x="59690" y="5160627"/>
                    <a:pt x="59690" y="51250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18403" y="59690"/>
                  </a:lnTo>
                  <a:moveTo>
                    <a:pt x="97184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125067"/>
                  </a:lnTo>
                  <a:cubicBezTo>
                    <a:pt x="0" y="5193647"/>
                    <a:pt x="55880" y="5249527"/>
                    <a:pt x="124460" y="5249527"/>
                  </a:cubicBezTo>
                  <a:lnTo>
                    <a:pt x="9718403" y="5249527"/>
                  </a:lnTo>
                  <a:cubicBezTo>
                    <a:pt x="9786983" y="5249527"/>
                    <a:pt x="9842863" y="5193647"/>
                    <a:pt x="9842863" y="5125067"/>
                  </a:cubicBezTo>
                  <a:lnTo>
                    <a:pt x="9842863" y="124460"/>
                  </a:lnTo>
                  <a:cubicBezTo>
                    <a:pt x="9842863" y="55880"/>
                    <a:pt x="9786983" y="0"/>
                    <a:pt x="9718403" y="0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612292">
            <a:off x="-561505" y="7171394"/>
            <a:ext cx="2266010" cy="3433348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6782224" y="6997818"/>
            <a:ext cx="4762900" cy="1538506"/>
            <a:chOff x="0" y="0"/>
            <a:chExt cx="6350533" cy="205134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28575"/>
              <a:ext cx="6350533" cy="614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9"/>
                </a:lnSpc>
              </a:pPr>
              <a:r>
                <a:rPr lang="en-US" sz="3199" spc="319">
                  <a:solidFill>
                    <a:srgbClr val="F5D824"/>
                  </a:solidFill>
                  <a:latin typeface="Montserrat Classic"/>
                </a:rPr>
                <a:t>BUILD A FIRE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21346"/>
              <a:ext cx="6350533" cy="12299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>
                  <a:solidFill>
                    <a:srgbClr val="F9FDFF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289784" y="6997818"/>
            <a:ext cx="4762900" cy="1538506"/>
            <a:chOff x="0" y="0"/>
            <a:chExt cx="6350533" cy="205134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28575"/>
              <a:ext cx="6350533" cy="614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9"/>
                </a:lnSpc>
              </a:pPr>
              <a:r>
                <a:rPr lang="en-US" sz="3199" spc="319">
                  <a:solidFill>
                    <a:srgbClr val="F5D824"/>
                  </a:solidFill>
                  <a:latin typeface="Montserrat Classic"/>
                </a:rPr>
                <a:t>FIND CLEAN WATER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821346"/>
              <a:ext cx="6350533" cy="12299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>
                  <a:solidFill>
                    <a:srgbClr val="F9FDFF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46892" y="6997818"/>
            <a:ext cx="4762900" cy="1538506"/>
            <a:chOff x="0" y="0"/>
            <a:chExt cx="6350533" cy="205134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28575"/>
              <a:ext cx="6350533" cy="614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9"/>
                </a:lnSpc>
              </a:pPr>
              <a:r>
                <a:rPr lang="en-US" sz="3199" spc="319">
                  <a:solidFill>
                    <a:srgbClr val="F5D824"/>
                  </a:solidFill>
                  <a:latin typeface="Montserrat Classic"/>
                </a:rPr>
                <a:t>CHOOSE YOUR SITE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821346"/>
              <a:ext cx="6350533" cy="12299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>
                  <a:solidFill>
                    <a:srgbClr val="F9FDFF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612988">
            <a:off x="16360960" y="130562"/>
            <a:ext cx="1796680" cy="36296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500" y="571500"/>
            <a:ext cx="17145000" cy="9144000"/>
            <a:chOff x="0" y="0"/>
            <a:chExt cx="9842863" cy="524952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9842863" cy="5249527"/>
            </a:xfrm>
            <a:custGeom>
              <a:avLst/>
              <a:gdLst/>
              <a:ahLst/>
              <a:cxnLst/>
              <a:rect r="r" b="b" t="t" l="l"/>
              <a:pathLst>
                <a:path h="5249527" w="9842863">
                  <a:moveTo>
                    <a:pt x="9718403" y="59690"/>
                  </a:moveTo>
                  <a:cubicBezTo>
                    <a:pt x="9753963" y="59690"/>
                    <a:pt x="9783173" y="88900"/>
                    <a:pt x="9783173" y="124460"/>
                  </a:cubicBezTo>
                  <a:lnTo>
                    <a:pt x="9783173" y="5125067"/>
                  </a:lnTo>
                  <a:cubicBezTo>
                    <a:pt x="9783173" y="5160627"/>
                    <a:pt x="9753963" y="5189837"/>
                    <a:pt x="9718403" y="5189837"/>
                  </a:cubicBezTo>
                  <a:lnTo>
                    <a:pt x="124460" y="5189837"/>
                  </a:lnTo>
                  <a:cubicBezTo>
                    <a:pt x="88900" y="5189837"/>
                    <a:pt x="59690" y="5160627"/>
                    <a:pt x="59690" y="51250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18403" y="59690"/>
                  </a:lnTo>
                  <a:moveTo>
                    <a:pt x="97184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125067"/>
                  </a:lnTo>
                  <a:cubicBezTo>
                    <a:pt x="0" y="5193647"/>
                    <a:pt x="55880" y="5249527"/>
                    <a:pt x="124460" y="5249527"/>
                  </a:cubicBezTo>
                  <a:lnTo>
                    <a:pt x="9718403" y="5249527"/>
                  </a:lnTo>
                  <a:cubicBezTo>
                    <a:pt x="9786983" y="5249527"/>
                    <a:pt x="9842863" y="5193647"/>
                    <a:pt x="9842863" y="5125067"/>
                  </a:cubicBezTo>
                  <a:lnTo>
                    <a:pt x="9842863" y="124460"/>
                  </a:lnTo>
                  <a:cubicBezTo>
                    <a:pt x="9842863" y="55880"/>
                    <a:pt x="9786983" y="0"/>
                    <a:pt x="9718403" y="0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55247">
            <a:off x="16345529" y="7533808"/>
            <a:ext cx="2741942" cy="344898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238052" y="1331992"/>
            <a:ext cx="15811896" cy="1232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spc="240">
                <a:solidFill>
                  <a:srgbClr val="F9FDFF"/>
                </a:solidFill>
                <a:latin typeface="Adumu Regular"/>
              </a:rPr>
              <a:t>ESTABLISHING YOUR CAMP SITE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952885">
            <a:off x="-183066" y="7860254"/>
            <a:ext cx="2194933" cy="2796093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028700" y="3728618"/>
            <a:ext cx="5143900" cy="2809141"/>
            <a:chOff x="0" y="0"/>
            <a:chExt cx="6858533" cy="374552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28575"/>
              <a:ext cx="6858533" cy="614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19"/>
                </a:lnSpc>
              </a:pPr>
              <a:r>
                <a:rPr lang="en-US" sz="3199" spc="319">
                  <a:solidFill>
                    <a:srgbClr val="F9FDFF"/>
                  </a:solidFill>
                  <a:latin typeface="Montserrat Classic"/>
                </a:rPr>
                <a:t>IS IT SAFE?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802296"/>
              <a:ext cx="6858533" cy="2943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>
                  <a:solidFill>
                    <a:srgbClr val="F5D824"/>
                  </a:solidFill>
                  <a:latin typeface="Montserrat Light"/>
                </a:rPr>
                <a:t>Presentations are communication tools that can be used as lectures, speeches, and reports.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572050" y="3728618"/>
            <a:ext cx="5143900" cy="3251160"/>
            <a:chOff x="0" y="0"/>
            <a:chExt cx="6858533" cy="433488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28575"/>
              <a:ext cx="6858533" cy="12043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19"/>
                </a:lnSpc>
              </a:pPr>
              <a:r>
                <a:rPr lang="en-US" sz="3199" spc="319">
                  <a:solidFill>
                    <a:srgbClr val="F9FDFF"/>
                  </a:solidFill>
                  <a:latin typeface="Montserrat Classic"/>
                </a:rPr>
                <a:t>WHAT ARE THE</a:t>
              </a:r>
            </a:p>
            <a:p>
              <a:pPr>
                <a:lnSpc>
                  <a:spcPts val="3519"/>
                </a:lnSpc>
              </a:pPr>
              <a:r>
                <a:rPr lang="en-US" sz="3199" spc="319">
                  <a:solidFill>
                    <a:srgbClr val="F9FDFF"/>
                  </a:solidFill>
                  <a:latin typeface="Montserrat Classic"/>
                </a:rPr>
                <a:t>AMENITIES?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391655"/>
              <a:ext cx="6858533" cy="2943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>
                  <a:solidFill>
                    <a:srgbClr val="F5D824"/>
                  </a:solidFill>
                  <a:latin typeface="Montserrat Light"/>
                </a:rPr>
                <a:t>Presentations are communication tools that can be used as lectures, speeches, and reports.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115400" y="3728618"/>
            <a:ext cx="5143900" cy="3251160"/>
            <a:chOff x="0" y="0"/>
            <a:chExt cx="6858533" cy="433488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28575"/>
              <a:ext cx="6858533" cy="12043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19"/>
                </a:lnSpc>
              </a:pPr>
              <a:r>
                <a:rPr lang="en-US" sz="3199" spc="319">
                  <a:solidFill>
                    <a:srgbClr val="F9FDFF"/>
                  </a:solidFill>
                  <a:latin typeface="Montserrat Classic"/>
                </a:rPr>
                <a:t>WHAT CAN YOU DO IN EMERGENCIES?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391655"/>
              <a:ext cx="6858533" cy="2943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>
                  <a:solidFill>
                    <a:srgbClr val="F5D824"/>
                  </a:solidFill>
                  <a:latin typeface="Montserrat Light"/>
                </a:rPr>
                <a:t>Presentations are communication tools that can be used as lectures, speeches, and reports.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500" y="3314700"/>
            <a:ext cx="17145000" cy="6400800"/>
            <a:chOff x="0" y="0"/>
            <a:chExt cx="9842863" cy="367466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9842863" cy="3674669"/>
            </a:xfrm>
            <a:custGeom>
              <a:avLst/>
              <a:gdLst/>
              <a:ahLst/>
              <a:cxnLst/>
              <a:rect r="r" b="b" t="t" l="l"/>
              <a:pathLst>
                <a:path h="3674669" w="9842863">
                  <a:moveTo>
                    <a:pt x="9718403" y="59690"/>
                  </a:moveTo>
                  <a:cubicBezTo>
                    <a:pt x="9753963" y="59690"/>
                    <a:pt x="9783173" y="88900"/>
                    <a:pt x="9783173" y="124460"/>
                  </a:cubicBezTo>
                  <a:lnTo>
                    <a:pt x="9783173" y="3550209"/>
                  </a:lnTo>
                  <a:cubicBezTo>
                    <a:pt x="9783173" y="3585769"/>
                    <a:pt x="9753963" y="3614979"/>
                    <a:pt x="9718403" y="3614979"/>
                  </a:cubicBezTo>
                  <a:lnTo>
                    <a:pt x="124460" y="3614979"/>
                  </a:lnTo>
                  <a:cubicBezTo>
                    <a:pt x="88900" y="3614979"/>
                    <a:pt x="59690" y="3585769"/>
                    <a:pt x="59690" y="355020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18403" y="59690"/>
                  </a:lnTo>
                  <a:moveTo>
                    <a:pt x="97184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50209"/>
                  </a:lnTo>
                  <a:cubicBezTo>
                    <a:pt x="0" y="3618789"/>
                    <a:pt x="55880" y="3674669"/>
                    <a:pt x="124460" y="3674669"/>
                  </a:cubicBezTo>
                  <a:lnTo>
                    <a:pt x="9718403" y="3674669"/>
                  </a:lnTo>
                  <a:cubicBezTo>
                    <a:pt x="9786983" y="3674669"/>
                    <a:pt x="9842863" y="3618789"/>
                    <a:pt x="9842863" y="3550209"/>
                  </a:cubicBezTo>
                  <a:lnTo>
                    <a:pt x="9842863" y="124460"/>
                  </a:lnTo>
                  <a:cubicBezTo>
                    <a:pt x="9842863" y="55880"/>
                    <a:pt x="9786983" y="0"/>
                    <a:pt x="9718403" y="0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428800" y="6619786"/>
            <a:ext cx="11430400" cy="2305229"/>
            <a:chOff x="0" y="0"/>
            <a:chExt cx="15240533" cy="307363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8575"/>
              <a:ext cx="15240533" cy="6931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</a:pPr>
              <a:r>
                <a:rPr lang="en-US" sz="3600" spc="36">
                  <a:solidFill>
                    <a:srgbClr val="F5D824"/>
                  </a:solidFill>
                  <a:latin typeface="Montserrat Classic Bold"/>
                </a:rPr>
                <a:t>BASIC SURVIVAL SKILLS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880507"/>
              <a:ext cx="15240533" cy="219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>
                  <a:solidFill>
                    <a:srgbClr val="F9FDFF"/>
                  </a:solidFill>
                  <a:latin typeface="Montserrat Light"/>
                </a:rPr>
                <a:t>Presentations are communication tools that can be used as demonstrations, lectures, speeches, reports, and more. Most of the time, they’re presented before an audience.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500" y="2942311"/>
            <a:ext cx="17145000" cy="6477000"/>
            <a:chOff x="0" y="0"/>
            <a:chExt cx="9842863" cy="371841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9842863" cy="3718415"/>
            </a:xfrm>
            <a:custGeom>
              <a:avLst/>
              <a:gdLst/>
              <a:ahLst/>
              <a:cxnLst/>
              <a:rect r="r" b="b" t="t" l="l"/>
              <a:pathLst>
                <a:path h="3718415" w="9842863">
                  <a:moveTo>
                    <a:pt x="9718403" y="59690"/>
                  </a:moveTo>
                  <a:cubicBezTo>
                    <a:pt x="9753963" y="59690"/>
                    <a:pt x="9783173" y="88900"/>
                    <a:pt x="9783173" y="124460"/>
                  </a:cubicBezTo>
                  <a:lnTo>
                    <a:pt x="9783173" y="3593955"/>
                  </a:lnTo>
                  <a:cubicBezTo>
                    <a:pt x="9783173" y="3629515"/>
                    <a:pt x="9753963" y="3658725"/>
                    <a:pt x="9718403" y="3658725"/>
                  </a:cubicBezTo>
                  <a:lnTo>
                    <a:pt x="124460" y="3658725"/>
                  </a:lnTo>
                  <a:cubicBezTo>
                    <a:pt x="88900" y="3658725"/>
                    <a:pt x="59690" y="3629515"/>
                    <a:pt x="59690" y="359395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18403" y="59690"/>
                  </a:lnTo>
                  <a:moveTo>
                    <a:pt x="97184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93955"/>
                  </a:lnTo>
                  <a:cubicBezTo>
                    <a:pt x="0" y="3662535"/>
                    <a:pt x="55880" y="3718415"/>
                    <a:pt x="124460" y="3718415"/>
                  </a:cubicBezTo>
                  <a:lnTo>
                    <a:pt x="9718403" y="3718415"/>
                  </a:lnTo>
                  <a:cubicBezTo>
                    <a:pt x="9786983" y="3718415"/>
                    <a:pt x="9842863" y="3662535"/>
                    <a:pt x="9842863" y="3593955"/>
                  </a:cubicBezTo>
                  <a:lnTo>
                    <a:pt x="9842863" y="124460"/>
                  </a:lnTo>
                  <a:cubicBezTo>
                    <a:pt x="9842863" y="55880"/>
                    <a:pt x="9786983" y="0"/>
                    <a:pt x="9718403" y="0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40467" t="0" r="8493" b="0"/>
          <a:stretch>
            <a:fillRect/>
          </a:stretch>
        </p:blipFill>
        <p:spPr>
          <a:xfrm flipH="false" flipV="false" rot="0">
            <a:off x="1235316" y="867689"/>
            <a:ext cx="4758280" cy="618807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22088" t="0" r="20241" b="0"/>
          <a:stretch>
            <a:fillRect/>
          </a:stretch>
        </p:blipFill>
        <p:spPr>
          <a:xfrm flipH="false" flipV="false" rot="0">
            <a:off x="6770648" y="867689"/>
            <a:ext cx="4758280" cy="618807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1652021">
            <a:off x="-875799" y="1279464"/>
            <a:ext cx="2894598" cy="2301205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246892" y="7324505"/>
            <a:ext cx="4762900" cy="1121430"/>
            <a:chOff x="0" y="0"/>
            <a:chExt cx="6350533" cy="149524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28575"/>
              <a:ext cx="6350533" cy="614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9"/>
                </a:lnSpc>
              </a:pPr>
              <a:r>
                <a:rPr lang="en-US" sz="3199" spc="319">
                  <a:solidFill>
                    <a:srgbClr val="F5D824"/>
                  </a:solidFill>
                  <a:latin typeface="Montserrat Classic"/>
                </a:rPr>
                <a:t>OSCAR HUTTON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802296"/>
              <a:ext cx="6350533" cy="6929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>
                  <a:solidFill>
                    <a:srgbClr val="F9FDFF"/>
                  </a:solidFill>
                  <a:latin typeface="Montserrat Light"/>
                </a:rPr>
                <a:t>Former Camper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762550" y="7324505"/>
            <a:ext cx="4782574" cy="1121430"/>
            <a:chOff x="0" y="0"/>
            <a:chExt cx="6376766" cy="149524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26232" y="28575"/>
              <a:ext cx="6350533" cy="614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9"/>
                </a:lnSpc>
              </a:pPr>
              <a:r>
                <a:rPr lang="en-US" sz="3199" spc="319">
                  <a:solidFill>
                    <a:srgbClr val="F5D824"/>
                  </a:solidFill>
                  <a:latin typeface="Montserrat Classic"/>
                </a:rPr>
                <a:t>OLIVIA JOOLES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802296"/>
              <a:ext cx="6350533" cy="6929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>
                  <a:solidFill>
                    <a:srgbClr val="F9FDFF"/>
                  </a:solidFill>
                  <a:latin typeface="Montserrat Light"/>
                </a:rPr>
                <a:t>Nature Enthusiast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273588" y="7324505"/>
            <a:ext cx="4779096" cy="1121430"/>
            <a:chOff x="0" y="0"/>
            <a:chExt cx="6372128" cy="149524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21595" y="28575"/>
              <a:ext cx="6350533" cy="614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9"/>
                </a:lnSpc>
              </a:pPr>
              <a:r>
                <a:rPr lang="en-US" sz="3199" spc="319">
                  <a:solidFill>
                    <a:srgbClr val="F5D824"/>
                  </a:solidFill>
                  <a:latin typeface="Montserrat Classic"/>
                </a:rPr>
                <a:t>ANDREW WALLACE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802296"/>
              <a:ext cx="6350533" cy="6929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>
                  <a:solidFill>
                    <a:srgbClr val="F9FDFF"/>
                  </a:solidFill>
                  <a:latin typeface="Montserrat Light"/>
                </a:rPr>
                <a:t>Professional Guide</a:t>
              </a:r>
            </a:p>
          </p:txBody>
        </p:sp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-1371063">
            <a:off x="15258845" y="54556"/>
            <a:ext cx="2803216" cy="36643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500" y="571500"/>
            <a:ext cx="17145000" cy="9144000"/>
            <a:chOff x="0" y="0"/>
            <a:chExt cx="9842863" cy="524952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9842863" cy="5249527"/>
            </a:xfrm>
            <a:custGeom>
              <a:avLst/>
              <a:gdLst/>
              <a:ahLst/>
              <a:cxnLst/>
              <a:rect r="r" b="b" t="t" l="l"/>
              <a:pathLst>
                <a:path h="5249527" w="9842863">
                  <a:moveTo>
                    <a:pt x="9718403" y="59690"/>
                  </a:moveTo>
                  <a:cubicBezTo>
                    <a:pt x="9753963" y="59690"/>
                    <a:pt x="9783173" y="88900"/>
                    <a:pt x="9783173" y="124460"/>
                  </a:cubicBezTo>
                  <a:lnTo>
                    <a:pt x="9783173" y="5125067"/>
                  </a:lnTo>
                  <a:cubicBezTo>
                    <a:pt x="9783173" y="5160627"/>
                    <a:pt x="9753963" y="5189837"/>
                    <a:pt x="9718403" y="5189837"/>
                  </a:cubicBezTo>
                  <a:lnTo>
                    <a:pt x="124460" y="5189837"/>
                  </a:lnTo>
                  <a:cubicBezTo>
                    <a:pt x="88900" y="5189837"/>
                    <a:pt x="59690" y="5160627"/>
                    <a:pt x="59690" y="51250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18403" y="59690"/>
                  </a:lnTo>
                  <a:moveTo>
                    <a:pt x="97184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125067"/>
                  </a:lnTo>
                  <a:cubicBezTo>
                    <a:pt x="0" y="5193647"/>
                    <a:pt x="55880" y="5249527"/>
                    <a:pt x="124460" y="5249527"/>
                  </a:cubicBezTo>
                  <a:lnTo>
                    <a:pt x="9718403" y="5249527"/>
                  </a:lnTo>
                  <a:cubicBezTo>
                    <a:pt x="9786983" y="5249527"/>
                    <a:pt x="9842863" y="5193647"/>
                    <a:pt x="9842863" y="5125067"/>
                  </a:cubicBezTo>
                  <a:lnTo>
                    <a:pt x="9842863" y="124460"/>
                  </a:lnTo>
                  <a:cubicBezTo>
                    <a:pt x="9842863" y="55880"/>
                    <a:pt x="9786983" y="0"/>
                    <a:pt x="9718403" y="0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739979">
            <a:off x="-796656" y="7401126"/>
            <a:ext cx="2736312" cy="348574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710472">
            <a:off x="16147055" y="-622436"/>
            <a:ext cx="2604990" cy="394695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2247702" y="1331992"/>
            <a:ext cx="13792596" cy="1232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spc="240">
                <a:solidFill>
                  <a:srgbClr val="F9FDFF"/>
                </a:solidFill>
                <a:latin typeface="Adumu Regular"/>
              </a:rPr>
              <a:t>BASIC FAQS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410300" y="3843724"/>
            <a:ext cx="7620400" cy="4504551"/>
            <a:chOff x="0" y="0"/>
            <a:chExt cx="10160533" cy="600606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28575"/>
              <a:ext cx="10160533" cy="6709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59"/>
                </a:lnSpc>
              </a:pPr>
              <a:r>
                <a:rPr lang="en-US" sz="3199" spc="319">
                  <a:solidFill>
                    <a:srgbClr val="F5D824"/>
                  </a:solidFill>
                  <a:latin typeface="Montserrat Classic"/>
                </a:rPr>
                <a:t>CAN I DO IT MYSELF?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227448"/>
              <a:ext cx="10160533" cy="6709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59"/>
                </a:lnSpc>
              </a:pPr>
              <a:r>
                <a:rPr lang="en-US" sz="3199" spc="319">
                  <a:solidFill>
                    <a:srgbClr val="F5D824"/>
                  </a:solidFill>
                  <a:latin typeface="Montserrat Classic"/>
                </a:rPr>
                <a:t>WHAT ARE THE THINGS I NEED?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483470"/>
              <a:ext cx="10160533" cy="6709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59"/>
                </a:lnSpc>
              </a:pPr>
              <a:r>
                <a:rPr lang="en-US" sz="3199" spc="319">
                  <a:solidFill>
                    <a:srgbClr val="F5D824"/>
                  </a:solidFill>
                  <a:latin typeface="Montserrat Classic"/>
                </a:rPr>
                <a:t>HOW CAN I LEARN MORE?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801079"/>
              <a:ext cx="10160533" cy="6929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>
                  <a:solidFill>
                    <a:srgbClr val="F9FDFF"/>
                  </a:solidFill>
                  <a:latin typeface="Montserrat Light"/>
                </a:rPr>
                <a:t>Presentations are communication tools.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057102"/>
              <a:ext cx="10160533" cy="6929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>
                  <a:solidFill>
                    <a:srgbClr val="F9FDFF"/>
                  </a:solidFill>
                  <a:latin typeface="Montserrat Light"/>
                </a:rPr>
                <a:t>Presentations are communication tools.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5313124"/>
              <a:ext cx="10160533" cy="6929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>
                  <a:solidFill>
                    <a:srgbClr val="F9FDFF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500" y="571500"/>
            <a:ext cx="17145000" cy="9144000"/>
            <a:chOff x="0" y="0"/>
            <a:chExt cx="9842863" cy="524952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9842863" cy="5249527"/>
            </a:xfrm>
            <a:custGeom>
              <a:avLst/>
              <a:gdLst/>
              <a:ahLst/>
              <a:cxnLst/>
              <a:rect r="r" b="b" t="t" l="l"/>
              <a:pathLst>
                <a:path h="5249527" w="9842863">
                  <a:moveTo>
                    <a:pt x="9718403" y="59690"/>
                  </a:moveTo>
                  <a:cubicBezTo>
                    <a:pt x="9753963" y="59690"/>
                    <a:pt x="9783173" y="88900"/>
                    <a:pt x="9783173" y="124460"/>
                  </a:cubicBezTo>
                  <a:lnTo>
                    <a:pt x="9783173" y="5125067"/>
                  </a:lnTo>
                  <a:cubicBezTo>
                    <a:pt x="9783173" y="5160627"/>
                    <a:pt x="9753963" y="5189837"/>
                    <a:pt x="9718403" y="5189837"/>
                  </a:cubicBezTo>
                  <a:lnTo>
                    <a:pt x="124460" y="5189837"/>
                  </a:lnTo>
                  <a:cubicBezTo>
                    <a:pt x="88900" y="5189837"/>
                    <a:pt x="59690" y="5160627"/>
                    <a:pt x="59690" y="51250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18403" y="59690"/>
                  </a:lnTo>
                  <a:moveTo>
                    <a:pt x="97184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125067"/>
                  </a:lnTo>
                  <a:cubicBezTo>
                    <a:pt x="0" y="5193647"/>
                    <a:pt x="55880" y="5249527"/>
                    <a:pt x="124460" y="5249527"/>
                  </a:cubicBezTo>
                  <a:lnTo>
                    <a:pt x="9718403" y="5249527"/>
                  </a:lnTo>
                  <a:cubicBezTo>
                    <a:pt x="9786983" y="5249527"/>
                    <a:pt x="9842863" y="5193647"/>
                    <a:pt x="9842863" y="5125067"/>
                  </a:cubicBezTo>
                  <a:lnTo>
                    <a:pt x="9842863" y="124460"/>
                  </a:lnTo>
                  <a:cubicBezTo>
                    <a:pt x="9842863" y="55880"/>
                    <a:pt x="9786983" y="0"/>
                    <a:pt x="9718403" y="0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58054" y="3381682"/>
            <a:ext cx="6572646" cy="3909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99"/>
              </a:lnSpc>
            </a:pPr>
            <a:r>
              <a:rPr lang="en-US" sz="3000">
                <a:solidFill>
                  <a:srgbClr val="F9FDFF"/>
                </a:solidFill>
                <a:latin typeface="Montserrat Light"/>
              </a:rPr>
              <a:t>Why the Wilderness?</a:t>
            </a:r>
          </a:p>
          <a:p>
            <a:pPr>
              <a:lnSpc>
                <a:spcPts val="4499"/>
              </a:lnSpc>
            </a:pPr>
            <a:r>
              <a:rPr lang="en-US" sz="3000">
                <a:solidFill>
                  <a:srgbClr val="F9FDFF"/>
                </a:solidFill>
                <a:latin typeface="Montserrat Light"/>
              </a:rPr>
              <a:t>How to Survive Outdoors</a:t>
            </a:r>
          </a:p>
          <a:p>
            <a:pPr>
              <a:lnSpc>
                <a:spcPts val="4499"/>
              </a:lnSpc>
            </a:pPr>
            <a:r>
              <a:rPr lang="en-US" sz="3000">
                <a:solidFill>
                  <a:srgbClr val="F9FDFF"/>
                </a:solidFill>
                <a:latin typeface="Montserrat Light"/>
              </a:rPr>
              <a:t>What We Can Teach</a:t>
            </a:r>
          </a:p>
          <a:p>
            <a:pPr>
              <a:lnSpc>
                <a:spcPts val="4499"/>
              </a:lnSpc>
            </a:pPr>
            <a:r>
              <a:rPr lang="en-US" sz="3000">
                <a:solidFill>
                  <a:srgbClr val="F9FDFF"/>
                </a:solidFill>
                <a:latin typeface="Montserrat Light"/>
              </a:rPr>
              <a:t>Basic Skills for Beginners</a:t>
            </a:r>
          </a:p>
          <a:p>
            <a:pPr>
              <a:lnSpc>
                <a:spcPts val="4499"/>
              </a:lnSpc>
            </a:pPr>
            <a:r>
              <a:rPr lang="en-US" sz="3000">
                <a:solidFill>
                  <a:srgbClr val="F9FDFF"/>
                </a:solidFill>
                <a:latin typeface="Montserrat Light"/>
              </a:rPr>
              <a:t>Things to Remember</a:t>
            </a:r>
          </a:p>
          <a:p>
            <a:pPr>
              <a:lnSpc>
                <a:spcPts val="4499"/>
              </a:lnSpc>
            </a:pPr>
            <a:r>
              <a:rPr lang="en-US" sz="3000">
                <a:solidFill>
                  <a:srgbClr val="F9FDFF"/>
                </a:solidFill>
                <a:latin typeface="Montserrat Light"/>
              </a:rPr>
              <a:t>Who We Are</a:t>
            </a:r>
          </a:p>
          <a:p>
            <a:pPr>
              <a:lnSpc>
                <a:spcPts val="4500"/>
              </a:lnSpc>
            </a:pPr>
            <a:r>
              <a:rPr lang="en-US" sz="3000">
                <a:solidFill>
                  <a:srgbClr val="F9FDFF"/>
                </a:solidFill>
                <a:latin typeface="Montserrat Light"/>
              </a:rPr>
              <a:t>Basic FAQs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7300" y="4197658"/>
            <a:ext cx="7429896" cy="234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800"/>
              </a:lnSpc>
            </a:pPr>
            <a:r>
              <a:rPr lang="en-US" sz="8000" spc="240">
                <a:solidFill>
                  <a:srgbClr val="FFFFFF"/>
                </a:solidFill>
                <a:latin typeface="Adumu Regular"/>
              </a:rPr>
              <a:t>PRESENTATION OUTLINE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9525000" y="2998004"/>
            <a:ext cx="95250" cy="4762500"/>
          </a:xfrm>
          <a:prstGeom prst="rect">
            <a:avLst/>
          </a:prstGeom>
          <a:solidFill>
            <a:srgbClr val="333333"/>
          </a:solid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981763">
            <a:off x="-746509" y="-557443"/>
            <a:ext cx="3550418" cy="4522826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0" y="114300"/>
            <a:ext cx="17145000" cy="9144000"/>
            <a:chOff x="0" y="0"/>
            <a:chExt cx="9842863" cy="5249527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9842863" cy="5249527"/>
            </a:xfrm>
            <a:custGeom>
              <a:avLst/>
              <a:gdLst/>
              <a:ahLst/>
              <a:cxnLst/>
              <a:rect r="r" b="b" t="t" l="l"/>
              <a:pathLst>
                <a:path h="5249527" w="9842863">
                  <a:moveTo>
                    <a:pt x="9718403" y="59690"/>
                  </a:moveTo>
                  <a:cubicBezTo>
                    <a:pt x="9753963" y="59690"/>
                    <a:pt x="9783173" y="88900"/>
                    <a:pt x="9783173" y="124460"/>
                  </a:cubicBezTo>
                  <a:lnTo>
                    <a:pt x="9783173" y="5125067"/>
                  </a:lnTo>
                  <a:cubicBezTo>
                    <a:pt x="9783173" y="5160627"/>
                    <a:pt x="9753963" y="5189837"/>
                    <a:pt x="9718403" y="5189837"/>
                  </a:cubicBezTo>
                  <a:lnTo>
                    <a:pt x="124460" y="5189837"/>
                  </a:lnTo>
                  <a:cubicBezTo>
                    <a:pt x="88900" y="5189837"/>
                    <a:pt x="59690" y="5160627"/>
                    <a:pt x="59690" y="51250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18403" y="59690"/>
                  </a:lnTo>
                  <a:moveTo>
                    <a:pt x="97184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125067"/>
                  </a:lnTo>
                  <a:cubicBezTo>
                    <a:pt x="0" y="5193647"/>
                    <a:pt x="55880" y="5249527"/>
                    <a:pt x="124460" y="5249527"/>
                  </a:cubicBezTo>
                  <a:lnTo>
                    <a:pt x="9718403" y="5249527"/>
                  </a:lnTo>
                  <a:cubicBezTo>
                    <a:pt x="9786983" y="5249527"/>
                    <a:pt x="9842863" y="5193647"/>
                    <a:pt x="9842863" y="5125067"/>
                  </a:cubicBezTo>
                  <a:lnTo>
                    <a:pt x="9842863" y="124460"/>
                  </a:lnTo>
                  <a:cubicBezTo>
                    <a:pt x="9842863" y="55880"/>
                    <a:pt x="9786983" y="0"/>
                    <a:pt x="9718403" y="0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706511">
            <a:off x="15763788" y="5987574"/>
            <a:ext cx="3524425" cy="44332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500" y="571500"/>
            <a:ext cx="17145000" cy="9144000"/>
            <a:chOff x="0" y="0"/>
            <a:chExt cx="9842863" cy="524952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9842863" cy="5249527"/>
            </a:xfrm>
            <a:custGeom>
              <a:avLst/>
              <a:gdLst/>
              <a:ahLst/>
              <a:cxnLst/>
              <a:rect r="r" b="b" t="t" l="l"/>
              <a:pathLst>
                <a:path h="5249527" w="9842863">
                  <a:moveTo>
                    <a:pt x="9718403" y="59690"/>
                  </a:moveTo>
                  <a:cubicBezTo>
                    <a:pt x="9753963" y="59690"/>
                    <a:pt x="9783173" y="88900"/>
                    <a:pt x="9783173" y="124460"/>
                  </a:cubicBezTo>
                  <a:lnTo>
                    <a:pt x="9783173" y="5125067"/>
                  </a:lnTo>
                  <a:cubicBezTo>
                    <a:pt x="9783173" y="5160627"/>
                    <a:pt x="9753963" y="5189837"/>
                    <a:pt x="9718403" y="5189837"/>
                  </a:cubicBezTo>
                  <a:lnTo>
                    <a:pt x="124460" y="5189837"/>
                  </a:lnTo>
                  <a:cubicBezTo>
                    <a:pt x="88900" y="5189837"/>
                    <a:pt x="59690" y="5160627"/>
                    <a:pt x="59690" y="51250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18403" y="59690"/>
                  </a:lnTo>
                  <a:moveTo>
                    <a:pt x="97184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125067"/>
                  </a:lnTo>
                  <a:cubicBezTo>
                    <a:pt x="0" y="5193647"/>
                    <a:pt x="55880" y="5249527"/>
                    <a:pt x="124460" y="5249527"/>
                  </a:cubicBezTo>
                  <a:lnTo>
                    <a:pt x="9718403" y="5249527"/>
                  </a:lnTo>
                  <a:cubicBezTo>
                    <a:pt x="9786983" y="5249527"/>
                    <a:pt x="9842863" y="5193647"/>
                    <a:pt x="9842863" y="5125067"/>
                  </a:cubicBezTo>
                  <a:lnTo>
                    <a:pt x="9842863" y="124460"/>
                  </a:lnTo>
                  <a:cubicBezTo>
                    <a:pt x="9842863" y="55880"/>
                    <a:pt x="9786983" y="0"/>
                    <a:pt x="9718403" y="0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701266">
            <a:off x="12407299" y="545940"/>
            <a:ext cx="7236448" cy="9102451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257300" y="3098998"/>
            <a:ext cx="8572896" cy="4089003"/>
            <a:chOff x="0" y="0"/>
            <a:chExt cx="11430528" cy="545200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11430528" cy="31191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240">
                  <a:solidFill>
                    <a:srgbClr val="F9FDFF"/>
                  </a:solidFill>
                  <a:latin typeface="Adumu Regular"/>
                </a:rPr>
                <a:t>WHY THE WILDERNESS?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258873"/>
              <a:ext cx="11430528" cy="219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>
                  <a:solidFill>
                    <a:srgbClr val="F9FDFF"/>
                  </a:solidFill>
                  <a:latin typeface="Montserrat Light"/>
                </a:rPr>
                <a:t>Presentations are communication tools</a:t>
              </a:r>
              <a:r>
                <a:rPr lang="en-US" sz="2999">
                  <a:solidFill>
                    <a:srgbClr val="F9FDFF"/>
                  </a:solidFill>
                  <a:latin typeface="Montserrat Light"/>
                </a:rPr>
                <a:t> t</a:t>
              </a:r>
              <a:r>
                <a:rPr lang="en-US" sz="3000">
                  <a:solidFill>
                    <a:srgbClr val="F9FDFF"/>
                  </a:solidFill>
                  <a:latin typeface="Montserrat Light"/>
                </a:rPr>
                <a:t>hat can be used as demonstrations, lectures, speeches, reports, and more.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39250" y="2476500"/>
            <a:ext cx="8477250" cy="5334000"/>
            <a:chOff x="0" y="0"/>
            <a:chExt cx="4866749" cy="306222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866749" cy="3062224"/>
            </a:xfrm>
            <a:custGeom>
              <a:avLst/>
              <a:gdLst/>
              <a:ahLst/>
              <a:cxnLst/>
              <a:rect r="r" b="b" t="t" l="l"/>
              <a:pathLst>
                <a:path h="3062224" w="4866749">
                  <a:moveTo>
                    <a:pt x="4742289" y="59690"/>
                  </a:moveTo>
                  <a:cubicBezTo>
                    <a:pt x="4777849" y="59690"/>
                    <a:pt x="4807059" y="88900"/>
                    <a:pt x="4807059" y="124460"/>
                  </a:cubicBezTo>
                  <a:lnTo>
                    <a:pt x="4807059" y="2937764"/>
                  </a:lnTo>
                  <a:cubicBezTo>
                    <a:pt x="4807059" y="2973324"/>
                    <a:pt x="4777849" y="3002534"/>
                    <a:pt x="4742289" y="3002534"/>
                  </a:cubicBezTo>
                  <a:lnTo>
                    <a:pt x="124460" y="3002534"/>
                  </a:lnTo>
                  <a:cubicBezTo>
                    <a:pt x="88900" y="3002534"/>
                    <a:pt x="59690" y="2973324"/>
                    <a:pt x="59690" y="293776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742289" y="59690"/>
                  </a:lnTo>
                  <a:moveTo>
                    <a:pt x="474228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937764"/>
                  </a:lnTo>
                  <a:cubicBezTo>
                    <a:pt x="0" y="3006344"/>
                    <a:pt x="55880" y="3062224"/>
                    <a:pt x="124460" y="3062224"/>
                  </a:cubicBezTo>
                  <a:lnTo>
                    <a:pt x="4742289" y="3062224"/>
                  </a:lnTo>
                  <a:cubicBezTo>
                    <a:pt x="4810869" y="3062224"/>
                    <a:pt x="4866749" y="3006344"/>
                    <a:pt x="4866749" y="2937764"/>
                  </a:cubicBezTo>
                  <a:lnTo>
                    <a:pt x="4866749" y="124460"/>
                  </a:lnTo>
                  <a:cubicBezTo>
                    <a:pt x="4866749" y="55880"/>
                    <a:pt x="4810869" y="0"/>
                    <a:pt x="4742289" y="0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71500" y="2476500"/>
            <a:ext cx="8477250" cy="5334000"/>
            <a:chOff x="0" y="0"/>
            <a:chExt cx="4866749" cy="3062224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4866749" cy="3062224"/>
            </a:xfrm>
            <a:custGeom>
              <a:avLst/>
              <a:gdLst/>
              <a:ahLst/>
              <a:cxnLst/>
              <a:rect r="r" b="b" t="t" l="l"/>
              <a:pathLst>
                <a:path h="3062224" w="4866749">
                  <a:moveTo>
                    <a:pt x="4742289" y="59690"/>
                  </a:moveTo>
                  <a:cubicBezTo>
                    <a:pt x="4777849" y="59690"/>
                    <a:pt x="4807059" y="88900"/>
                    <a:pt x="4807059" y="124460"/>
                  </a:cubicBezTo>
                  <a:lnTo>
                    <a:pt x="4807059" y="2937764"/>
                  </a:lnTo>
                  <a:cubicBezTo>
                    <a:pt x="4807059" y="2973324"/>
                    <a:pt x="4777849" y="3002534"/>
                    <a:pt x="4742289" y="3002534"/>
                  </a:cubicBezTo>
                  <a:lnTo>
                    <a:pt x="124460" y="3002534"/>
                  </a:lnTo>
                  <a:cubicBezTo>
                    <a:pt x="88900" y="3002534"/>
                    <a:pt x="59690" y="2973324"/>
                    <a:pt x="59690" y="293776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742289" y="59690"/>
                  </a:lnTo>
                  <a:moveTo>
                    <a:pt x="474228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937764"/>
                  </a:lnTo>
                  <a:cubicBezTo>
                    <a:pt x="0" y="3006344"/>
                    <a:pt x="55880" y="3062224"/>
                    <a:pt x="124460" y="3062224"/>
                  </a:cubicBezTo>
                  <a:lnTo>
                    <a:pt x="4742289" y="3062224"/>
                  </a:lnTo>
                  <a:cubicBezTo>
                    <a:pt x="4810869" y="3062224"/>
                    <a:pt x="4866749" y="3006344"/>
                    <a:pt x="4866749" y="2937764"/>
                  </a:cubicBezTo>
                  <a:lnTo>
                    <a:pt x="4866749" y="124460"/>
                  </a:lnTo>
                  <a:cubicBezTo>
                    <a:pt x="4866749" y="55880"/>
                    <a:pt x="4810869" y="0"/>
                    <a:pt x="4742289" y="0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1431052">
            <a:off x="14802730" y="6350319"/>
            <a:ext cx="3220704" cy="421007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1496164">
            <a:off x="-812155" y="-662921"/>
            <a:ext cx="3681711" cy="4690077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0145653" y="4024372"/>
            <a:ext cx="6664443" cy="2238256"/>
            <a:chOff x="0" y="0"/>
            <a:chExt cx="8885924" cy="298434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28575"/>
              <a:ext cx="8885924" cy="13539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</a:pPr>
              <a:r>
                <a:rPr lang="en-US" sz="3600" spc="36">
                  <a:solidFill>
                    <a:srgbClr val="FFFFFF"/>
                  </a:solidFill>
                  <a:latin typeface="Montserrat Classic Bold"/>
                </a:rPr>
                <a:t>ADVANCED </a:t>
              </a:r>
            </a:p>
            <a:p>
              <a:pPr algn="ctr">
                <a:lnSpc>
                  <a:spcPts val="3960"/>
                </a:lnSpc>
              </a:pPr>
              <a:r>
                <a:rPr lang="en-US" sz="3600" spc="36">
                  <a:solidFill>
                    <a:srgbClr val="FFFFFF"/>
                  </a:solidFill>
                  <a:latin typeface="Montserrat Classic Bold"/>
                </a:rPr>
                <a:t>SURVIVAL SKILLS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550829"/>
              <a:ext cx="8885924" cy="14335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99"/>
                </a:lnSpc>
              </a:pPr>
              <a:r>
                <a:rPr lang="en-US" sz="3000">
                  <a:solidFill>
                    <a:srgbClr val="F9FDFF"/>
                  </a:solidFill>
                  <a:latin typeface="Montserrat Light"/>
                </a:rPr>
                <a:t>Presentations are</a:t>
              </a:r>
            </a:p>
            <a:p>
              <a:pPr algn="ctr">
                <a:lnSpc>
                  <a:spcPts val="4500"/>
                </a:lnSpc>
              </a:pPr>
              <a:r>
                <a:rPr lang="en-US" sz="3000">
                  <a:solidFill>
                    <a:srgbClr val="F9FDFF"/>
                  </a:solidFill>
                  <a:latin typeface="Montserrat Light"/>
                </a:rPr>
                <a:t>communication tools.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77903" y="4272171"/>
            <a:ext cx="6664443" cy="1742658"/>
            <a:chOff x="0" y="0"/>
            <a:chExt cx="8885924" cy="232354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28575"/>
              <a:ext cx="8885924" cy="6931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</a:pPr>
              <a:r>
                <a:rPr lang="en-US" sz="3600" spc="36">
                  <a:solidFill>
                    <a:srgbClr val="FFFFFF"/>
                  </a:solidFill>
                  <a:latin typeface="Montserrat Classic Bold"/>
                </a:rPr>
                <a:t>BASIC SURVIVAL SKILLS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890032"/>
              <a:ext cx="8885924" cy="14335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99"/>
                </a:lnSpc>
              </a:pPr>
              <a:r>
                <a:rPr lang="en-US" sz="3000">
                  <a:solidFill>
                    <a:srgbClr val="F9FDFF"/>
                  </a:solidFill>
                  <a:latin typeface="Montserrat Light"/>
                </a:rPr>
                <a:t>Presentations are</a:t>
              </a:r>
            </a:p>
            <a:p>
              <a:pPr algn="ctr">
                <a:lnSpc>
                  <a:spcPts val="4500"/>
                </a:lnSpc>
              </a:pPr>
              <a:r>
                <a:rPr lang="en-US" sz="3000">
                  <a:solidFill>
                    <a:srgbClr val="F9FDFF"/>
                  </a:solidFill>
                  <a:latin typeface="Montserrat Light"/>
                </a:rPr>
                <a:t>communication tools.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500" y="571500"/>
            <a:ext cx="17145000" cy="9144000"/>
            <a:chOff x="0" y="0"/>
            <a:chExt cx="9842863" cy="524952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9842863" cy="5249527"/>
            </a:xfrm>
            <a:custGeom>
              <a:avLst/>
              <a:gdLst/>
              <a:ahLst/>
              <a:cxnLst/>
              <a:rect r="r" b="b" t="t" l="l"/>
              <a:pathLst>
                <a:path h="5249527" w="9842863">
                  <a:moveTo>
                    <a:pt x="9718403" y="59690"/>
                  </a:moveTo>
                  <a:cubicBezTo>
                    <a:pt x="9753963" y="59690"/>
                    <a:pt x="9783173" y="88900"/>
                    <a:pt x="9783173" y="124460"/>
                  </a:cubicBezTo>
                  <a:lnTo>
                    <a:pt x="9783173" y="5125067"/>
                  </a:lnTo>
                  <a:cubicBezTo>
                    <a:pt x="9783173" y="5160627"/>
                    <a:pt x="9753963" y="5189837"/>
                    <a:pt x="9718403" y="5189837"/>
                  </a:cubicBezTo>
                  <a:lnTo>
                    <a:pt x="124460" y="5189837"/>
                  </a:lnTo>
                  <a:cubicBezTo>
                    <a:pt x="88900" y="5189837"/>
                    <a:pt x="59690" y="5160627"/>
                    <a:pt x="59690" y="51250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18403" y="59690"/>
                  </a:lnTo>
                  <a:moveTo>
                    <a:pt x="97184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125067"/>
                  </a:lnTo>
                  <a:cubicBezTo>
                    <a:pt x="0" y="5193647"/>
                    <a:pt x="55880" y="5249527"/>
                    <a:pt x="124460" y="5249527"/>
                  </a:cubicBezTo>
                  <a:lnTo>
                    <a:pt x="9718403" y="5249527"/>
                  </a:lnTo>
                  <a:cubicBezTo>
                    <a:pt x="9786983" y="5249527"/>
                    <a:pt x="9842863" y="5193647"/>
                    <a:pt x="9842863" y="5125067"/>
                  </a:cubicBezTo>
                  <a:lnTo>
                    <a:pt x="9842863" y="124460"/>
                  </a:lnTo>
                  <a:cubicBezTo>
                    <a:pt x="9842863" y="55880"/>
                    <a:pt x="9786983" y="0"/>
                    <a:pt x="9718403" y="0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640770">
            <a:off x="15853370" y="149423"/>
            <a:ext cx="2575672" cy="336689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257300" y="3406031"/>
            <a:ext cx="5810646" cy="3455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800"/>
              </a:lnSpc>
            </a:pPr>
            <a:r>
              <a:rPr lang="en-US" sz="8000" spc="240">
                <a:solidFill>
                  <a:srgbClr val="FFFFFF"/>
                </a:solidFill>
                <a:latin typeface="Adumu Regular"/>
              </a:rPr>
              <a:t>HOW TO SURVIVE OUTDOORS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7614019" y="2762250"/>
            <a:ext cx="95250" cy="4762500"/>
          </a:xfrm>
          <a:prstGeom prst="rect">
            <a:avLst/>
          </a:prstGeom>
          <a:solidFill>
            <a:srgbClr val="333333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8255341" y="2889855"/>
            <a:ext cx="8177091" cy="4507290"/>
            <a:chOff x="0" y="0"/>
            <a:chExt cx="10902789" cy="600971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28575"/>
              <a:ext cx="10902789" cy="614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19"/>
                </a:lnSpc>
              </a:pPr>
              <a:r>
                <a:rPr lang="en-US" sz="3199" spc="319">
                  <a:solidFill>
                    <a:srgbClr val="F5D824"/>
                  </a:solidFill>
                  <a:latin typeface="Montserrat Classic"/>
                </a:rPr>
                <a:t>KNOW YOUR SKILLS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285815"/>
              <a:ext cx="10902789" cy="614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19"/>
                </a:lnSpc>
              </a:pPr>
              <a:r>
                <a:rPr lang="en-US" sz="3199" spc="319">
                  <a:solidFill>
                    <a:srgbClr val="F5D824"/>
                  </a:solidFill>
                  <a:latin typeface="Montserrat Classic"/>
                </a:rPr>
                <a:t>CONTROL YOUR ATTITUDE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543055"/>
              <a:ext cx="10902789" cy="614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19"/>
                </a:lnSpc>
              </a:pPr>
              <a:r>
                <a:rPr lang="en-US" sz="3199" spc="319">
                  <a:solidFill>
                    <a:srgbClr val="F5D824"/>
                  </a:solidFill>
                  <a:latin typeface="Montserrat Classic"/>
                </a:rPr>
                <a:t>MAKE A PLAN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802296"/>
              <a:ext cx="10902789" cy="6929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>
                  <a:solidFill>
                    <a:srgbClr val="F9FDFF"/>
                  </a:solidFill>
                  <a:latin typeface="Montserrat Light"/>
                </a:rPr>
                <a:t>Presentations are communication tools.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059536"/>
              <a:ext cx="10902789" cy="6929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>
                  <a:solidFill>
                    <a:srgbClr val="F9FDFF"/>
                  </a:solidFill>
                  <a:latin typeface="Montserrat Light"/>
                </a:rPr>
                <a:t>Presentations are communication tools.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5316776"/>
              <a:ext cx="10902789" cy="6929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>
                  <a:solidFill>
                    <a:srgbClr val="F9FDFF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1126322">
            <a:off x="-585338" y="7376964"/>
            <a:ext cx="3685277" cy="29297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500" y="571500"/>
            <a:ext cx="8858250" cy="9144000"/>
            <a:chOff x="0" y="0"/>
            <a:chExt cx="5085479" cy="524952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085479" cy="5249527"/>
            </a:xfrm>
            <a:custGeom>
              <a:avLst/>
              <a:gdLst/>
              <a:ahLst/>
              <a:cxnLst/>
              <a:rect r="r" b="b" t="t" l="l"/>
              <a:pathLst>
                <a:path h="5249527" w="5085479">
                  <a:moveTo>
                    <a:pt x="4961019" y="59690"/>
                  </a:moveTo>
                  <a:cubicBezTo>
                    <a:pt x="4996579" y="59690"/>
                    <a:pt x="5025789" y="88900"/>
                    <a:pt x="5025789" y="124460"/>
                  </a:cubicBezTo>
                  <a:lnTo>
                    <a:pt x="5025789" y="5125067"/>
                  </a:lnTo>
                  <a:cubicBezTo>
                    <a:pt x="5025789" y="5160627"/>
                    <a:pt x="4996579" y="5189837"/>
                    <a:pt x="4961019" y="5189837"/>
                  </a:cubicBezTo>
                  <a:lnTo>
                    <a:pt x="124460" y="5189837"/>
                  </a:lnTo>
                  <a:cubicBezTo>
                    <a:pt x="88900" y="5189837"/>
                    <a:pt x="59690" y="5160627"/>
                    <a:pt x="59690" y="51250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961019" y="59690"/>
                  </a:lnTo>
                  <a:moveTo>
                    <a:pt x="496101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125067"/>
                  </a:lnTo>
                  <a:cubicBezTo>
                    <a:pt x="0" y="5193647"/>
                    <a:pt x="55880" y="5249527"/>
                    <a:pt x="124460" y="5249527"/>
                  </a:cubicBezTo>
                  <a:lnTo>
                    <a:pt x="4961019" y="5249527"/>
                  </a:lnTo>
                  <a:cubicBezTo>
                    <a:pt x="5029599" y="5249527"/>
                    <a:pt x="5085479" y="5193647"/>
                    <a:pt x="5085479" y="5125067"/>
                  </a:cubicBezTo>
                  <a:lnTo>
                    <a:pt x="5085479" y="124460"/>
                  </a:lnTo>
                  <a:cubicBezTo>
                    <a:pt x="5085479" y="55880"/>
                    <a:pt x="5029599" y="0"/>
                    <a:pt x="4961019" y="0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29528" y="5111075"/>
            <a:ext cx="7525150" cy="3937675"/>
            <a:chOff x="0" y="0"/>
            <a:chExt cx="10033533" cy="525023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28575"/>
              <a:ext cx="10033533" cy="6709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59"/>
                </a:lnSpc>
              </a:pPr>
              <a:r>
                <a:rPr lang="en-US" sz="3199" spc="319">
                  <a:solidFill>
                    <a:srgbClr val="F5D824"/>
                  </a:solidFill>
                  <a:latin typeface="Montserrat Classic"/>
                </a:rPr>
                <a:t>WHO IS HE?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977541"/>
              <a:ext cx="10033533" cy="6709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59"/>
                </a:lnSpc>
              </a:pPr>
              <a:r>
                <a:rPr lang="en-US" sz="3199" spc="319">
                  <a:solidFill>
                    <a:srgbClr val="F5D824"/>
                  </a:solidFill>
                  <a:latin typeface="Montserrat Classic"/>
                </a:rPr>
                <a:t>WHAT DOES HE DO?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01079"/>
              <a:ext cx="10033533" cy="1443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>
                  <a:solidFill>
                    <a:srgbClr val="F9FDFF"/>
                  </a:solidFill>
                  <a:latin typeface="Montserrat Light"/>
                </a:rPr>
                <a:t>Presentations are communication tools that can be used as demonstrations.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807195"/>
              <a:ext cx="10033533" cy="1443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>
                  <a:solidFill>
                    <a:srgbClr val="F9FDFF"/>
                  </a:solidFill>
                  <a:latin typeface="Montserrat Light"/>
                </a:rPr>
                <a:t>Presentations are communication tools that can be used as demonstrations.</a:t>
              </a:r>
            </a:p>
          </p:txBody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694845">
            <a:off x="8373706" y="-270891"/>
            <a:ext cx="3269412" cy="2599183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229528" y="1219200"/>
            <a:ext cx="7525150" cy="234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240">
                <a:solidFill>
                  <a:srgbClr val="F9FDFF"/>
                </a:solidFill>
                <a:latin typeface="Adumu Regular"/>
              </a:rPr>
              <a:t>ALEJANDRO LAWTON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1045650">
            <a:off x="15536215" y="7223742"/>
            <a:ext cx="2575672" cy="33668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500" y="571500"/>
            <a:ext cx="17145000" cy="9144000"/>
            <a:chOff x="0" y="0"/>
            <a:chExt cx="9842863" cy="524952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9842863" cy="5249527"/>
            </a:xfrm>
            <a:custGeom>
              <a:avLst/>
              <a:gdLst/>
              <a:ahLst/>
              <a:cxnLst/>
              <a:rect r="r" b="b" t="t" l="l"/>
              <a:pathLst>
                <a:path h="5249527" w="9842863">
                  <a:moveTo>
                    <a:pt x="9718403" y="59690"/>
                  </a:moveTo>
                  <a:cubicBezTo>
                    <a:pt x="9753963" y="59690"/>
                    <a:pt x="9783173" y="88900"/>
                    <a:pt x="9783173" y="124460"/>
                  </a:cubicBezTo>
                  <a:lnTo>
                    <a:pt x="9783173" y="5125067"/>
                  </a:lnTo>
                  <a:cubicBezTo>
                    <a:pt x="9783173" y="5160627"/>
                    <a:pt x="9753963" y="5189837"/>
                    <a:pt x="9718403" y="5189837"/>
                  </a:cubicBezTo>
                  <a:lnTo>
                    <a:pt x="124460" y="5189837"/>
                  </a:lnTo>
                  <a:cubicBezTo>
                    <a:pt x="88900" y="5189837"/>
                    <a:pt x="59690" y="5160627"/>
                    <a:pt x="59690" y="51250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18403" y="59690"/>
                  </a:lnTo>
                  <a:moveTo>
                    <a:pt x="97184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125067"/>
                  </a:lnTo>
                  <a:cubicBezTo>
                    <a:pt x="0" y="5193647"/>
                    <a:pt x="55880" y="5249527"/>
                    <a:pt x="124460" y="5249527"/>
                  </a:cubicBezTo>
                  <a:lnTo>
                    <a:pt x="9718403" y="5249527"/>
                  </a:lnTo>
                  <a:cubicBezTo>
                    <a:pt x="9786983" y="5249527"/>
                    <a:pt x="9842863" y="5193647"/>
                    <a:pt x="9842863" y="5125067"/>
                  </a:cubicBezTo>
                  <a:lnTo>
                    <a:pt x="9842863" y="124460"/>
                  </a:lnTo>
                  <a:cubicBezTo>
                    <a:pt x="9842863" y="55880"/>
                    <a:pt x="9786983" y="0"/>
                    <a:pt x="971840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1124673">
            <a:off x="14648101" y="5593367"/>
            <a:ext cx="3570131" cy="466683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5095675" y="1247775"/>
            <a:ext cx="8096650" cy="51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spc="36">
                <a:solidFill>
                  <a:srgbClr val="F9FDFF"/>
                </a:solidFill>
                <a:latin typeface="Montserrat Classic Bold"/>
              </a:rPr>
              <a:t>DID YOU KNOW?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428800" y="3749486"/>
            <a:ext cx="11430400" cy="4273927"/>
            <a:chOff x="0" y="0"/>
            <a:chExt cx="15240533" cy="569856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200025"/>
              <a:ext cx="15240533" cy="38527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000"/>
                </a:lnSpc>
              </a:pPr>
              <a:r>
                <a:rPr lang="en-US" sz="20000" spc="600">
                  <a:solidFill>
                    <a:srgbClr val="000000"/>
                  </a:solidFill>
                  <a:latin typeface="Adumu Regular Bold"/>
                </a:rPr>
                <a:t>2/10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2222500" y="4249605"/>
              <a:ext cx="10795533" cy="14489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 spc="319">
                  <a:solidFill>
                    <a:srgbClr val="000000"/>
                  </a:solidFill>
                  <a:latin typeface="Montserrat Classic"/>
                </a:rPr>
                <a:t>PEOPLE ARE CONFIDENT IN THEIR SURVIVAL SKILLS</a:t>
              </a:r>
            </a:p>
          </p:txBody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981763">
            <a:off x="-161829" y="-388016"/>
            <a:ext cx="2948264" cy="37557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39250" y="571500"/>
            <a:ext cx="8477250" cy="9144000"/>
            <a:chOff x="0" y="0"/>
            <a:chExt cx="4866749" cy="524952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866749" cy="5249527"/>
            </a:xfrm>
            <a:custGeom>
              <a:avLst/>
              <a:gdLst/>
              <a:ahLst/>
              <a:cxnLst/>
              <a:rect r="r" b="b" t="t" l="l"/>
              <a:pathLst>
                <a:path h="5249527" w="4866749">
                  <a:moveTo>
                    <a:pt x="4742289" y="59690"/>
                  </a:moveTo>
                  <a:cubicBezTo>
                    <a:pt x="4777849" y="59690"/>
                    <a:pt x="4807059" y="88900"/>
                    <a:pt x="4807059" y="124460"/>
                  </a:cubicBezTo>
                  <a:lnTo>
                    <a:pt x="4807059" y="5125067"/>
                  </a:lnTo>
                  <a:cubicBezTo>
                    <a:pt x="4807059" y="5160627"/>
                    <a:pt x="4777849" y="5189837"/>
                    <a:pt x="4742289" y="5189837"/>
                  </a:cubicBezTo>
                  <a:lnTo>
                    <a:pt x="124460" y="5189837"/>
                  </a:lnTo>
                  <a:cubicBezTo>
                    <a:pt x="88900" y="5189837"/>
                    <a:pt x="59690" y="5160627"/>
                    <a:pt x="59690" y="51250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742289" y="59690"/>
                  </a:lnTo>
                  <a:moveTo>
                    <a:pt x="474228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125067"/>
                  </a:lnTo>
                  <a:cubicBezTo>
                    <a:pt x="0" y="5193647"/>
                    <a:pt x="55880" y="5249527"/>
                    <a:pt x="124460" y="5249527"/>
                  </a:cubicBezTo>
                  <a:lnTo>
                    <a:pt x="4742289" y="5249527"/>
                  </a:lnTo>
                  <a:cubicBezTo>
                    <a:pt x="4810869" y="5249527"/>
                    <a:pt x="4866749" y="5193647"/>
                    <a:pt x="4866749" y="5125067"/>
                  </a:cubicBezTo>
                  <a:lnTo>
                    <a:pt x="4866749" y="124460"/>
                  </a:lnTo>
                  <a:cubicBezTo>
                    <a:pt x="4866749" y="55880"/>
                    <a:pt x="4810869" y="0"/>
                    <a:pt x="4742289" y="0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71500" y="571500"/>
            <a:ext cx="8477250" cy="9144000"/>
            <a:chOff x="0" y="0"/>
            <a:chExt cx="4866749" cy="5249527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4866749" cy="5249527"/>
            </a:xfrm>
            <a:custGeom>
              <a:avLst/>
              <a:gdLst/>
              <a:ahLst/>
              <a:cxnLst/>
              <a:rect r="r" b="b" t="t" l="l"/>
              <a:pathLst>
                <a:path h="5249527" w="4866749">
                  <a:moveTo>
                    <a:pt x="4742289" y="59690"/>
                  </a:moveTo>
                  <a:cubicBezTo>
                    <a:pt x="4777849" y="59690"/>
                    <a:pt x="4807059" y="88900"/>
                    <a:pt x="4807059" y="124460"/>
                  </a:cubicBezTo>
                  <a:lnTo>
                    <a:pt x="4807059" y="5125067"/>
                  </a:lnTo>
                  <a:cubicBezTo>
                    <a:pt x="4807059" y="5160627"/>
                    <a:pt x="4777849" y="5189837"/>
                    <a:pt x="4742289" y="5189837"/>
                  </a:cubicBezTo>
                  <a:lnTo>
                    <a:pt x="124460" y="5189837"/>
                  </a:lnTo>
                  <a:cubicBezTo>
                    <a:pt x="88900" y="5189837"/>
                    <a:pt x="59690" y="5160627"/>
                    <a:pt x="59690" y="51250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742289" y="59690"/>
                  </a:lnTo>
                  <a:moveTo>
                    <a:pt x="474228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125067"/>
                  </a:lnTo>
                  <a:cubicBezTo>
                    <a:pt x="0" y="5193647"/>
                    <a:pt x="55880" y="5249527"/>
                    <a:pt x="124460" y="5249527"/>
                  </a:cubicBezTo>
                  <a:lnTo>
                    <a:pt x="4742289" y="5249527"/>
                  </a:lnTo>
                  <a:cubicBezTo>
                    <a:pt x="4810869" y="5249527"/>
                    <a:pt x="4866749" y="5193647"/>
                    <a:pt x="4866749" y="5125067"/>
                  </a:cubicBezTo>
                  <a:lnTo>
                    <a:pt x="4866749" y="124460"/>
                  </a:lnTo>
                  <a:cubicBezTo>
                    <a:pt x="4866749" y="55880"/>
                    <a:pt x="4810869" y="0"/>
                    <a:pt x="4742289" y="0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225232">
            <a:off x="15071205" y="306760"/>
            <a:ext cx="3257740" cy="425848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981763">
            <a:off x="-95883" y="6988974"/>
            <a:ext cx="2923853" cy="3724653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0277275" y="3634447"/>
            <a:ext cx="6305950" cy="3018105"/>
            <a:chOff x="0" y="0"/>
            <a:chExt cx="8407933" cy="402414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8407933" cy="16368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8000" spc="240">
                  <a:solidFill>
                    <a:srgbClr val="F5D824"/>
                  </a:solidFill>
                  <a:latin typeface="Adumu Regular"/>
                </a:rPr>
                <a:t>96%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825083"/>
              <a:ext cx="8407933" cy="2199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 spc="319">
                  <a:solidFill>
                    <a:srgbClr val="F9FDFF"/>
                  </a:solidFill>
                  <a:latin typeface="Montserrat Classic"/>
                </a:rPr>
                <a:t>OF PEOPLE USE THEIR SURVIVAL SKILLS FOR RECREATIONAL CAMPING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09525" y="3915732"/>
            <a:ext cx="6305950" cy="2455535"/>
            <a:chOff x="0" y="0"/>
            <a:chExt cx="8407933" cy="3274047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19050"/>
              <a:ext cx="8407933" cy="16368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8000" spc="240">
                  <a:solidFill>
                    <a:srgbClr val="F9FDFF"/>
                  </a:solidFill>
                  <a:latin typeface="Adumu Regular"/>
                </a:rPr>
                <a:t>87%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825083"/>
              <a:ext cx="8407933" cy="14489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 spc="319">
                  <a:solidFill>
                    <a:srgbClr val="F5D824"/>
                  </a:solidFill>
                  <a:latin typeface="Montserrat Classic"/>
                </a:rPr>
                <a:t>OF PEOPLE LOST OUTDOORS GET FOUND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500" y="571500"/>
            <a:ext cx="17145000" cy="9144000"/>
            <a:chOff x="0" y="0"/>
            <a:chExt cx="9842863" cy="524952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9842863" cy="5249527"/>
            </a:xfrm>
            <a:custGeom>
              <a:avLst/>
              <a:gdLst/>
              <a:ahLst/>
              <a:cxnLst/>
              <a:rect r="r" b="b" t="t" l="l"/>
              <a:pathLst>
                <a:path h="5249527" w="9842863">
                  <a:moveTo>
                    <a:pt x="9718403" y="59690"/>
                  </a:moveTo>
                  <a:cubicBezTo>
                    <a:pt x="9753963" y="59690"/>
                    <a:pt x="9783173" y="88900"/>
                    <a:pt x="9783173" y="124460"/>
                  </a:cubicBezTo>
                  <a:lnTo>
                    <a:pt x="9783173" y="5125067"/>
                  </a:lnTo>
                  <a:cubicBezTo>
                    <a:pt x="9783173" y="5160627"/>
                    <a:pt x="9753963" y="5189837"/>
                    <a:pt x="9718403" y="5189837"/>
                  </a:cubicBezTo>
                  <a:lnTo>
                    <a:pt x="124460" y="5189837"/>
                  </a:lnTo>
                  <a:cubicBezTo>
                    <a:pt x="88900" y="5189837"/>
                    <a:pt x="59690" y="5160627"/>
                    <a:pt x="59690" y="51250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18403" y="59690"/>
                  </a:lnTo>
                  <a:moveTo>
                    <a:pt x="97184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125067"/>
                  </a:lnTo>
                  <a:cubicBezTo>
                    <a:pt x="0" y="5193647"/>
                    <a:pt x="55880" y="5249527"/>
                    <a:pt x="124460" y="5249527"/>
                  </a:cubicBezTo>
                  <a:lnTo>
                    <a:pt x="9718403" y="5249527"/>
                  </a:lnTo>
                  <a:cubicBezTo>
                    <a:pt x="9786983" y="5249527"/>
                    <a:pt x="9842863" y="5193647"/>
                    <a:pt x="9842863" y="5125067"/>
                  </a:cubicBezTo>
                  <a:lnTo>
                    <a:pt x="9842863" y="124460"/>
                  </a:lnTo>
                  <a:cubicBezTo>
                    <a:pt x="9842863" y="55880"/>
                    <a:pt x="9786983" y="0"/>
                    <a:pt x="9718403" y="0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8495904" y="1200150"/>
            <a:ext cx="8572896" cy="3455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800"/>
              </a:lnSpc>
            </a:pPr>
            <a:r>
              <a:rPr lang="en-US" sz="8000" spc="240">
                <a:solidFill>
                  <a:srgbClr val="F9FDFF"/>
                </a:solidFill>
                <a:latin typeface="Adumu Regular"/>
              </a:rPr>
              <a:t>YOUTH ENGAGEMENT IN THE OUTDOORS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495904" y="6762571"/>
            <a:ext cx="8572896" cy="2305229"/>
            <a:chOff x="0" y="0"/>
            <a:chExt cx="11430528" cy="307363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880507"/>
              <a:ext cx="11430528" cy="219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500"/>
                </a:lnSpc>
              </a:pPr>
              <a:r>
                <a:rPr lang="en-US" sz="3000">
                  <a:solidFill>
                    <a:srgbClr val="F9FDFF"/>
                  </a:solidFill>
                  <a:latin typeface="Montserrat Light"/>
                </a:rPr>
                <a:t>Presentations are communication tools</a:t>
              </a:r>
              <a:r>
                <a:rPr lang="en-US" sz="2999">
                  <a:solidFill>
                    <a:srgbClr val="F9FDFF"/>
                  </a:solidFill>
                  <a:latin typeface="Montserrat Light"/>
                </a:rPr>
                <a:t> t</a:t>
              </a:r>
              <a:r>
                <a:rPr lang="en-US" sz="3000">
                  <a:solidFill>
                    <a:srgbClr val="F9FDFF"/>
                  </a:solidFill>
                  <a:latin typeface="Montserrat Light"/>
                </a:rPr>
                <a:t>hat can be used as demonstrations, lectures, speeches, reports, and more.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8575"/>
              <a:ext cx="11430528" cy="6931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960"/>
                </a:lnSpc>
              </a:pPr>
              <a:r>
                <a:rPr lang="en-US" sz="3600" spc="36">
                  <a:solidFill>
                    <a:srgbClr val="F5D824"/>
                  </a:solidFill>
                  <a:latin typeface="Montserrat Classic Bold"/>
                </a:rPr>
                <a:t>A TREND OF GROWTH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603547">
            <a:off x="-301732" y="-90633"/>
            <a:ext cx="3035175" cy="2412964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1103356" y="3222302"/>
            <a:ext cx="6097301" cy="5959798"/>
            <a:chOff x="0" y="0"/>
            <a:chExt cx="8129735" cy="794639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578204" y="7524403"/>
              <a:ext cx="1699094" cy="421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9FDFF"/>
                  </a:solidFill>
                  <a:latin typeface="Arimo"/>
                </a:rPr>
                <a:t>Item 1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529016" y="7524403"/>
              <a:ext cx="1699094" cy="421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9FDFF"/>
                  </a:solidFill>
                  <a:latin typeface="Arimo"/>
                </a:rPr>
                <a:t>Item 2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4479828" y="7524403"/>
              <a:ext cx="1699094" cy="421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9FDFF"/>
                  </a:solidFill>
                  <a:latin typeface="Arimo"/>
                </a:rPr>
                <a:t>Item 3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6430640" y="7524403"/>
              <a:ext cx="1699094" cy="421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9FDFF"/>
                  </a:solidFill>
                  <a:latin typeface="Arimo"/>
                </a:rPr>
                <a:t>Item 4</a:t>
              </a:r>
            </a:p>
          </p:txBody>
        </p:sp>
        <p:grpSp>
          <p:nvGrpSpPr>
            <p:cNvPr name="Group 14" id="14"/>
            <p:cNvGrpSpPr>
              <a:grpSpLocks noChangeAspect="true"/>
            </p:cNvGrpSpPr>
            <p:nvPr/>
          </p:nvGrpSpPr>
          <p:grpSpPr>
            <a:xfrm rot="0">
              <a:off x="578204" y="182422"/>
              <a:ext cx="7551531" cy="7246731"/>
              <a:chOff x="0" y="0"/>
              <a:chExt cx="9459724" cy="9077904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0" y="-6350"/>
                <a:ext cx="945972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9459724">
                    <a:moveTo>
                      <a:pt x="0" y="0"/>
                    </a:moveTo>
                    <a:lnTo>
                      <a:pt x="9459724" y="0"/>
                    </a:lnTo>
                    <a:lnTo>
                      <a:pt x="945972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9FD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0" y="2263126"/>
                <a:ext cx="945972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9459724">
                    <a:moveTo>
                      <a:pt x="0" y="0"/>
                    </a:moveTo>
                    <a:lnTo>
                      <a:pt x="9459724" y="0"/>
                    </a:lnTo>
                    <a:lnTo>
                      <a:pt x="945972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9FDFF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>
                <a:off x="0" y="4532602"/>
                <a:ext cx="945972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9459724">
                    <a:moveTo>
                      <a:pt x="0" y="0"/>
                    </a:moveTo>
                    <a:lnTo>
                      <a:pt x="9459724" y="0"/>
                    </a:lnTo>
                    <a:lnTo>
                      <a:pt x="945972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9FDFF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0" y="6802078"/>
                <a:ext cx="945972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9459724">
                    <a:moveTo>
                      <a:pt x="0" y="0"/>
                    </a:moveTo>
                    <a:lnTo>
                      <a:pt x="9459724" y="0"/>
                    </a:lnTo>
                    <a:lnTo>
                      <a:pt x="945972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9FD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0" y="9071554"/>
                <a:ext cx="945972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9459724">
                    <a:moveTo>
                      <a:pt x="0" y="0"/>
                    </a:moveTo>
                    <a:lnTo>
                      <a:pt x="9459724" y="0"/>
                    </a:lnTo>
                    <a:lnTo>
                      <a:pt x="945972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9FDFF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0" y="-57150"/>
              <a:ext cx="425804" cy="421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F9FDFF"/>
                  </a:solidFill>
                  <a:latin typeface="Arimo"/>
                </a:rPr>
                <a:t>40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754533"/>
              <a:ext cx="425804" cy="421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F9FDFF"/>
                  </a:solidFill>
                  <a:latin typeface="Arimo"/>
                </a:rPr>
                <a:t>30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3566216"/>
              <a:ext cx="425804" cy="421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F9FDFF"/>
                  </a:solidFill>
                  <a:latin typeface="Arimo"/>
                </a:rPr>
                <a:t>20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5377898"/>
              <a:ext cx="425804" cy="421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F9FDFF"/>
                  </a:solidFill>
                  <a:latin typeface="Arimo"/>
                </a:rPr>
                <a:t>10 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72349" y="7189581"/>
              <a:ext cx="253455" cy="421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F9FDFF"/>
                  </a:solidFill>
                  <a:latin typeface="Arimo"/>
                </a:rPr>
                <a:t>0 </a:t>
              </a:r>
            </a:p>
          </p:txBody>
        </p:sp>
        <p:grpSp>
          <p:nvGrpSpPr>
            <p:cNvPr name="Group 25" id="25"/>
            <p:cNvGrpSpPr>
              <a:grpSpLocks noChangeAspect="true"/>
            </p:cNvGrpSpPr>
            <p:nvPr/>
          </p:nvGrpSpPr>
          <p:grpSpPr>
            <a:xfrm rot="0">
              <a:off x="578204" y="182422"/>
              <a:ext cx="7551531" cy="7246731"/>
              <a:chOff x="0" y="0"/>
              <a:chExt cx="9459724" cy="9077904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0" y="6802078"/>
                <a:ext cx="2128438" cy="2275826"/>
              </a:xfrm>
              <a:custGeom>
                <a:avLst/>
                <a:gdLst/>
                <a:ahLst/>
                <a:cxnLst/>
                <a:rect r="r" b="b" t="t" l="l"/>
                <a:pathLst>
                  <a:path h="2275826" w="2128438">
                    <a:moveTo>
                      <a:pt x="0" y="2275826"/>
                    </a:moveTo>
                    <a:lnTo>
                      <a:pt x="0" y="170275"/>
                    </a:lnTo>
                    <a:cubicBezTo>
                      <a:pt x="0" y="125115"/>
                      <a:pt x="17939" y="81806"/>
                      <a:pt x="49872" y="49873"/>
                    </a:cubicBezTo>
                    <a:cubicBezTo>
                      <a:pt x="81805" y="17940"/>
                      <a:pt x="125115" y="0"/>
                      <a:pt x="170275" y="0"/>
                    </a:cubicBezTo>
                    <a:lnTo>
                      <a:pt x="1958163" y="0"/>
                    </a:lnTo>
                    <a:cubicBezTo>
                      <a:pt x="2003323" y="0"/>
                      <a:pt x="2046633" y="17940"/>
                      <a:pt x="2078566" y="49873"/>
                    </a:cubicBezTo>
                    <a:cubicBezTo>
                      <a:pt x="2110499" y="81806"/>
                      <a:pt x="2128438" y="125115"/>
                      <a:pt x="2128438" y="170275"/>
                    </a:cubicBezTo>
                    <a:lnTo>
                      <a:pt x="2128438" y="2275826"/>
                    </a:lnTo>
                    <a:close/>
                  </a:path>
                </a:pathLst>
              </a:custGeom>
              <a:solidFill>
                <a:srgbClr val="F5D824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2443762" y="4532602"/>
                <a:ext cx="2128438" cy="4545302"/>
              </a:xfrm>
              <a:custGeom>
                <a:avLst/>
                <a:gdLst/>
                <a:ahLst/>
                <a:cxnLst/>
                <a:rect r="r" b="b" t="t" l="l"/>
                <a:pathLst>
                  <a:path h="4545302" w="2128438">
                    <a:moveTo>
                      <a:pt x="0" y="4545302"/>
                    </a:moveTo>
                    <a:lnTo>
                      <a:pt x="0" y="170275"/>
                    </a:lnTo>
                    <a:cubicBezTo>
                      <a:pt x="0" y="76235"/>
                      <a:pt x="76235" y="0"/>
                      <a:pt x="170275" y="0"/>
                    </a:cubicBezTo>
                    <a:lnTo>
                      <a:pt x="1958163" y="0"/>
                    </a:lnTo>
                    <a:cubicBezTo>
                      <a:pt x="2003322" y="0"/>
                      <a:pt x="2046633" y="17940"/>
                      <a:pt x="2078565" y="49872"/>
                    </a:cubicBezTo>
                    <a:cubicBezTo>
                      <a:pt x="2110498" y="81805"/>
                      <a:pt x="2128438" y="125115"/>
                      <a:pt x="2128438" y="170275"/>
                    </a:cubicBezTo>
                    <a:lnTo>
                      <a:pt x="2128438" y="4545302"/>
                    </a:lnTo>
                    <a:close/>
                  </a:path>
                </a:pathLst>
              </a:custGeom>
              <a:solidFill>
                <a:srgbClr val="F5D824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>
                <a:off x="4887524" y="2263126"/>
                <a:ext cx="2128438" cy="6814778"/>
              </a:xfrm>
              <a:custGeom>
                <a:avLst/>
                <a:gdLst/>
                <a:ahLst/>
                <a:cxnLst/>
                <a:rect r="r" b="b" t="t" l="l"/>
                <a:pathLst>
                  <a:path h="6814778" w="2128438">
                    <a:moveTo>
                      <a:pt x="0" y="6814778"/>
                    </a:moveTo>
                    <a:lnTo>
                      <a:pt x="0" y="170275"/>
                    </a:lnTo>
                    <a:cubicBezTo>
                      <a:pt x="0" y="76235"/>
                      <a:pt x="76235" y="0"/>
                      <a:pt x="170275" y="0"/>
                    </a:cubicBezTo>
                    <a:lnTo>
                      <a:pt x="1958163" y="0"/>
                    </a:lnTo>
                    <a:cubicBezTo>
                      <a:pt x="2052203" y="0"/>
                      <a:pt x="2128438" y="76235"/>
                      <a:pt x="2128438" y="170275"/>
                    </a:cubicBezTo>
                    <a:lnTo>
                      <a:pt x="2128438" y="6814778"/>
                    </a:lnTo>
                    <a:close/>
                  </a:path>
                </a:pathLst>
              </a:custGeom>
              <a:solidFill>
                <a:srgbClr val="F5D824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>
                <a:off x="7331286" y="-6350"/>
                <a:ext cx="2128438" cy="9084254"/>
              </a:xfrm>
              <a:custGeom>
                <a:avLst/>
                <a:gdLst/>
                <a:ahLst/>
                <a:cxnLst/>
                <a:rect r="r" b="b" t="t" l="l"/>
                <a:pathLst>
                  <a:path h="9084254" w="2128438">
                    <a:moveTo>
                      <a:pt x="0" y="9084254"/>
                    </a:moveTo>
                    <a:lnTo>
                      <a:pt x="0" y="170275"/>
                    </a:lnTo>
                    <a:cubicBezTo>
                      <a:pt x="0" y="76235"/>
                      <a:pt x="76235" y="0"/>
                      <a:pt x="170275" y="0"/>
                    </a:cubicBezTo>
                    <a:lnTo>
                      <a:pt x="1958162" y="0"/>
                    </a:lnTo>
                    <a:cubicBezTo>
                      <a:pt x="2003323" y="0"/>
                      <a:pt x="2046632" y="17939"/>
                      <a:pt x="2078565" y="49872"/>
                    </a:cubicBezTo>
                    <a:cubicBezTo>
                      <a:pt x="2110498" y="81805"/>
                      <a:pt x="2128438" y="125115"/>
                      <a:pt x="2128438" y="170275"/>
                    </a:cubicBezTo>
                    <a:lnTo>
                      <a:pt x="2128438" y="9084254"/>
                    </a:lnTo>
                    <a:close/>
                  </a:path>
                </a:pathLst>
              </a:custGeom>
              <a:solidFill>
                <a:srgbClr val="F5D824"/>
              </a:solidFill>
            </p:spPr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DAD_WQuPDeI</dc:identifier>
  <dcterms:modified xsi:type="dcterms:W3CDTF">2011-08-01T06:04:30Z</dcterms:modified>
  <cp:revision>1</cp:revision>
  <dc:title>The Basics of Being Outdoors</dc:title>
</cp:coreProperties>
</file>