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E8A95-E01A-02F4-5791-64D7E38AB433}" v="119" dt="2020-09-03T14:12:27.585"/>
    <p1510:client id="{59465C06-FDC4-442E-CE2E-9D9A7D71D74F}" v="565" dt="2020-09-03T04:07:40.911"/>
    <p1510:client id="{7584D1D2-1839-EE81-76EE-556F68D7E7CE}" v="226" dt="2020-09-03T14:52:21.436"/>
    <p1510:client id="{CAC87077-F3B9-5873-7F79-3193872A7984}" v="2261" dt="2020-09-03T13:59:26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9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0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86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49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7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57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90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0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3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9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07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4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7FBD3-425F-4993-99B9-2405ED8E0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5" r="6521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28" name="Rectangle 21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Treinamento</a:t>
            </a:r>
            <a:br>
              <a:rPr lang="en-US">
                <a:solidFill>
                  <a:schemeClr val="bg1"/>
                </a:solidFill>
                <a:cs typeface="Calibri Ligh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(Igualdade e Simétria)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0191" y="3749746"/>
            <a:ext cx="6291618" cy="220832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Anderson Sartorio</a:t>
            </a:r>
          </a:p>
          <a:p>
            <a:r>
              <a:rPr lang="en-US">
                <a:solidFill>
                  <a:schemeClr val="bg1"/>
                </a:solidFill>
              </a:rPr>
              <a:t>Marcelo </a:t>
            </a:r>
            <a:r>
              <a:rPr lang="en-US" err="1">
                <a:solidFill>
                  <a:schemeClr val="bg1"/>
                </a:solidFill>
              </a:rPr>
              <a:t>bonora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C9257972-248D-4BA1-8972-3D7399B3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287" y="2316193"/>
            <a:ext cx="658484" cy="6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F255-D05A-4165-BB8B-39044202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Conjuntos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4B92-854A-4F75-9410-559B91A3C107}"/>
              </a:ext>
            </a:extLst>
          </p:cNvPr>
          <p:cNvSpPr txBox="1"/>
          <p:nvPr/>
        </p:nvSpPr>
        <p:spPr>
          <a:xfrm>
            <a:off x="727495" y="4321835"/>
            <a:ext cx="10751387" cy="12003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“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Cada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máquina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representa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 um conjunto 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diferente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, e dentro 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desses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 conjuntos 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estão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seus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elementos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 que 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são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compostos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 por 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periféricos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em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uso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daquela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ea typeface="+mn-lt"/>
                <a:cs typeface="+mn-lt"/>
              </a:rPr>
              <a:t>máquina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” </a:t>
            </a:r>
            <a:endParaRPr lang="en-US" b="1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F43D2-DF47-4188-8DB9-5882D3FDA711}"/>
              </a:ext>
            </a:extLst>
          </p:cNvPr>
          <p:cNvSpPr txBox="1"/>
          <p:nvPr/>
        </p:nvSpPr>
        <p:spPr>
          <a:xfrm>
            <a:off x="1374475" y="2122098"/>
            <a:ext cx="100468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&gt;&gt;&gt; Máquina1 = {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</a:t>
            </a:r>
            <a:r>
              <a:rPr lang="en-US" b="1" err="1">
                <a:solidFill>
                  <a:schemeClr val="accent6"/>
                </a:solidFill>
                <a:ea typeface="+mn-lt"/>
                <a:cs typeface="+mn-lt"/>
              </a:rPr>
              <a:t>Teclado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</a:t>
            </a:r>
            <a:r>
              <a:rPr lang="en-US" b="1"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 'Mouse</a:t>
            </a:r>
            <a:r>
              <a:rPr lang="en-US" b="1">
                <a:ea typeface="+mn-lt"/>
                <a:cs typeface="+mn-lt"/>
              </a:rPr>
              <a:t>',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 'HDMI'</a:t>
            </a:r>
            <a:r>
              <a:rPr lang="en-US" b="1"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 'Monitor'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 'Pen-Drive'</a:t>
            </a:r>
            <a:r>
              <a:rPr lang="en-US" b="1">
                <a:ea typeface="+mn-lt"/>
                <a:cs typeface="+mn-lt"/>
              </a:rPr>
              <a:t>}</a:t>
            </a:r>
          </a:p>
          <a:p>
            <a:r>
              <a:rPr lang="en-US" b="1">
                <a:ea typeface="+mn-lt"/>
                <a:cs typeface="+mn-lt"/>
              </a:rPr>
              <a:t>&gt;&gt;&gt; Máquina2 = {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'Headphone'</a:t>
            </a:r>
            <a:r>
              <a:rPr lang="en-US" b="1"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 'Monitor'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'Arduino'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</a:t>
            </a:r>
            <a:r>
              <a:rPr lang="en-US" b="1" err="1">
                <a:solidFill>
                  <a:schemeClr val="accent6"/>
                </a:solidFill>
                <a:ea typeface="+mn-lt"/>
                <a:cs typeface="+mn-lt"/>
              </a:rPr>
              <a:t>WebCan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</a:t>
            </a:r>
            <a:r>
              <a:rPr lang="en-US" b="1"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 '</a:t>
            </a:r>
            <a:r>
              <a:rPr lang="en-US" b="1" err="1">
                <a:solidFill>
                  <a:schemeClr val="accent6"/>
                </a:solidFill>
                <a:ea typeface="+mn-lt"/>
                <a:cs typeface="+mn-lt"/>
              </a:rPr>
              <a:t>Teclado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</a:t>
            </a:r>
            <a:r>
              <a:rPr lang="en-US" b="1"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 'Mouse'</a:t>
            </a:r>
            <a:r>
              <a:rPr lang="en-US" b="1">
                <a:ea typeface="+mn-lt"/>
                <a:cs typeface="+mn-lt"/>
              </a:rPr>
              <a:t>}</a:t>
            </a:r>
          </a:p>
          <a:p>
            <a:r>
              <a:rPr lang="en-US" b="1">
                <a:ea typeface="+mn-lt"/>
                <a:cs typeface="+mn-lt"/>
              </a:rPr>
              <a:t>&gt;&gt;&gt; Máquina3 = {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</a:t>
            </a:r>
            <a:r>
              <a:rPr lang="en-US" b="1" err="1">
                <a:solidFill>
                  <a:schemeClr val="accent6"/>
                </a:solidFill>
                <a:ea typeface="+mn-lt"/>
                <a:cs typeface="+mn-lt"/>
              </a:rPr>
              <a:t>Teclado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</a:t>
            </a:r>
            <a:r>
              <a:rPr lang="en-US" b="1"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 'Mouse'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'HDMI'</a:t>
            </a:r>
            <a:r>
              <a:rPr lang="en-US" b="1"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 'Monitor'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'Pen-Drive'</a:t>
            </a:r>
            <a:r>
              <a:rPr lang="en-US" b="1">
                <a:ea typeface="+mn-lt"/>
                <a:cs typeface="+mn-lt"/>
              </a:rPr>
              <a:t>}</a:t>
            </a:r>
          </a:p>
          <a:p>
            <a:r>
              <a:rPr lang="en-US" b="1">
                <a:ea typeface="+mn-lt"/>
                <a:cs typeface="+mn-lt"/>
              </a:rPr>
              <a:t>&gt;&gt;&gt; Máquina4 = {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'VGA'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'Monitor'</a:t>
            </a:r>
            <a:r>
              <a:rPr lang="en-US" b="1"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 'Arduino'</a:t>
            </a:r>
            <a:r>
              <a:rPr lang="en-US" b="1"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 'Cooler de Mesa'</a:t>
            </a:r>
            <a:r>
              <a:rPr lang="en-US" b="1"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 '</a:t>
            </a:r>
            <a:r>
              <a:rPr lang="en-US" b="1" err="1">
                <a:solidFill>
                  <a:schemeClr val="accent6"/>
                </a:solidFill>
                <a:ea typeface="+mn-lt"/>
                <a:cs typeface="+mn-lt"/>
              </a:rPr>
              <a:t>Teclado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'Mouse'</a:t>
            </a:r>
            <a:r>
              <a:rPr lang="en-US" b="1">
                <a:ea typeface="+mn-lt"/>
                <a:cs typeface="+mn-lt"/>
              </a:rPr>
              <a:t>}</a:t>
            </a:r>
            <a:endParaRPr lang="en-US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CCE2D1-684C-430C-9B86-0BEDA83907BC}"/>
              </a:ext>
            </a:extLst>
          </p:cNvPr>
          <p:cNvCxnSpPr/>
          <p:nvPr/>
        </p:nvCxnSpPr>
        <p:spPr>
          <a:xfrm flipV="1">
            <a:off x="446778" y="2021097"/>
            <a:ext cx="11458752" cy="14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4A2A72D0-AA99-451E-A834-A26A367D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362" y="130835"/>
            <a:ext cx="658484" cy="6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6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4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75902-EC7A-4BF6-B028-73052F43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04" y="467984"/>
            <a:ext cx="3248863" cy="3020785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err="1">
                <a:solidFill>
                  <a:schemeClr val="bg1"/>
                </a:solidFill>
              </a:rPr>
              <a:t>Igualdade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916D4-AD59-49EF-8AE5-AF4583B2865C}"/>
              </a:ext>
            </a:extLst>
          </p:cNvPr>
          <p:cNvSpPr txBox="1"/>
          <p:nvPr/>
        </p:nvSpPr>
        <p:spPr>
          <a:xfrm>
            <a:off x="4648013" y="899306"/>
            <a:ext cx="6273972" cy="4843462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1" dirty="0"/>
              <a:t>&gt;&gt;&gt; </a:t>
            </a:r>
            <a:r>
              <a:rPr lang="en-US" b="1" dirty="0" err="1"/>
              <a:t>Igualdade</a:t>
            </a:r>
            <a:r>
              <a:rPr lang="en-US" b="1" dirty="0"/>
              <a:t> = Máquina1 == Máquina3</a:t>
            </a: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1" dirty="0"/>
              <a:t>&gt;&gt;&gt;</a:t>
            </a:r>
            <a:r>
              <a:rPr lang="en-US" b="1" dirty="0">
                <a:solidFill>
                  <a:srgbClr val="7030A0"/>
                </a:solidFill>
              </a:rPr>
              <a:t> print</a:t>
            </a:r>
            <a:r>
              <a:rPr lang="en-US" b="1" dirty="0"/>
              <a:t> (</a:t>
            </a:r>
            <a:r>
              <a:rPr lang="en-US" b="1" dirty="0">
                <a:solidFill>
                  <a:schemeClr val="accent6"/>
                </a:solidFill>
              </a:rPr>
              <a:t>'Máquina1 </a:t>
            </a:r>
            <a:r>
              <a:rPr lang="en-US" b="1" dirty="0" err="1">
                <a:solidFill>
                  <a:schemeClr val="accent6"/>
                </a:solidFill>
              </a:rPr>
              <a:t>consome</a:t>
            </a:r>
            <a:r>
              <a:rPr lang="en-US" b="1" dirty="0">
                <a:solidFill>
                  <a:schemeClr val="accent6"/>
                </a:solidFill>
              </a:rPr>
              <a:t> a </a:t>
            </a:r>
            <a:r>
              <a:rPr lang="en-US" b="1" dirty="0" err="1">
                <a:solidFill>
                  <a:schemeClr val="accent6"/>
                </a:solidFill>
              </a:rPr>
              <a:t>mesma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qunatidade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energina</a:t>
            </a:r>
            <a:r>
              <a:rPr lang="en-US" b="1" dirty="0">
                <a:solidFill>
                  <a:schemeClr val="accent6"/>
                </a:solidFill>
              </a:rPr>
              <a:t> que Máquina3? '</a:t>
            </a:r>
            <a:r>
              <a:rPr lang="en-US" b="1" dirty="0"/>
              <a:t>, </a:t>
            </a:r>
            <a:r>
              <a:rPr lang="en-US" b="1" dirty="0" err="1"/>
              <a:t>Igualdade</a:t>
            </a:r>
            <a:r>
              <a:rPr lang="en-US" b="1" dirty="0"/>
              <a:t>) 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Máquina1 </a:t>
            </a:r>
            <a:r>
              <a:rPr lang="en-US" b="1" dirty="0" err="1">
                <a:solidFill>
                  <a:schemeClr val="accent1"/>
                </a:solidFill>
              </a:rPr>
              <a:t>consome</a:t>
            </a:r>
            <a:r>
              <a:rPr lang="en-US" b="1" dirty="0">
                <a:solidFill>
                  <a:schemeClr val="accent1"/>
                </a:solidFill>
              </a:rPr>
              <a:t> a </a:t>
            </a:r>
            <a:r>
              <a:rPr lang="en-US" b="1" dirty="0" err="1">
                <a:solidFill>
                  <a:schemeClr val="accent1"/>
                </a:solidFill>
              </a:rPr>
              <a:t>mesma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quantidade</a:t>
            </a:r>
            <a:r>
              <a:rPr lang="en-US" b="1" dirty="0">
                <a:solidFill>
                  <a:schemeClr val="accent1"/>
                </a:solidFill>
              </a:rPr>
              <a:t>  de </a:t>
            </a:r>
            <a:r>
              <a:rPr lang="en-US" b="1" dirty="0" err="1">
                <a:solidFill>
                  <a:schemeClr val="accent1"/>
                </a:solidFill>
              </a:rPr>
              <a:t>energia</a:t>
            </a:r>
            <a:r>
              <a:rPr lang="en-US" b="1" dirty="0">
                <a:solidFill>
                  <a:schemeClr val="accent1"/>
                </a:solidFill>
              </a:rPr>
              <a:t> que Máquina3? </a:t>
            </a:r>
            <a:r>
              <a:rPr lang="en-US" b="1" dirty="0">
                <a:solidFill>
                  <a:srgbClr val="FFC000"/>
                </a:solidFill>
              </a:rPr>
              <a:t>True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b="1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b="1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1" dirty="0"/>
              <a:t>&gt;&gt;&gt;Igualdade2 = Máquina3 != Máquina4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1" dirty="0"/>
              <a:t>&gt;&gt;&gt;</a:t>
            </a:r>
            <a:r>
              <a:rPr lang="en-US" b="1" dirty="0">
                <a:solidFill>
                  <a:srgbClr val="7030A0"/>
                </a:solidFill>
              </a:rPr>
              <a:t>print</a:t>
            </a:r>
            <a:r>
              <a:rPr lang="en-US" b="1" dirty="0"/>
              <a:t> (</a:t>
            </a:r>
            <a:r>
              <a:rPr lang="en-US" b="1" dirty="0">
                <a:solidFill>
                  <a:schemeClr val="accent6"/>
                </a:solidFill>
              </a:rPr>
              <a:t>'</a:t>
            </a:r>
            <a:r>
              <a:rPr lang="en-US" b="1" err="1">
                <a:solidFill>
                  <a:schemeClr val="accent6"/>
                </a:solidFill>
              </a:rPr>
              <a:t>Máquina</a:t>
            </a:r>
            <a:r>
              <a:rPr lang="en-US" b="1" dirty="0">
                <a:solidFill>
                  <a:schemeClr val="accent6"/>
                </a:solidFill>
              </a:rPr>
              <a:t> 3 </a:t>
            </a:r>
            <a:r>
              <a:rPr lang="en-US" b="1" err="1">
                <a:solidFill>
                  <a:schemeClr val="accent6"/>
                </a:solidFill>
              </a:rPr>
              <a:t>consome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err="1">
                <a:solidFill>
                  <a:schemeClr val="accent6"/>
                </a:solidFill>
              </a:rPr>
              <a:t>uma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>
                <a:solidFill>
                  <a:schemeClr val="accent6"/>
                </a:solidFill>
              </a:rPr>
              <a:t> qunatidade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>
                <a:solidFill>
                  <a:schemeClr val="accent6"/>
                </a:solidFill>
              </a:rPr>
              <a:t>energia menor</a:t>
            </a:r>
            <a:r>
              <a:rPr lang="en-US" b="1" dirty="0">
                <a:solidFill>
                  <a:schemeClr val="accent6"/>
                </a:solidFill>
              </a:rPr>
              <a:t> do que a Máquina4?'</a:t>
            </a:r>
            <a:r>
              <a:rPr lang="en-US" b="1" dirty="0"/>
              <a:t>, Igualdade2)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accent1"/>
                </a:solidFill>
              </a:rPr>
              <a:t>Máquina</a:t>
            </a:r>
            <a:r>
              <a:rPr lang="en-US" b="1" dirty="0">
                <a:solidFill>
                  <a:schemeClr val="accent1"/>
                </a:solidFill>
              </a:rPr>
              <a:t> 3 </a:t>
            </a:r>
            <a:r>
              <a:rPr lang="en-US" b="1" dirty="0" err="1">
                <a:solidFill>
                  <a:schemeClr val="accent1"/>
                </a:solidFill>
              </a:rPr>
              <a:t>consome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b="1" dirty="0" err="1">
                <a:solidFill>
                  <a:schemeClr val="accent1"/>
                </a:solidFill>
              </a:rPr>
              <a:t>uma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b="1" dirty="0" err="1">
                <a:solidFill>
                  <a:schemeClr val="accent1"/>
                </a:solidFill>
              </a:rPr>
              <a:t>menos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b="1" dirty="0" err="1">
                <a:solidFill>
                  <a:schemeClr val="accent1"/>
                </a:solidFill>
              </a:rPr>
              <a:t>qunatidade</a:t>
            </a:r>
            <a:r>
              <a:rPr lang="en-US" b="1" dirty="0">
                <a:solidFill>
                  <a:schemeClr val="accent1"/>
                </a:solidFill>
              </a:rPr>
              <a:t> de </a:t>
            </a:r>
            <a:r>
              <a:rPr lang="en-US" b="1" dirty="0" err="1">
                <a:solidFill>
                  <a:schemeClr val="accent1"/>
                </a:solidFill>
              </a:rPr>
              <a:t>energia</a:t>
            </a:r>
            <a:r>
              <a:rPr lang="en-US" b="1" dirty="0">
                <a:solidFill>
                  <a:schemeClr val="accent1"/>
                </a:solidFill>
              </a:rPr>
              <a:t> do que a Máquina4? </a:t>
            </a:r>
            <a:r>
              <a:rPr lang="en-US" b="1" dirty="0">
                <a:solidFill>
                  <a:srgbClr val="FFC000"/>
                </a:solidFill>
              </a:rPr>
              <a:t>True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B9DC8B-C24C-479C-B4A0-400E14B6CE26}"/>
              </a:ext>
            </a:extLst>
          </p:cNvPr>
          <p:cNvSpPr/>
          <p:nvPr/>
        </p:nvSpPr>
        <p:spPr>
          <a:xfrm>
            <a:off x="4387970" y="786442"/>
            <a:ext cx="6541697" cy="23722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2988FC-4386-429B-A783-A35D7F476C98}"/>
              </a:ext>
            </a:extLst>
          </p:cNvPr>
          <p:cNvSpPr/>
          <p:nvPr/>
        </p:nvSpPr>
        <p:spPr>
          <a:xfrm>
            <a:off x="4387969" y="3359989"/>
            <a:ext cx="6541697" cy="23722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BFCEF1F1-10D6-4E33-9472-07781C1E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" y="6126193"/>
            <a:ext cx="658484" cy="6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66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B35C1-929A-42A3-9A87-2CB2E186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89" y="1161954"/>
            <a:ext cx="4442604" cy="3602559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Simétria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F4C45-39C5-4178-A7E3-8A1CD1D9B7C7}"/>
              </a:ext>
            </a:extLst>
          </p:cNvPr>
          <p:cNvSpPr/>
          <p:nvPr/>
        </p:nvSpPr>
        <p:spPr>
          <a:xfrm>
            <a:off x="2875" y="-4313"/>
            <a:ext cx="7246187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5957F-937D-4862-B8D8-A90C14789F2B}"/>
              </a:ext>
            </a:extLst>
          </p:cNvPr>
          <p:cNvSpPr txBox="1"/>
          <p:nvPr/>
        </p:nvSpPr>
        <p:spPr>
          <a:xfrm>
            <a:off x="569345" y="1072551"/>
            <a:ext cx="6423800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&gt;&gt;&gt; Igualdade3 = Máquina2 ^ Máquina3</a:t>
            </a:r>
          </a:p>
          <a:p>
            <a:r>
              <a:rPr lang="en-US" b="1" dirty="0"/>
              <a:t>&gt;&gt;&gt; </a:t>
            </a:r>
            <a:r>
              <a:rPr lang="en-US" b="1" dirty="0">
                <a:solidFill>
                  <a:srgbClr val="7030A0"/>
                </a:solidFill>
              </a:rPr>
              <a:t>print</a:t>
            </a:r>
            <a:r>
              <a:rPr lang="en-US" b="1" dirty="0"/>
              <a:t> (</a:t>
            </a:r>
            <a:r>
              <a:rPr lang="en-US" b="1" dirty="0">
                <a:solidFill>
                  <a:schemeClr val="accent6"/>
                </a:solidFill>
              </a:rPr>
              <a:t>'Quais </a:t>
            </a:r>
            <a:r>
              <a:rPr lang="en-US" b="1" dirty="0" err="1">
                <a:solidFill>
                  <a:schemeClr val="accent6"/>
                </a:solidFill>
              </a:rPr>
              <a:t>periféricos</a:t>
            </a:r>
            <a:r>
              <a:rPr lang="en-US" b="1" dirty="0">
                <a:solidFill>
                  <a:schemeClr val="accent6"/>
                </a:solidFill>
              </a:rPr>
              <a:t> </a:t>
            </a:r>
            <a:r>
              <a:rPr lang="en-US" b="1" dirty="0" err="1">
                <a:solidFill>
                  <a:schemeClr val="accent6"/>
                </a:solidFill>
              </a:rPr>
              <a:t>não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são</a:t>
            </a:r>
            <a:r>
              <a:rPr lang="en-US" b="1" dirty="0">
                <a:solidFill>
                  <a:schemeClr val="accent6"/>
                </a:solidFill>
              </a:rPr>
              <a:t> </a:t>
            </a:r>
            <a:r>
              <a:rPr lang="en-US" b="1" dirty="0" err="1">
                <a:solidFill>
                  <a:schemeClr val="accent6"/>
                </a:solidFill>
              </a:rPr>
              <a:t>comuns</a:t>
            </a:r>
            <a:r>
              <a:rPr lang="en-US" b="1" dirty="0">
                <a:solidFill>
                  <a:schemeClr val="accent6"/>
                </a:solidFill>
              </a:rPr>
              <a:t> </a:t>
            </a:r>
            <a:r>
              <a:rPr lang="en-US" b="1" dirty="0" err="1">
                <a:solidFill>
                  <a:schemeClr val="accent6"/>
                </a:solidFill>
              </a:rPr>
              <a:t>em</a:t>
            </a:r>
            <a:r>
              <a:rPr lang="en-US" b="1" dirty="0">
                <a:solidFill>
                  <a:schemeClr val="accent6"/>
                </a:solidFill>
              </a:rPr>
              <a:t> ambas as </a:t>
            </a:r>
            <a:r>
              <a:rPr lang="en-US" b="1" dirty="0" err="1">
                <a:solidFill>
                  <a:schemeClr val="accent6"/>
                </a:solidFill>
              </a:rPr>
              <a:t>máquinas</a:t>
            </a:r>
            <a:r>
              <a:rPr lang="en-US" b="1" dirty="0">
                <a:solidFill>
                  <a:schemeClr val="accent6"/>
                </a:solidFill>
              </a:rPr>
              <a:t>'</a:t>
            </a:r>
            <a:r>
              <a:rPr lang="en-US" b="1"/>
              <a:t>, Igualdade3)</a:t>
            </a:r>
          </a:p>
          <a:p>
            <a:r>
              <a:rPr lang="en-US" b="1" dirty="0"/>
              <a:t>Quais </a:t>
            </a:r>
            <a:r>
              <a:rPr lang="en-US" b="1" dirty="0" err="1"/>
              <a:t>perféricos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comuns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ambas as </a:t>
            </a:r>
            <a:r>
              <a:rPr lang="en-US" b="1" dirty="0" err="1"/>
              <a:t>máquinas</a:t>
            </a:r>
            <a:r>
              <a:rPr lang="en-US" b="1" dirty="0"/>
              <a:t> (</a:t>
            </a:r>
            <a:r>
              <a:rPr lang="en-US" b="1" dirty="0">
                <a:solidFill>
                  <a:schemeClr val="accent6"/>
                </a:solidFill>
              </a:rPr>
              <a:t>'Headphone'</a:t>
            </a:r>
            <a:r>
              <a:rPr lang="en-US" b="1" dirty="0"/>
              <a:t>,</a:t>
            </a:r>
            <a:r>
              <a:rPr lang="en-US" b="1" dirty="0">
                <a:solidFill>
                  <a:schemeClr val="accent6"/>
                </a:solidFill>
              </a:rPr>
              <a:t> '</a:t>
            </a:r>
            <a:r>
              <a:rPr lang="en-US" b="1" dirty="0" err="1">
                <a:solidFill>
                  <a:schemeClr val="accent6"/>
                </a:solidFill>
              </a:rPr>
              <a:t>WebCan</a:t>
            </a:r>
            <a:r>
              <a:rPr lang="en-US" b="1" dirty="0">
                <a:solidFill>
                  <a:schemeClr val="accent6"/>
                </a:solidFill>
              </a:rPr>
              <a:t>'</a:t>
            </a:r>
            <a:r>
              <a:rPr lang="en-US" b="1" dirty="0"/>
              <a:t>,</a:t>
            </a:r>
            <a:r>
              <a:rPr lang="en-US" b="1" dirty="0">
                <a:solidFill>
                  <a:schemeClr val="accent6"/>
                </a:solidFill>
              </a:rPr>
              <a:t> 'Arduino'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'HDMI'</a:t>
            </a:r>
            <a:r>
              <a:rPr lang="en-US" b="1" dirty="0"/>
              <a:t>,</a:t>
            </a:r>
            <a:r>
              <a:rPr lang="en-US" b="1" dirty="0">
                <a:solidFill>
                  <a:schemeClr val="accent6"/>
                </a:solidFill>
              </a:rPr>
              <a:t> 'Pen-Drive'</a:t>
            </a:r>
            <a:r>
              <a:rPr lang="en-US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ACC09-D764-4686-BA33-32E6C262C843}"/>
              </a:ext>
            </a:extLst>
          </p:cNvPr>
          <p:cNvSpPr txBox="1"/>
          <p:nvPr/>
        </p:nvSpPr>
        <p:spPr>
          <a:xfrm>
            <a:off x="569343" y="3818626"/>
            <a:ext cx="6121879" cy="230832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"Com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uso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do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comando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de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diferença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simétrica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, no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exemplo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apresentado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,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ele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 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está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sendo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usado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para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devolver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perifericos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que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estão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em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faltas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em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máquinas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padrozinadas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de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uma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Arial"/>
                <a:cs typeface="Arial"/>
              </a:rPr>
              <a:t>empresa</a:t>
            </a:r>
            <a:r>
              <a:rPr lang="en-US" sz="2400" b="1">
                <a:solidFill>
                  <a:schemeClr val="accent6"/>
                </a:solidFill>
                <a:latin typeface="Arial"/>
                <a:cs typeface="Arial"/>
              </a:rPr>
              <a:t>"</a:t>
            </a:r>
          </a:p>
        </p:txBody>
      </p:sp>
      <p:pic>
        <p:nvPicPr>
          <p:cNvPr id="10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55DD6C7B-AB18-41ED-9981-515D7336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966" y="6025552"/>
            <a:ext cx="658484" cy="6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4B082-81D2-4A1B-8231-E25B4679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27" y="2307695"/>
            <a:ext cx="4688488" cy="1651051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2200" spc="750">
                <a:solidFill>
                  <a:schemeClr val="bg1"/>
                </a:solidFill>
              </a:rPr>
              <a:t>Python é </a:t>
            </a:r>
            <a:r>
              <a:rPr lang="en-US" sz="2200" spc="750" err="1">
                <a:solidFill>
                  <a:schemeClr val="bg1"/>
                </a:solidFill>
              </a:rPr>
              <a:t>uma</a:t>
            </a:r>
            <a:r>
              <a:rPr lang="en-US" sz="2200" spc="750">
                <a:solidFill>
                  <a:schemeClr val="bg1"/>
                </a:solidFill>
              </a:rPr>
              <a:t> ótima ferramenta  para fins de didáticos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19E7BC58-92C2-4E17-A4F0-7A73D996B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6919154" y="1199785"/>
            <a:ext cx="4449692" cy="4449692"/>
          </a:xfrm>
          <a:prstGeom prst="rect">
            <a:avLst/>
          </a:prstGeom>
        </p:spPr>
      </p:pic>
      <p:pic>
        <p:nvPicPr>
          <p:cNvPr id="3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F5A3117B-BB84-4F9B-AF19-AA03EB27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" y="6126193"/>
            <a:ext cx="658484" cy="6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87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33E3A"/>
      </a:dk2>
      <a:lt2>
        <a:srgbClr val="E8E7E2"/>
      </a:lt2>
      <a:accent1>
        <a:srgbClr val="5062C4"/>
      </a:accent1>
      <a:accent2>
        <a:srgbClr val="3B7EB1"/>
      </a:accent2>
      <a:accent3>
        <a:srgbClr val="46B2B3"/>
      </a:accent3>
      <a:accent4>
        <a:srgbClr val="3BB182"/>
      </a:accent4>
      <a:accent5>
        <a:srgbClr val="49BA5D"/>
      </a:accent5>
      <a:accent6>
        <a:srgbClr val="57B13B"/>
      </a:accent6>
      <a:hlink>
        <a:srgbClr val="319453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GradientRiseVTI</vt:lpstr>
      <vt:lpstr>Treinamento (Igualdade e Simétria)</vt:lpstr>
      <vt:lpstr>Conjuntos</vt:lpstr>
      <vt:lpstr>Igualdade</vt:lpstr>
      <vt:lpstr>Simétria</vt:lpstr>
      <vt:lpstr>Python é uma ótima ferramenta  para fins de didáticos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2020-09-03T03:35:08Z</dcterms:created>
  <dcterms:modified xsi:type="dcterms:W3CDTF">2020-09-03T14:52:22Z</dcterms:modified>
</cp:coreProperties>
</file>