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63" r:id="rId5"/>
    <p:sldId id="257" r:id="rId6"/>
    <p:sldId id="265" r:id="rId7"/>
    <p:sldId id="264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FC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077C67C-C88F-4492-9976-808F0BF56F66}" type="datetimeFigureOut">
              <a:rPr lang="pt-BR" smtClean="0"/>
              <a:t>04/11/2020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6376ED4C-B72A-45AB-A27E-6F82B523FC3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482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C67C-C88F-4492-9976-808F0BF56F66}" type="datetimeFigureOut">
              <a:rPr lang="pt-BR" smtClean="0"/>
              <a:t>04/11/2020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ED4C-B72A-45AB-A27E-6F82B523FC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35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C67C-C88F-4492-9976-808F0BF56F66}" type="datetimeFigureOut">
              <a:rPr lang="pt-BR" smtClean="0"/>
              <a:t>04/11/2020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ED4C-B72A-45AB-A27E-6F82B523FC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95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C67C-C88F-4492-9976-808F0BF56F66}" type="datetimeFigureOut">
              <a:rPr lang="pt-BR" smtClean="0"/>
              <a:t>04/11/2020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ED4C-B72A-45AB-A27E-6F82B523FC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490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C67C-C88F-4492-9976-808F0BF56F66}" type="datetimeFigureOut">
              <a:rPr lang="pt-BR" smtClean="0"/>
              <a:t>04/11/2020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ED4C-B72A-45AB-A27E-6F82B523FC3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144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C67C-C88F-4492-9976-808F0BF56F66}" type="datetimeFigureOut">
              <a:rPr lang="pt-BR" smtClean="0"/>
              <a:t>04/11/2020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ED4C-B72A-45AB-A27E-6F82B523FC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997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C67C-C88F-4492-9976-808F0BF56F66}" type="datetimeFigureOut">
              <a:rPr lang="pt-BR" smtClean="0"/>
              <a:t>04/11/2020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ED4C-B72A-45AB-A27E-6F82B523FC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26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C67C-C88F-4492-9976-808F0BF56F66}" type="datetimeFigureOut">
              <a:rPr lang="pt-BR" smtClean="0"/>
              <a:t>04/11/2020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ED4C-B72A-45AB-A27E-6F82B523FC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20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C67C-C88F-4492-9976-808F0BF56F66}" type="datetimeFigureOut">
              <a:rPr lang="pt-BR" smtClean="0"/>
              <a:t>04/11/2020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ED4C-B72A-45AB-A27E-6F82B523FC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058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C67C-C88F-4492-9976-808F0BF56F66}" type="datetimeFigureOut">
              <a:rPr lang="pt-BR" smtClean="0"/>
              <a:t>04/11/2020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ED4C-B72A-45AB-A27E-6F82B523FC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31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C67C-C88F-4492-9976-808F0BF56F66}" type="datetimeFigureOut">
              <a:rPr lang="pt-BR" smtClean="0"/>
              <a:t>04/11/2020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ED4C-B72A-45AB-A27E-6F82B523FC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06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077C67C-C88F-4492-9976-808F0BF56F66}" type="datetimeFigureOut">
              <a:rPr lang="pt-BR" smtClean="0"/>
              <a:t>04/11/2020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6376ED4C-B72A-45AB-A27E-6F82B523FC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3349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0A366-03FC-4F9D-985F-C9C7910E05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Manual Do TCC	- Identify OFC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05B24F-AA80-4504-A802-62D20D131A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Marcelo Feliciano Filho</a:t>
            </a:r>
          </a:p>
        </p:txBody>
      </p:sp>
    </p:spTree>
    <p:extLst>
      <p:ext uri="{BB962C8B-B14F-4D97-AF65-F5344CB8AC3E}">
        <p14:creationId xmlns:p14="http://schemas.microsoft.com/office/powerpoint/2010/main" val="2651377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32F4DDC-8D61-4D0E-B49C-3664A7411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475"/>
            <a:ext cx="12192000" cy="66230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D25F99F-9CC4-4682-AA3D-2E839B68FE4E}"/>
              </a:ext>
            </a:extLst>
          </p:cNvPr>
          <p:cNvSpPr txBox="1"/>
          <p:nvPr/>
        </p:nvSpPr>
        <p:spPr>
          <a:xfrm>
            <a:off x="145774" y="992760"/>
            <a:ext cx="324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Aba meramente informativa sobre o mapa mental e procedimentos do software</a:t>
            </a:r>
          </a:p>
        </p:txBody>
      </p:sp>
    </p:spTree>
    <p:extLst>
      <p:ext uri="{BB962C8B-B14F-4D97-AF65-F5344CB8AC3E}">
        <p14:creationId xmlns:p14="http://schemas.microsoft.com/office/powerpoint/2010/main" val="2551490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1FFDA05-9640-4040-B33E-D46FD0443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Imagem 2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4CA365E1-D596-44DE-A50E-B84787BD30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6" b="1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28" name="Retângulo 27">
            <a:extLst>
              <a:ext uri="{FF2B5EF4-FFF2-40B4-BE49-F238E27FC236}">
                <a16:creationId xmlns:a16="http://schemas.microsoft.com/office/drawing/2014/main" id="{8BF3B75F-7BB3-48C5-A895-A3282C00626D}"/>
              </a:ext>
            </a:extLst>
          </p:cNvPr>
          <p:cNvSpPr/>
          <p:nvPr/>
        </p:nvSpPr>
        <p:spPr>
          <a:xfrm>
            <a:off x="0" y="98474"/>
            <a:ext cx="2672862" cy="4220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2E910998-AF7C-4579-B20A-1B21C58CFF45}"/>
              </a:ext>
            </a:extLst>
          </p:cNvPr>
          <p:cNvSpPr txBox="1"/>
          <p:nvPr/>
        </p:nvSpPr>
        <p:spPr>
          <a:xfrm>
            <a:off x="4096166" y="124824"/>
            <a:ext cx="731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ToolBox</a:t>
            </a:r>
            <a:r>
              <a:rPr lang="pt-BR" dirty="0"/>
              <a:t>, abre o Manual, Seleciona pasta e tem funções para salvar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EBEA7192-CF86-490A-A753-A7491B922946}"/>
              </a:ext>
            </a:extLst>
          </p:cNvPr>
          <p:cNvCxnSpPr>
            <a:cxnSpLocks/>
            <a:stCxn id="29" idx="1"/>
            <a:endCxn id="28" idx="3"/>
          </p:cNvCxnSpPr>
          <p:nvPr/>
        </p:nvCxnSpPr>
        <p:spPr>
          <a:xfrm flipH="1">
            <a:off x="2672862" y="309490"/>
            <a:ext cx="1423304" cy="0"/>
          </a:xfrm>
          <a:prstGeom prst="straightConnector1">
            <a:avLst/>
          </a:prstGeom>
          <a:ln w="57150">
            <a:solidFill>
              <a:srgbClr val="56FC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BDD1EA97-9284-4EF2-9190-1DC41B0328EF}"/>
              </a:ext>
            </a:extLst>
          </p:cNvPr>
          <p:cNvSpPr/>
          <p:nvPr/>
        </p:nvSpPr>
        <p:spPr>
          <a:xfrm>
            <a:off x="-1" y="520506"/>
            <a:ext cx="4994031" cy="2831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BD16EEFD-8F01-4315-BAD9-17423E6DC9B1}"/>
              </a:ext>
            </a:extLst>
          </p:cNvPr>
          <p:cNvSpPr txBox="1"/>
          <p:nvPr/>
        </p:nvSpPr>
        <p:spPr>
          <a:xfrm>
            <a:off x="4488428" y="1543316"/>
            <a:ext cx="731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Abas do Software, São quatro: Simulação (Atual), Consulta geral ao DB, Consulta apenas às falhas e o Mapa Mental do Software.</a:t>
            </a:r>
          </a:p>
        </p:txBody>
      </p: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6784701A-159A-4D3A-8DC3-E0B6704898C3}"/>
              </a:ext>
            </a:extLst>
          </p:cNvPr>
          <p:cNvCxnSpPr>
            <a:stCxn id="32" idx="1"/>
            <a:endCxn id="31" idx="2"/>
          </p:cNvCxnSpPr>
          <p:nvPr/>
        </p:nvCxnSpPr>
        <p:spPr>
          <a:xfrm rot="10800000">
            <a:off x="2497016" y="803614"/>
            <a:ext cx="1991413" cy="1062868"/>
          </a:xfrm>
          <a:prstGeom prst="bentConnector2">
            <a:avLst/>
          </a:prstGeom>
          <a:ln w="57150">
            <a:solidFill>
              <a:srgbClr val="56FC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5658DC71-9B08-4B81-A233-0E9313B0E3EE}"/>
              </a:ext>
            </a:extLst>
          </p:cNvPr>
          <p:cNvSpPr/>
          <p:nvPr/>
        </p:nvSpPr>
        <p:spPr>
          <a:xfrm>
            <a:off x="0" y="2787794"/>
            <a:ext cx="1789043" cy="39717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42B50D4C-83F2-422A-B67D-415325D0935D}"/>
              </a:ext>
            </a:extLst>
          </p:cNvPr>
          <p:cNvSpPr txBox="1"/>
          <p:nvPr/>
        </p:nvSpPr>
        <p:spPr>
          <a:xfrm>
            <a:off x="3454759" y="4329414"/>
            <a:ext cx="6179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Parametrização do software com possibilidade de simular cenários de atuação, tipos de </a:t>
            </a:r>
            <a:r>
              <a:rPr lang="pt-BR" dirty="0" err="1"/>
              <a:t>OFCs</a:t>
            </a:r>
            <a:r>
              <a:rPr lang="pt-BR" dirty="0"/>
              <a:t>, amplitudes, frequências, tipo de controle, tempo de simulação etc... 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A0A6CF04-9697-4FA0-9922-C440F7AE902A}"/>
              </a:ext>
            </a:extLst>
          </p:cNvPr>
          <p:cNvCxnSpPr>
            <a:cxnSpLocks/>
            <a:stCxn id="35" idx="1"/>
            <a:endCxn id="34" idx="3"/>
          </p:cNvCxnSpPr>
          <p:nvPr/>
        </p:nvCxnSpPr>
        <p:spPr>
          <a:xfrm flipH="1" flipV="1">
            <a:off x="1789043" y="4773660"/>
            <a:ext cx="1665716" cy="17419"/>
          </a:xfrm>
          <a:prstGeom prst="straightConnector1">
            <a:avLst/>
          </a:prstGeom>
          <a:ln w="57150">
            <a:solidFill>
              <a:srgbClr val="56FC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607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m 10" descr="Interface gráfica do usuário&#10;&#10;Descrição gerada automaticamente">
            <a:extLst>
              <a:ext uri="{FF2B5EF4-FFF2-40B4-BE49-F238E27FC236}">
                <a16:creationId xmlns:a16="http://schemas.microsoft.com/office/drawing/2014/main" id="{AD23F865-2C95-46A7-88FB-E3BC1DE52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646" y="0"/>
            <a:ext cx="7187805" cy="68580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B96C8FE7-C989-4C80-B48B-FA102498476F}"/>
              </a:ext>
            </a:extLst>
          </p:cNvPr>
          <p:cNvSpPr/>
          <p:nvPr/>
        </p:nvSpPr>
        <p:spPr>
          <a:xfrm>
            <a:off x="4896484" y="0"/>
            <a:ext cx="497154" cy="5345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D1D6A03-E599-4D87-95D5-FA51E4E9302E}"/>
              </a:ext>
            </a:extLst>
          </p:cNvPr>
          <p:cNvSpPr txBox="1"/>
          <p:nvPr/>
        </p:nvSpPr>
        <p:spPr>
          <a:xfrm>
            <a:off x="643465" y="82620"/>
            <a:ext cx="267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Selecione o </a:t>
            </a:r>
            <a:r>
              <a:rPr lang="pt-BR" dirty="0" err="1"/>
              <a:t>BenchMark</a:t>
            </a:r>
            <a:endParaRPr lang="pt-BR" dirty="0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B7810CEF-A7E5-4E3A-9231-9E427D9FA1D7}"/>
              </a:ext>
            </a:extLst>
          </p:cNvPr>
          <p:cNvCxnSpPr>
            <a:stCxn id="18" idx="3"/>
            <a:endCxn id="17" idx="1"/>
          </p:cNvCxnSpPr>
          <p:nvPr/>
        </p:nvCxnSpPr>
        <p:spPr>
          <a:xfrm>
            <a:off x="3319197" y="267286"/>
            <a:ext cx="1577287" cy="0"/>
          </a:xfrm>
          <a:prstGeom prst="straightConnector1">
            <a:avLst/>
          </a:prstGeom>
          <a:ln w="57150">
            <a:solidFill>
              <a:srgbClr val="56FC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669C6EE-F46D-4BC7-A00B-77DC8825A0E4}"/>
              </a:ext>
            </a:extLst>
          </p:cNvPr>
          <p:cNvSpPr txBox="1"/>
          <p:nvPr/>
        </p:nvSpPr>
        <p:spPr>
          <a:xfrm>
            <a:off x="631430" y="957675"/>
            <a:ext cx="2615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Exporta o gráfico, caso tenha sido plotado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40A1F2D8-0DD7-4446-924B-3B426388AC10}"/>
              </a:ext>
            </a:extLst>
          </p:cNvPr>
          <p:cNvSpPr txBox="1"/>
          <p:nvPr/>
        </p:nvSpPr>
        <p:spPr>
          <a:xfrm>
            <a:off x="8081957" y="2995791"/>
            <a:ext cx="3348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Gráfico para emulação do sistema apresentando o comando de controle, deflexão mensurada e as falhas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D0869F05-F85E-4927-8538-FD98C7852E86}"/>
              </a:ext>
            </a:extLst>
          </p:cNvPr>
          <p:cNvSpPr/>
          <p:nvPr/>
        </p:nvSpPr>
        <p:spPr>
          <a:xfrm>
            <a:off x="5406691" y="-6624"/>
            <a:ext cx="497154" cy="5345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DFD82EE7-7F9A-4681-B446-8015967A0490}"/>
              </a:ext>
            </a:extLst>
          </p:cNvPr>
          <p:cNvCxnSpPr>
            <a:cxnSpLocks/>
            <a:stCxn id="21" idx="3"/>
            <a:endCxn id="27" idx="2"/>
          </p:cNvCxnSpPr>
          <p:nvPr/>
        </p:nvCxnSpPr>
        <p:spPr>
          <a:xfrm flipV="1">
            <a:off x="3246783" y="527948"/>
            <a:ext cx="2408485" cy="752893"/>
          </a:xfrm>
          <a:prstGeom prst="bentConnector2">
            <a:avLst/>
          </a:prstGeom>
          <a:ln w="57150">
            <a:solidFill>
              <a:srgbClr val="56FC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15C32EC1-5DD5-4BFD-A69E-01C2B4B77291}"/>
              </a:ext>
            </a:extLst>
          </p:cNvPr>
          <p:cNvSpPr/>
          <p:nvPr/>
        </p:nvSpPr>
        <p:spPr>
          <a:xfrm>
            <a:off x="6065625" y="-6624"/>
            <a:ext cx="467697" cy="5102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A8717EEA-3D42-4B57-A2E7-6641F1287146}"/>
              </a:ext>
            </a:extLst>
          </p:cNvPr>
          <p:cNvSpPr/>
          <p:nvPr/>
        </p:nvSpPr>
        <p:spPr>
          <a:xfrm>
            <a:off x="6663057" y="-6625"/>
            <a:ext cx="615983" cy="5102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74796C19-610B-4F02-8C02-E186185576EC}"/>
              </a:ext>
            </a:extLst>
          </p:cNvPr>
          <p:cNvSpPr/>
          <p:nvPr/>
        </p:nvSpPr>
        <p:spPr>
          <a:xfrm>
            <a:off x="7292535" y="0"/>
            <a:ext cx="421116" cy="5102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372DDCE2-82D1-491D-9FB1-FF91B2B45B1D}"/>
              </a:ext>
            </a:extLst>
          </p:cNvPr>
          <p:cNvSpPr/>
          <p:nvPr/>
        </p:nvSpPr>
        <p:spPr>
          <a:xfrm>
            <a:off x="7710923" y="6624"/>
            <a:ext cx="421116" cy="5102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F55E3705-E3A7-4DE4-9329-FEFE35F506CD}"/>
              </a:ext>
            </a:extLst>
          </p:cNvPr>
          <p:cNvSpPr txBox="1"/>
          <p:nvPr/>
        </p:nvSpPr>
        <p:spPr>
          <a:xfrm>
            <a:off x="631429" y="2109729"/>
            <a:ext cx="2615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Exporta os relatórios das abas de consulta</a:t>
            </a:r>
          </a:p>
        </p:txBody>
      </p: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7F3D6924-816E-40DE-B726-778FF01D177B}"/>
              </a:ext>
            </a:extLst>
          </p:cNvPr>
          <p:cNvCxnSpPr>
            <a:cxnSpLocks/>
            <a:stCxn id="37" idx="3"/>
            <a:endCxn id="29" idx="2"/>
          </p:cNvCxnSpPr>
          <p:nvPr/>
        </p:nvCxnSpPr>
        <p:spPr>
          <a:xfrm flipV="1">
            <a:off x="3246782" y="503583"/>
            <a:ext cx="3052692" cy="1929312"/>
          </a:xfrm>
          <a:prstGeom prst="bentConnector2">
            <a:avLst/>
          </a:prstGeom>
          <a:ln w="57150">
            <a:solidFill>
              <a:srgbClr val="56FC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34DAAAD-1267-4C62-BC7E-A67562E4E04A}"/>
              </a:ext>
            </a:extLst>
          </p:cNvPr>
          <p:cNvSpPr txBox="1"/>
          <p:nvPr/>
        </p:nvSpPr>
        <p:spPr>
          <a:xfrm>
            <a:off x="631429" y="3272791"/>
            <a:ext cx="3052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Exporta, em formato TXT o relatório das etapas</a:t>
            </a:r>
          </a:p>
        </p:txBody>
      </p: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50D150A1-9897-4A35-94DD-79D3B02647BB}"/>
              </a:ext>
            </a:extLst>
          </p:cNvPr>
          <p:cNvCxnSpPr>
            <a:cxnSpLocks/>
            <a:stCxn id="39" idx="3"/>
            <a:endCxn id="30" idx="2"/>
          </p:cNvCxnSpPr>
          <p:nvPr/>
        </p:nvCxnSpPr>
        <p:spPr>
          <a:xfrm flipV="1">
            <a:off x="3684121" y="503582"/>
            <a:ext cx="3286928" cy="3092375"/>
          </a:xfrm>
          <a:prstGeom prst="bentConnector2">
            <a:avLst/>
          </a:prstGeom>
          <a:ln w="57150">
            <a:solidFill>
              <a:srgbClr val="56FC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9206E52-F211-45DE-82AC-B5DAB434A2F1}"/>
              </a:ext>
            </a:extLst>
          </p:cNvPr>
          <p:cNvSpPr txBox="1"/>
          <p:nvPr/>
        </p:nvSpPr>
        <p:spPr>
          <a:xfrm>
            <a:off x="612513" y="4435853"/>
            <a:ext cx="284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Salva todos os relatórios e gráficos gerados</a:t>
            </a:r>
          </a:p>
        </p:txBody>
      </p:sp>
      <p:cxnSp>
        <p:nvCxnSpPr>
          <p:cNvPr id="46" name="Conector: Angulado 45">
            <a:extLst>
              <a:ext uri="{FF2B5EF4-FFF2-40B4-BE49-F238E27FC236}">
                <a16:creationId xmlns:a16="http://schemas.microsoft.com/office/drawing/2014/main" id="{917AABA0-B741-47F7-9EC6-FA8F6250C617}"/>
              </a:ext>
            </a:extLst>
          </p:cNvPr>
          <p:cNvCxnSpPr>
            <a:cxnSpLocks/>
            <a:stCxn id="45" idx="3"/>
            <a:endCxn id="31" idx="2"/>
          </p:cNvCxnSpPr>
          <p:nvPr/>
        </p:nvCxnSpPr>
        <p:spPr>
          <a:xfrm flipV="1">
            <a:off x="3458817" y="510207"/>
            <a:ext cx="4044276" cy="4248812"/>
          </a:xfrm>
          <a:prstGeom prst="bentConnector2">
            <a:avLst/>
          </a:prstGeom>
          <a:ln w="57150">
            <a:solidFill>
              <a:srgbClr val="56FC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73E4F68B-D259-4CDE-97E7-DF86D6B20EAA}"/>
              </a:ext>
            </a:extLst>
          </p:cNvPr>
          <p:cNvSpPr txBox="1"/>
          <p:nvPr/>
        </p:nvSpPr>
        <p:spPr>
          <a:xfrm>
            <a:off x="643465" y="5572411"/>
            <a:ext cx="2615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Sai do software, mas antes pergunta se o usuário deseja salvar</a:t>
            </a:r>
          </a:p>
        </p:txBody>
      </p: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D4A8D049-0D2B-4780-8112-74EC5DEEC203}"/>
              </a:ext>
            </a:extLst>
          </p:cNvPr>
          <p:cNvCxnSpPr>
            <a:cxnSpLocks/>
            <a:stCxn id="47" idx="3"/>
            <a:endCxn id="36" idx="2"/>
          </p:cNvCxnSpPr>
          <p:nvPr/>
        </p:nvCxnSpPr>
        <p:spPr>
          <a:xfrm flipV="1">
            <a:off x="3258818" y="516831"/>
            <a:ext cx="4662663" cy="5517245"/>
          </a:xfrm>
          <a:prstGeom prst="bentConnector2">
            <a:avLst/>
          </a:prstGeom>
          <a:ln w="57150">
            <a:solidFill>
              <a:srgbClr val="56FC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723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m 10" descr="Interface gráfica do usuário&#10;&#10;Descrição gerada automaticamente">
            <a:extLst>
              <a:ext uri="{FF2B5EF4-FFF2-40B4-BE49-F238E27FC236}">
                <a16:creationId xmlns:a16="http://schemas.microsoft.com/office/drawing/2014/main" id="{AD23F865-2C95-46A7-88FB-E3BC1DE52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646" y="0"/>
            <a:ext cx="7187805" cy="68580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B96C8FE7-C989-4C80-B48B-FA102498476F}"/>
              </a:ext>
            </a:extLst>
          </p:cNvPr>
          <p:cNvSpPr/>
          <p:nvPr/>
        </p:nvSpPr>
        <p:spPr>
          <a:xfrm>
            <a:off x="4451025" y="527947"/>
            <a:ext cx="1176132" cy="4069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D1D6A03-E599-4D87-95D5-FA51E4E9302E}"/>
              </a:ext>
            </a:extLst>
          </p:cNvPr>
          <p:cNvSpPr txBox="1"/>
          <p:nvPr/>
        </p:nvSpPr>
        <p:spPr>
          <a:xfrm>
            <a:off x="643466" y="414233"/>
            <a:ext cx="2908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Aba de parametrização e Simulação do Software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B7810CEF-A7E5-4E3A-9231-9E427D9FA1D7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 flipV="1">
            <a:off x="3552210" y="731420"/>
            <a:ext cx="898815" cy="5979"/>
          </a:xfrm>
          <a:prstGeom prst="straightConnector1">
            <a:avLst/>
          </a:prstGeom>
          <a:ln w="57150">
            <a:solidFill>
              <a:srgbClr val="56FC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669C6EE-F46D-4BC7-A00B-77DC8825A0E4}"/>
              </a:ext>
            </a:extLst>
          </p:cNvPr>
          <p:cNvSpPr txBox="1"/>
          <p:nvPr/>
        </p:nvSpPr>
        <p:spPr>
          <a:xfrm>
            <a:off x="631429" y="1388640"/>
            <a:ext cx="2615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Consultas gerais ao banco de dados (DB)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40A1F2D8-0DD7-4446-924B-3B426388AC10}"/>
              </a:ext>
            </a:extLst>
          </p:cNvPr>
          <p:cNvSpPr txBox="1"/>
          <p:nvPr/>
        </p:nvSpPr>
        <p:spPr>
          <a:xfrm>
            <a:off x="7899473" y="4026649"/>
            <a:ext cx="3393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Gráfico para emulação do sistema apresentando o comando de controle, deflexão mensurada e as falhas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D0869F05-F85E-4927-8538-FD98C7852E86}"/>
              </a:ext>
            </a:extLst>
          </p:cNvPr>
          <p:cNvSpPr/>
          <p:nvPr/>
        </p:nvSpPr>
        <p:spPr>
          <a:xfrm>
            <a:off x="5634098" y="530087"/>
            <a:ext cx="1857580" cy="4143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DFD82EE7-7F9A-4681-B446-8015967A0490}"/>
              </a:ext>
            </a:extLst>
          </p:cNvPr>
          <p:cNvCxnSpPr>
            <a:cxnSpLocks/>
            <a:stCxn id="21" idx="3"/>
            <a:endCxn id="27" idx="2"/>
          </p:cNvCxnSpPr>
          <p:nvPr/>
        </p:nvCxnSpPr>
        <p:spPr>
          <a:xfrm flipV="1">
            <a:off x="3246782" y="944423"/>
            <a:ext cx="3316106" cy="767383"/>
          </a:xfrm>
          <a:prstGeom prst="bentConnector2">
            <a:avLst/>
          </a:prstGeom>
          <a:ln w="57150">
            <a:solidFill>
              <a:srgbClr val="56FC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15C32EC1-5DD5-4BFD-A69E-01C2B4B77291}"/>
              </a:ext>
            </a:extLst>
          </p:cNvPr>
          <p:cNvSpPr/>
          <p:nvPr/>
        </p:nvSpPr>
        <p:spPr>
          <a:xfrm>
            <a:off x="7491679" y="543339"/>
            <a:ext cx="2053777" cy="3915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A8717EEA-3D42-4B57-A2E7-6641F1287146}"/>
              </a:ext>
            </a:extLst>
          </p:cNvPr>
          <p:cNvSpPr/>
          <p:nvPr/>
        </p:nvSpPr>
        <p:spPr>
          <a:xfrm>
            <a:off x="9573567" y="543339"/>
            <a:ext cx="1993884" cy="3915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F55E3705-E3A7-4DE4-9329-FEFE35F506CD}"/>
              </a:ext>
            </a:extLst>
          </p:cNvPr>
          <p:cNvSpPr txBox="1"/>
          <p:nvPr/>
        </p:nvSpPr>
        <p:spPr>
          <a:xfrm>
            <a:off x="647690" y="2363048"/>
            <a:ext cx="2615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Consultas às falhas armazenadas no DB</a:t>
            </a:r>
          </a:p>
        </p:txBody>
      </p: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7F3D6924-816E-40DE-B726-778FF01D177B}"/>
              </a:ext>
            </a:extLst>
          </p:cNvPr>
          <p:cNvCxnSpPr>
            <a:cxnSpLocks/>
            <a:stCxn id="37" idx="3"/>
            <a:endCxn id="29" idx="2"/>
          </p:cNvCxnSpPr>
          <p:nvPr/>
        </p:nvCxnSpPr>
        <p:spPr>
          <a:xfrm flipV="1">
            <a:off x="3263043" y="934892"/>
            <a:ext cx="5255525" cy="1751322"/>
          </a:xfrm>
          <a:prstGeom prst="bentConnector2">
            <a:avLst/>
          </a:prstGeom>
          <a:ln w="57150">
            <a:solidFill>
              <a:srgbClr val="56FC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34DAAAD-1267-4C62-BC7E-A67562E4E04A}"/>
              </a:ext>
            </a:extLst>
          </p:cNvPr>
          <p:cNvSpPr txBox="1"/>
          <p:nvPr/>
        </p:nvSpPr>
        <p:spPr>
          <a:xfrm>
            <a:off x="631429" y="3337455"/>
            <a:ext cx="305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Aba com o Mapa Mental</a:t>
            </a:r>
          </a:p>
        </p:txBody>
      </p: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50D150A1-9897-4A35-94DD-79D3B02647BB}"/>
              </a:ext>
            </a:extLst>
          </p:cNvPr>
          <p:cNvCxnSpPr>
            <a:cxnSpLocks/>
            <a:stCxn id="39" idx="3"/>
            <a:endCxn id="30" idx="2"/>
          </p:cNvCxnSpPr>
          <p:nvPr/>
        </p:nvCxnSpPr>
        <p:spPr>
          <a:xfrm flipV="1">
            <a:off x="3684121" y="934892"/>
            <a:ext cx="6886388" cy="2587229"/>
          </a:xfrm>
          <a:prstGeom prst="bentConnector2">
            <a:avLst/>
          </a:prstGeom>
          <a:ln w="57150">
            <a:solidFill>
              <a:srgbClr val="56FC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398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m 10" descr="Interface gráfica do usuário&#10;&#10;Descrição gerada automaticamente">
            <a:extLst>
              <a:ext uri="{FF2B5EF4-FFF2-40B4-BE49-F238E27FC236}">
                <a16:creationId xmlns:a16="http://schemas.microsoft.com/office/drawing/2014/main" id="{AD23F865-2C95-46A7-88FB-E3BC1DE52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646" y="0"/>
            <a:ext cx="7187805" cy="68580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B96C8FE7-C989-4C80-B48B-FA102498476F}"/>
              </a:ext>
            </a:extLst>
          </p:cNvPr>
          <p:cNvSpPr/>
          <p:nvPr/>
        </p:nvSpPr>
        <p:spPr>
          <a:xfrm>
            <a:off x="4485664" y="0"/>
            <a:ext cx="497154" cy="5345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D1D6A03-E599-4D87-95D5-FA51E4E9302E}"/>
              </a:ext>
            </a:extLst>
          </p:cNvPr>
          <p:cNvSpPr txBox="1"/>
          <p:nvPr/>
        </p:nvSpPr>
        <p:spPr>
          <a:xfrm>
            <a:off x="643465" y="82620"/>
            <a:ext cx="310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Abre o Manual do Software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B7810CEF-A7E5-4E3A-9231-9E427D9FA1D7}"/>
              </a:ext>
            </a:extLst>
          </p:cNvPr>
          <p:cNvCxnSpPr>
            <a:stCxn id="18" idx="3"/>
            <a:endCxn id="17" idx="1"/>
          </p:cNvCxnSpPr>
          <p:nvPr/>
        </p:nvCxnSpPr>
        <p:spPr>
          <a:xfrm>
            <a:off x="3743994" y="267286"/>
            <a:ext cx="741670" cy="0"/>
          </a:xfrm>
          <a:prstGeom prst="straightConnector1">
            <a:avLst/>
          </a:prstGeom>
          <a:ln w="57150">
            <a:solidFill>
              <a:srgbClr val="56FC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669C6EE-F46D-4BC7-A00B-77DC8825A0E4}"/>
              </a:ext>
            </a:extLst>
          </p:cNvPr>
          <p:cNvSpPr txBox="1"/>
          <p:nvPr/>
        </p:nvSpPr>
        <p:spPr>
          <a:xfrm>
            <a:off x="631430" y="957675"/>
            <a:ext cx="2650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Diretório da Simulação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936D4FD5-A8AA-45EC-8014-3B77568C4B30}"/>
              </a:ext>
            </a:extLst>
          </p:cNvPr>
          <p:cNvCxnSpPr>
            <a:stCxn id="21" idx="3"/>
          </p:cNvCxnSpPr>
          <p:nvPr/>
        </p:nvCxnSpPr>
        <p:spPr>
          <a:xfrm>
            <a:off x="3281514" y="1142341"/>
            <a:ext cx="1192115" cy="0"/>
          </a:xfrm>
          <a:prstGeom prst="straightConnector1">
            <a:avLst/>
          </a:prstGeom>
          <a:ln w="57150">
            <a:solidFill>
              <a:srgbClr val="56FC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CA06B5-E53C-4A16-929B-AE192FEF5A89}"/>
              </a:ext>
            </a:extLst>
          </p:cNvPr>
          <p:cNvSpPr/>
          <p:nvPr/>
        </p:nvSpPr>
        <p:spPr>
          <a:xfrm>
            <a:off x="4493662" y="878163"/>
            <a:ext cx="1787867" cy="5345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07D6B8C9-A0AE-4AE4-B545-65B878A733C3}"/>
              </a:ext>
            </a:extLst>
          </p:cNvPr>
          <p:cNvSpPr/>
          <p:nvPr/>
        </p:nvSpPr>
        <p:spPr>
          <a:xfrm>
            <a:off x="4493662" y="1653416"/>
            <a:ext cx="1787867" cy="1368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1E59F4D-A8EB-4E88-8FDF-524E45AACFE7}"/>
              </a:ext>
            </a:extLst>
          </p:cNvPr>
          <p:cNvSpPr txBox="1"/>
          <p:nvPr/>
        </p:nvSpPr>
        <p:spPr>
          <a:xfrm>
            <a:off x="651458" y="1878183"/>
            <a:ext cx="3092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Parâmetros utilizados na Simulação ou aquisição de dados, gerando cenários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3BD2700C-9558-48A9-93DA-C1F00C8B7A9C}"/>
              </a:ext>
            </a:extLst>
          </p:cNvPr>
          <p:cNvCxnSpPr>
            <a:cxnSpLocks/>
            <a:stCxn id="25" idx="3"/>
            <a:endCxn id="24" idx="1"/>
          </p:cNvCxnSpPr>
          <p:nvPr/>
        </p:nvCxnSpPr>
        <p:spPr>
          <a:xfrm flipV="1">
            <a:off x="3743994" y="2337456"/>
            <a:ext cx="749668" cy="2392"/>
          </a:xfrm>
          <a:prstGeom prst="straightConnector1">
            <a:avLst/>
          </a:prstGeom>
          <a:ln w="57150">
            <a:solidFill>
              <a:srgbClr val="56FC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9E0D4323-EB0B-4F88-B56A-BE4E5219F316}"/>
              </a:ext>
            </a:extLst>
          </p:cNvPr>
          <p:cNvSpPr/>
          <p:nvPr/>
        </p:nvSpPr>
        <p:spPr>
          <a:xfrm>
            <a:off x="4473629" y="3262177"/>
            <a:ext cx="1787867" cy="10977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029F47C-E50B-4BDA-A402-0F5962DDD2FC}"/>
              </a:ext>
            </a:extLst>
          </p:cNvPr>
          <p:cNvSpPr txBox="1"/>
          <p:nvPr/>
        </p:nvSpPr>
        <p:spPr>
          <a:xfrm>
            <a:off x="684433" y="3365941"/>
            <a:ext cx="2959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Seleção do estudo de caso, método de classificação e inserção do tempo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EF6B8CCD-14B1-4C8A-9D70-5E9AEDDCC423}"/>
              </a:ext>
            </a:extLst>
          </p:cNvPr>
          <p:cNvCxnSpPr>
            <a:cxnSpLocks/>
            <a:stCxn id="34" idx="3"/>
            <a:endCxn id="32" idx="1"/>
          </p:cNvCxnSpPr>
          <p:nvPr/>
        </p:nvCxnSpPr>
        <p:spPr>
          <a:xfrm flipV="1">
            <a:off x="3644349" y="3811071"/>
            <a:ext cx="829280" cy="16535"/>
          </a:xfrm>
          <a:prstGeom prst="straightConnector1">
            <a:avLst/>
          </a:prstGeom>
          <a:ln w="57150">
            <a:solidFill>
              <a:srgbClr val="56FC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A835FA3A-26FC-425E-B41E-23F4CCBC526E}"/>
              </a:ext>
            </a:extLst>
          </p:cNvPr>
          <p:cNvSpPr/>
          <p:nvPr/>
        </p:nvSpPr>
        <p:spPr>
          <a:xfrm>
            <a:off x="4485665" y="4410017"/>
            <a:ext cx="1775832" cy="23353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1FB12924-CA5A-41D4-B5E1-2FD1A2677CC8}"/>
              </a:ext>
            </a:extLst>
          </p:cNvPr>
          <p:cNvSpPr txBox="1"/>
          <p:nvPr/>
        </p:nvSpPr>
        <p:spPr>
          <a:xfrm>
            <a:off x="687264" y="5111970"/>
            <a:ext cx="2959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Esses campos só são habilitados depois da seleção do benchmark.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080CC799-74D2-41C8-8B38-8552C061B5FB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3647180" y="5557101"/>
            <a:ext cx="829280" cy="16534"/>
          </a:xfrm>
          <a:prstGeom prst="straightConnector1">
            <a:avLst/>
          </a:prstGeom>
          <a:ln w="57150">
            <a:solidFill>
              <a:srgbClr val="56FC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40A1F2D8-0DD7-4446-924B-3B426388AC10}"/>
              </a:ext>
            </a:extLst>
          </p:cNvPr>
          <p:cNvSpPr txBox="1"/>
          <p:nvPr/>
        </p:nvSpPr>
        <p:spPr>
          <a:xfrm>
            <a:off x="7505342" y="3088942"/>
            <a:ext cx="3428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Gráfico para emulação do sistema apresentando o comando de controle, deflexão mensurada e as falhas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E4B7FA1-93B7-44DC-8748-E347EBB487ED}"/>
              </a:ext>
            </a:extLst>
          </p:cNvPr>
          <p:cNvSpPr txBox="1"/>
          <p:nvPr/>
        </p:nvSpPr>
        <p:spPr>
          <a:xfrm>
            <a:off x="749477" y="6316858"/>
            <a:ext cx="223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Barra de Progresso</a:t>
            </a:r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E20C19F2-8C6A-465D-9D45-B7D6E7D36FC0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2981739" y="6501524"/>
            <a:ext cx="1616765" cy="0"/>
          </a:xfrm>
          <a:prstGeom prst="straightConnector1">
            <a:avLst/>
          </a:prstGeom>
          <a:ln w="57150">
            <a:solidFill>
              <a:srgbClr val="56FC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320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la de computador&#10;&#10;Descrição gerada automaticamente">
            <a:extLst>
              <a:ext uri="{FF2B5EF4-FFF2-40B4-BE49-F238E27FC236}">
                <a16:creationId xmlns:a16="http://schemas.microsoft.com/office/drawing/2014/main" id="{AB36B643-3B87-49EF-A75A-C61A811EC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650"/>
            <a:ext cx="12192000" cy="66167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86D86E7E-1E33-40EC-BBF1-37DE2CAA9D09}"/>
              </a:ext>
            </a:extLst>
          </p:cNvPr>
          <p:cNvSpPr/>
          <p:nvPr/>
        </p:nvSpPr>
        <p:spPr>
          <a:xfrm>
            <a:off x="114038" y="6387548"/>
            <a:ext cx="3384535" cy="21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84C9A34-66F6-4A0C-8DCE-AC4CEEEFEFE1}"/>
              </a:ext>
            </a:extLst>
          </p:cNvPr>
          <p:cNvCxnSpPr>
            <a:cxnSpLocks/>
            <a:stCxn id="7" idx="0"/>
            <a:endCxn id="11" idx="2"/>
          </p:cNvCxnSpPr>
          <p:nvPr/>
        </p:nvCxnSpPr>
        <p:spPr>
          <a:xfrm flipH="1" flipV="1">
            <a:off x="1801941" y="5756712"/>
            <a:ext cx="4365" cy="630836"/>
          </a:xfrm>
          <a:prstGeom prst="straightConnector1">
            <a:avLst/>
          </a:prstGeom>
          <a:ln w="57150">
            <a:solidFill>
              <a:srgbClr val="56FC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E761123-DCC1-413D-AAAA-D3D250B74004}"/>
              </a:ext>
            </a:extLst>
          </p:cNvPr>
          <p:cNvSpPr txBox="1"/>
          <p:nvPr/>
        </p:nvSpPr>
        <p:spPr>
          <a:xfrm>
            <a:off x="52298" y="4279384"/>
            <a:ext cx="3499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Botão para consultar o número de itens inseridos no campo texto ao lado, caso esse número exceda o máximo de dados, a consulta retorna todos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6A0220C1-6EB7-4E16-88A0-A2A381B9ABBF}"/>
              </a:ext>
            </a:extLst>
          </p:cNvPr>
          <p:cNvCxnSpPr>
            <a:cxnSpLocks/>
            <a:stCxn id="18" idx="0"/>
            <a:endCxn id="17" idx="2"/>
          </p:cNvCxnSpPr>
          <p:nvPr/>
        </p:nvCxnSpPr>
        <p:spPr>
          <a:xfrm flipV="1">
            <a:off x="3770403" y="3429000"/>
            <a:ext cx="0" cy="2958548"/>
          </a:xfrm>
          <a:prstGeom prst="straightConnector1">
            <a:avLst/>
          </a:prstGeom>
          <a:ln w="57150">
            <a:solidFill>
              <a:srgbClr val="56FC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1BBD109-5ED7-4618-9B01-B213456330E7}"/>
              </a:ext>
            </a:extLst>
          </p:cNvPr>
          <p:cNvSpPr txBox="1"/>
          <p:nvPr/>
        </p:nvSpPr>
        <p:spPr>
          <a:xfrm>
            <a:off x="2620678" y="2782669"/>
            <a:ext cx="2299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Inserir o número de itens para consulta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2DE821F-2F0D-4ACF-BBEF-4735BEA40391}"/>
              </a:ext>
            </a:extLst>
          </p:cNvPr>
          <p:cNvSpPr/>
          <p:nvPr/>
        </p:nvSpPr>
        <p:spPr>
          <a:xfrm>
            <a:off x="3494209" y="6387548"/>
            <a:ext cx="552388" cy="2054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637C4C92-9682-4F89-8199-0F67D4C7427F}"/>
              </a:ext>
            </a:extLst>
          </p:cNvPr>
          <p:cNvCxnSpPr>
            <a:cxnSpLocks/>
            <a:stCxn id="26" idx="0"/>
            <a:endCxn id="24" idx="2"/>
          </p:cNvCxnSpPr>
          <p:nvPr/>
        </p:nvCxnSpPr>
        <p:spPr>
          <a:xfrm flipV="1">
            <a:off x="6536001" y="5277606"/>
            <a:ext cx="0" cy="1088682"/>
          </a:xfrm>
          <a:prstGeom prst="straightConnector1">
            <a:avLst/>
          </a:prstGeom>
          <a:ln w="57150">
            <a:solidFill>
              <a:srgbClr val="56FC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E7A417E-C2D3-4C56-8666-BE9C5F45919D}"/>
              </a:ext>
            </a:extLst>
          </p:cNvPr>
          <p:cNvSpPr txBox="1"/>
          <p:nvPr/>
        </p:nvSpPr>
        <p:spPr>
          <a:xfrm>
            <a:off x="5432818" y="4908274"/>
            <a:ext cx="220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Barra de progresso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C3849E2-5783-4381-82FC-8B64B0362191}"/>
              </a:ext>
            </a:extLst>
          </p:cNvPr>
          <p:cNvSpPr/>
          <p:nvPr/>
        </p:nvSpPr>
        <p:spPr>
          <a:xfrm>
            <a:off x="4926596" y="6366288"/>
            <a:ext cx="3218810" cy="2399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7D053F35-865A-484F-BBB9-DABBECD6B55E}"/>
              </a:ext>
            </a:extLst>
          </p:cNvPr>
          <p:cNvSpPr/>
          <p:nvPr/>
        </p:nvSpPr>
        <p:spPr>
          <a:xfrm>
            <a:off x="8145406" y="6366288"/>
            <a:ext cx="2403324" cy="226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B2D19895-6200-4F8C-9E98-A7A9CB6B4E13}"/>
              </a:ext>
            </a:extLst>
          </p:cNvPr>
          <p:cNvSpPr/>
          <p:nvPr/>
        </p:nvSpPr>
        <p:spPr>
          <a:xfrm>
            <a:off x="10548730" y="6366287"/>
            <a:ext cx="1529231" cy="2135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8FB5E1B5-AB9F-427F-A662-B79D60001FC2}"/>
              </a:ext>
            </a:extLst>
          </p:cNvPr>
          <p:cNvCxnSpPr>
            <a:cxnSpLocks/>
            <a:stCxn id="29" idx="0"/>
            <a:endCxn id="32" idx="2"/>
          </p:cNvCxnSpPr>
          <p:nvPr/>
        </p:nvCxnSpPr>
        <p:spPr>
          <a:xfrm flipV="1">
            <a:off x="9347068" y="5369939"/>
            <a:ext cx="0" cy="996349"/>
          </a:xfrm>
          <a:prstGeom prst="straightConnector1">
            <a:avLst/>
          </a:prstGeom>
          <a:ln w="57150">
            <a:solidFill>
              <a:srgbClr val="56FC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F3F038EB-4E6B-44EA-8F51-7D4F7F211E9A}"/>
              </a:ext>
            </a:extLst>
          </p:cNvPr>
          <p:cNvSpPr txBox="1"/>
          <p:nvPr/>
        </p:nvSpPr>
        <p:spPr>
          <a:xfrm>
            <a:off x="8243885" y="4723608"/>
            <a:ext cx="2206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Carrega os últimos 1000 dados</a:t>
            </a:r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DA184381-AA54-4DA2-A5FB-CDDAB4B07173}"/>
              </a:ext>
            </a:extLst>
          </p:cNvPr>
          <p:cNvCxnSpPr>
            <a:cxnSpLocks/>
            <a:stCxn id="30" idx="0"/>
            <a:endCxn id="34" idx="2"/>
          </p:cNvCxnSpPr>
          <p:nvPr/>
        </p:nvCxnSpPr>
        <p:spPr>
          <a:xfrm flipH="1" flipV="1">
            <a:off x="11298390" y="4723608"/>
            <a:ext cx="14956" cy="1642679"/>
          </a:xfrm>
          <a:prstGeom prst="straightConnector1">
            <a:avLst/>
          </a:prstGeom>
          <a:ln w="57150">
            <a:solidFill>
              <a:srgbClr val="56FC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5A05928-E4EC-452C-AC07-F798C0053928}"/>
              </a:ext>
            </a:extLst>
          </p:cNvPr>
          <p:cNvSpPr txBox="1"/>
          <p:nvPr/>
        </p:nvSpPr>
        <p:spPr>
          <a:xfrm>
            <a:off x="10424459" y="4354276"/>
            <a:ext cx="174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Gera Relatório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A70628D-4599-4DF1-A87B-B0DC3F34A956}"/>
              </a:ext>
            </a:extLst>
          </p:cNvPr>
          <p:cNvSpPr txBox="1"/>
          <p:nvPr/>
        </p:nvSpPr>
        <p:spPr>
          <a:xfrm>
            <a:off x="6751272" y="1211062"/>
            <a:ext cx="2777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Espaço reservado para a tabela de dados gerais</a:t>
            </a:r>
          </a:p>
        </p:txBody>
      </p:sp>
    </p:spTree>
    <p:extLst>
      <p:ext uri="{BB962C8B-B14F-4D97-AF65-F5344CB8AC3E}">
        <p14:creationId xmlns:p14="http://schemas.microsoft.com/office/powerpoint/2010/main" val="1842113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la de computador&#10;&#10;Descrição gerada automaticamente">
            <a:extLst>
              <a:ext uri="{FF2B5EF4-FFF2-40B4-BE49-F238E27FC236}">
                <a16:creationId xmlns:a16="http://schemas.microsoft.com/office/drawing/2014/main" id="{B0956EC1-EC18-47FA-9911-D5EC6F642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650"/>
            <a:ext cx="12192000" cy="66167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C7CCC47-2069-45C2-A539-409FD715DC95}"/>
              </a:ext>
            </a:extLst>
          </p:cNvPr>
          <p:cNvSpPr txBox="1"/>
          <p:nvPr/>
        </p:nvSpPr>
        <p:spPr>
          <a:xfrm>
            <a:off x="8739098" y="2967335"/>
            <a:ext cx="2843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Tabela com os dados gerais das simulações, independendo das falhas</a:t>
            </a:r>
          </a:p>
        </p:txBody>
      </p:sp>
    </p:spTree>
    <p:extLst>
      <p:ext uri="{BB962C8B-B14F-4D97-AF65-F5344CB8AC3E}">
        <p14:creationId xmlns:p14="http://schemas.microsoft.com/office/powerpoint/2010/main" val="768989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A57BE3D-A87C-4CA6-A2AD-18D1E822A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825"/>
            <a:ext cx="12192000" cy="661035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86D86E7E-1E33-40EC-BBF1-37DE2CAA9D09}"/>
              </a:ext>
            </a:extLst>
          </p:cNvPr>
          <p:cNvSpPr/>
          <p:nvPr/>
        </p:nvSpPr>
        <p:spPr>
          <a:xfrm>
            <a:off x="114039" y="6400800"/>
            <a:ext cx="2409234" cy="2054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84C9A34-66F6-4A0C-8DCE-AC4CEEEFEFE1}"/>
              </a:ext>
            </a:extLst>
          </p:cNvPr>
          <p:cNvCxnSpPr>
            <a:cxnSpLocks/>
            <a:stCxn id="7" idx="0"/>
            <a:endCxn id="11" idx="2"/>
          </p:cNvCxnSpPr>
          <p:nvPr/>
        </p:nvCxnSpPr>
        <p:spPr>
          <a:xfrm flipV="1">
            <a:off x="1318656" y="4985693"/>
            <a:ext cx="3028" cy="1415107"/>
          </a:xfrm>
          <a:prstGeom prst="straightConnector1">
            <a:avLst/>
          </a:prstGeom>
          <a:ln w="57150">
            <a:solidFill>
              <a:srgbClr val="56FC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E761123-DCC1-413D-AAAA-D3D250B74004}"/>
              </a:ext>
            </a:extLst>
          </p:cNvPr>
          <p:cNvSpPr txBox="1"/>
          <p:nvPr/>
        </p:nvSpPr>
        <p:spPr>
          <a:xfrm>
            <a:off x="221670" y="4062363"/>
            <a:ext cx="2200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Consulta todos os dados existentes no banco de dados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6A0220C1-6EB7-4E16-88A0-A2A381B9ABBF}"/>
              </a:ext>
            </a:extLst>
          </p:cNvPr>
          <p:cNvCxnSpPr>
            <a:cxnSpLocks/>
            <a:stCxn id="18" idx="0"/>
            <a:endCxn id="17" idx="2"/>
          </p:cNvCxnSpPr>
          <p:nvPr/>
        </p:nvCxnSpPr>
        <p:spPr>
          <a:xfrm flipV="1">
            <a:off x="3851454" y="3617282"/>
            <a:ext cx="9829" cy="2770265"/>
          </a:xfrm>
          <a:prstGeom prst="straightConnector1">
            <a:avLst/>
          </a:prstGeom>
          <a:ln w="57150">
            <a:solidFill>
              <a:srgbClr val="56FC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1BBD109-5ED7-4618-9B01-B213456330E7}"/>
              </a:ext>
            </a:extLst>
          </p:cNvPr>
          <p:cNvSpPr txBox="1"/>
          <p:nvPr/>
        </p:nvSpPr>
        <p:spPr>
          <a:xfrm>
            <a:off x="2421696" y="1585957"/>
            <a:ext cx="28791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Botão utilizado para consultar o número de itens inseridos no campo texto ao lado, caso esse número exceda o máximo de dados, a consulta retorna todos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2DE821F-2F0D-4ACF-BBEF-4735BEA40391}"/>
              </a:ext>
            </a:extLst>
          </p:cNvPr>
          <p:cNvSpPr/>
          <p:nvPr/>
        </p:nvSpPr>
        <p:spPr>
          <a:xfrm>
            <a:off x="2521308" y="6387547"/>
            <a:ext cx="2660291" cy="2399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637C4C92-9682-4F89-8199-0F67D4C7427F}"/>
              </a:ext>
            </a:extLst>
          </p:cNvPr>
          <p:cNvCxnSpPr>
            <a:cxnSpLocks/>
            <a:stCxn id="26" idx="0"/>
            <a:endCxn id="24" idx="2"/>
          </p:cNvCxnSpPr>
          <p:nvPr/>
        </p:nvCxnSpPr>
        <p:spPr>
          <a:xfrm flipV="1">
            <a:off x="8002214" y="4354276"/>
            <a:ext cx="0" cy="2033270"/>
          </a:xfrm>
          <a:prstGeom prst="straightConnector1">
            <a:avLst/>
          </a:prstGeom>
          <a:ln w="57150">
            <a:solidFill>
              <a:srgbClr val="56FC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E7A417E-C2D3-4C56-8666-BE9C5F45919D}"/>
              </a:ext>
            </a:extLst>
          </p:cNvPr>
          <p:cNvSpPr txBox="1"/>
          <p:nvPr/>
        </p:nvSpPr>
        <p:spPr>
          <a:xfrm>
            <a:off x="6899031" y="3984944"/>
            <a:ext cx="220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Barra de progresso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C3849E2-5783-4381-82FC-8B64B0362191}"/>
              </a:ext>
            </a:extLst>
          </p:cNvPr>
          <p:cNvSpPr/>
          <p:nvPr/>
        </p:nvSpPr>
        <p:spPr>
          <a:xfrm>
            <a:off x="5742080" y="6387546"/>
            <a:ext cx="4520268" cy="2542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B2D19895-6200-4F8C-9E98-A7A9CB6B4E13}"/>
              </a:ext>
            </a:extLst>
          </p:cNvPr>
          <p:cNvSpPr/>
          <p:nvPr/>
        </p:nvSpPr>
        <p:spPr>
          <a:xfrm>
            <a:off x="10262348" y="6387545"/>
            <a:ext cx="1815613" cy="254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8FB5E1B5-AB9F-427F-A662-B79D60001FC2}"/>
              </a:ext>
            </a:extLst>
          </p:cNvPr>
          <p:cNvCxnSpPr>
            <a:cxnSpLocks/>
            <a:stCxn id="35" idx="0"/>
            <a:endCxn id="36" idx="2"/>
          </p:cNvCxnSpPr>
          <p:nvPr/>
        </p:nvCxnSpPr>
        <p:spPr>
          <a:xfrm flipH="1" flipV="1">
            <a:off x="5464182" y="5095819"/>
            <a:ext cx="4284" cy="1284569"/>
          </a:xfrm>
          <a:prstGeom prst="straightConnector1">
            <a:avLst/>
          </a:prstGeom>
          <a:ln w="57150">
            <a:solidFill>
              <a:srgbClr val="56FC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DA184381-AA54-4DA2-A5FB-CDDAB4B07173}"/>
              </a:ext>
            </a:extLst>
          </p:cNvPr>
          <p:cNvCxnSpPr>
            <a:cxnSpLocks/>
            <a:stCxn id="30" idx="0"/>
            <a:endCxn id="34" idx="2"/>
          </p:cNvCxnSpPr>
          <p:nvPr/>
        </p:nvCxnSpPr>
        <p:spPr>
          <a:xfrm flipH="1" flipV="1">
            <a:off x="11170154" y="4959303"/>
            <a:ext cx="1" cy="1428242"/>
          </a:xfrm>
          <a:prstGeom prst="straightConnector1">
            <a:avLst/>
          </a:prstGeom>
          <a:ln w="57150">
            <a:solidFill>
              <a:srgbClr val="56FC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5A05928-E4EC-452C-AC07-F798C0053928}"/>
              </a:ext>
            </a:extLst>
          </p:cNvPr>
          <p:cNvSpPr txBox="1"/>
          <p:nvPr/>
        </p:nvSpPr>
        <p:spPr>
          <a:xfrm>
            <a:off x="10296223" y="4035973"/>
            <a:ext cx="1747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Gera Relatório Exclusivo das falhas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A70628D-4599-4DF1-A87B-B0DC3F34A956}"/>
              </a:ext>
            </a:extLst>
          </p:cNvPr>
          <p:cNvSpPr txBox="1"/>
          <p:nvPr/>
        </p:nvSpPr>
        <p:spPr>
          <a:xfrm>
            <a:off x="8142750" y="1433568"/>
            <a:ext cx="2777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Espaço reservado para a tabela de dados Falhas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BB5F2E71-4AC4-412F-9AE9-DEA6017C3E3D}"/>
              </a:ext>
            </a:extLst>
          </p:cNvPr>
          <p:cNvSpPr/>
          <p:nvPr/>
        </p:nvSpPr>
        <p:spPr>
          <a:xfrm>
            <a:off x="5194851" y="6380388"/>
            <a:ext cx="547230" cy="2542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3140435-9CF4-4045-93A7-6A249274F3C0}"/>
              </a:ext>
            </a:extLst>
          </p:cNvPr>
          <p:cNvSpPr txBox="1"/>
          <p:nvPr/>
        </p:nvSpPr>
        <p:spPr>
          <a:xfrm>
            <a:off x="4314457" y="4449488"/>
            <a:ext cx="2299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Inserir o número de itens para consulta</a:t>
            </a:r>
          </a:p>
        </p:txBody>
      </p:sp>
    </p:spTree>
    <p:extLst>
      <p:ext uri="{BB962C8B-B14F-4D97-AF65-F5344CB8AC3E}">
        <p14:creationId xmlns:p14="http://schemas.microsoft.com/office/powerpoint/2010/main" val="706706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8EFFEDC-45DE-41DF-8E60-1F651E5B1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475"/>
            <a:ext cx="12192000" cy="66230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BB1AF78-6003-43B2-8048-8A37E231AA3A}"/>
              </a:ext>
            </a:extLst>
          </p:cNvPr>
          <p:cNvSpPr txBox="1"/>
          <p:nvPr/>
        </p:nvSpPr>
        <p:spPr>
          <a:xfrm>
            <a:off x="8739098" y="2967335"/>
            <a:ext cx="2843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Tabela com os dados gerais das simulações, apenas com as falhas</a:t>
            </a:r>
          </a:p>
        </p:txBody>
      </p:sp>
    </p:spTree>
    <p:extLst>
      <p:ext uri="{BB962C8B-B14F-4D97-AF65-F5344CB8AC3E}">
        <p14:creationId xmlns:p14="http://schemas.microsoft.com/office/powerpoint/2010/main" val="556790963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Exibir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391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Wingdings 2</vt:lpstr>
      <vt:lpstr>Exibir</vt:lpstr>
      <vt:lpstr>Manual Do TCC - Identify OFC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Do TCC - Identify OFC</dc:title>
  <dc:creator>Marcelo Feliciano Filho</dc:creator>
  <cp:lastModifiedBy>Marcelo Feliciano Filho</cp:lastModifiedBy>
  <cp:revision>18</cp:revision>
  <dcterms:created xsi:type="dcterms:W3CDTF">2020-11-04T23:36:13Z</dcterms:created>
  <dcterms:modified xsi:type="dcterms:W3CDTF">2020-11-05T01:55:54Z</dcterms:modified>
</cp:coreProperties>
</file>