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6" r:id="rId5"/>
    <p:sldId id="308" r:id="rId6"/>
    <p:sldId id="309" r:id="rId7"/>
    <p:sldId id="310" r:id="rId8"/>
    <p:sldId id="311" r:id="rId9"/>
    <p:sldId id="312" r:id="rId10"/>
    <p:sldId id="315" r:id="rId11"/>
    <p:sldId id="314" r:id="rId12"/>
    <p:sldId id="316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64" d="100"/>
          <a:sy n="164" d="100"/>
        </p:scale>
        <p:origin x="24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5646-C504-47F2-9443-70316A3DF706}" type="datetimeFigureOut">
              <a:rPr lang="pt-BR" smtClean="0"/>
              <a:t>16/12/2022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4F96-8EB6-426A-9D4F-EFFB8497D4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04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08BB-2991-4CD2-87EC-C937A3D677CF}" type="datetimeFigureOut">
              <a:rPr lang="pt-BR" noProof="0" smtClean="0"/>
              <a:t>16/12/2022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1B43E-7BEB-4A6E-923F-A85422EFDE1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4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1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18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93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85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86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56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99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67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9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68F44-0190-452C-99F4-9D45B43E835D}" type="datetime1">
              <a:rPr lang="pt-BR" noProof="0" smtClean="0"/>
              <a:t>16/12/2022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A64EF-F5C2-4B94-BDA4-C1E672592B7D}" type="datetime1">
              <a:rPr lang="pt-BR" noProof="0" smtClean="0"/>
              <a:t>16/12/2022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B5363-FC9C-403B-8B02-7E3727244E3E}" type="datetime1">
              <a:rPr lang="pt-BR" noProof="0" smtClean="0"/>
              <a:t>16/12/2022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65507B-DF23-4EA0-A509-730DBF44FE8C}" type="datetime1">
              <a:rPr lang="pt-BR" noProof="0" smtClean="0"/>
              <a:t>16/12/2022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73A11-3E1D-401F-8598-3F7D904002D3}" type="datetime1">
              <a:rPr lang="pt-BR" noProof="0" smtClean="0"/>
              <a:t>16/12/2022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9C50E-F1CC-4AF0-9D96-24628ACA06B8}" type="datetime1">
              <a:rPr lang="pt-BR" noProof="0" smtClean="0"/>
              <a:t>16/12/2022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573D3-9E31-4B9D-A40F-845A455B2047}" type="datetime1">
              <a:rPr lang="pt-BR" noProof="0" smtClean="0"/>
              <a:t>16/12/2022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C14B858-016A-4025-A56F-12B208AB836C}" type="datetime1">
              <a:rPr lang="pt-BR" noProof="0" smtClean="0"/>
              <a:t>16/12/2022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5DF830C-0D4A-4406-A436-C9B2F71590BD}" type="datetime1">
              <a:rPr lang="pt-BR" noProof="0" smtClean="0"/>
              <a:t>16/12/2022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AD04C2D9-8B52-4B8C-9620-7C67A84A7037}" type="datetime1">
              <a:rPr lang="pt-BR" noProof="0" smtClean="0"/>
              <a:t>16/12/2022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pt-BR" dirty="0"/>
              <a:t>Capstone</a:t>
            </a:r>
            <a:br>
              <a:rPr lang="pt-BR" dirty="0"/>
            </a:br>
            <a:r>
              <a:rPr lang="pt-BR" dirty="0"/>
              <a:t>Augme</a:t>
            </a:r>
            <a:br>
              <a:rPr lang="pt-BR" dirty="0"/>
            </a:br>
            <a:r>
              <a:rPr lang="pt-BR" dirty="0"/>
              <a:t>INSPER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Web Scraping de agente fiduciários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pt-BR" dirty="0"/>
              <a:t>O Atual Problema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AD43E9-44B6-1BF0-050B-76236CC921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4" y="2494270"/>
            <a:ext cx="4969969" cy="28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851ED15-F52B-9122-96E0-B9C21A1A7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431" y="2094861"/>
            <a:ext cx="2819400" cy="78327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931C46-8052-EE1C-2CCF-D13C8B87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31" y="3670845"/>
            <a:ext cx="2819400" cy="6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C846FC0-9E1B-4FBC-3ADC-9C6D1C162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046" y="5188310"/>
            <a:ext cx="2760786" cy="396759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D7EB8C2-5AAA-4A52-9D98-760BD035F3AD}"/>
              </a:ext>
            </a:extLst>
          </p:cNvPr>
          <p:cNvCxnSpPr/>
          <p:nvPr/>
        </p:nvCxnSpPr>
        <p:spPr>
          <a:xfrm flipV="1">
            <a:off x="5398477" y="2649415"/>
            <a:ext cx="2479431" cy="10214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DA27C68-CC02-4573-D882-5D2CE0BE2C05}"/>
              </a:ext>
            </a:extLst>
          </p:cNvPr>
          <p:cNvCxnSpPr/>
          <p:nvPr/>
        </p:nvCxnSpPr>
        <p:spPr>
          <a:xfrm>
            <a:off x="5398477" y="3962400"/>
            <a:ext cx="242081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24BD69D-FB53-0F68-4F26-09BCA266CD30}"/>
              </a:ext>
            </a:extLst>
          </p:cNvPr>
          <p:cNvCxnSpPr/>
          <p:nvPr/>
        </p:nvCxnSpPr>
        <p:spPr>
          <a:xfrm>
            <a:off x="5398477" y="4288877"/>
            <a:ext cx="2420815" cy="1215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pt-BR" dirty="0"/>
              <a:t>O Impacto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CE9C3-1CDF-9DDD-B020-60E0FF09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55677"/>
            <a:ext cx="10058400" cy="3760891"/>
          </a:xfrm>
        </p:spPr>
        <p:txBody>
          <a:bodyPr/>
          <a:lstStyle/>
          <a:p>
            <a:r>
              <a:rPr lang="pt-BR" dirty="0"/>
              <a:t>Sem o monitoramento automatizado dos ativos, a </a:t>
            </a:r>
            <a:r>
              <a:rPr lang="pt-BR" dirty="0" err="1"/>
              <a:t>Augme</a:t>
            </a:r>
            <a:r>
              <a:rPr lang="pt-BR" dirty="0"/>
              <a:t> pode:</a:t>
            </a:r>
          </a:p>
          <a:p>
            <a:pPr lvl="1"/>
            <a:r>
              <a:rPr lang="pt-BR" dirty="0"/>
              <a:t>Não ficam sabendo sobre as convocação de assembleias</a:t>
            </a:r>
          </a:p>
          <a:p>
            <a:pPr lvl="1"/>
            <a:r>
              <a:rPr lang="pt-BR" dirty="0"/>
              <a:t>Não ficar sabendo sobre uma variação da taxa no momento da sua atualização</a:t>
            </a:r>
          </a:p>
          <a:p>
            <a:pPr lvl="1"/>
            <a:r>
              <a:rPr lang="pt-BR" dirty="0"/>
              <a:t>Se atrasar em seus posicionamentos</a:t>
            </a:r>
          </a:p>
          <a:p>
            <a:pPr lvl="1"/>
            <a:r>
              <a:rPr lang="pt-BR" dirty="0"/>
              <a:t>Perder tempo preciso de funcionários buscando essas informações manualmente</a:t>
            </a:r>
          </a:p>
        </p:txBody>
      </p:sp>
    </p:spTree>
    <p:extLst>
      <p:ext uri="{BB962C8B-B14F-4D97-AF65-F5344CB8AC3E}">
        <p14:creationId xmlns:p14="http://schemas.microsoft.com/office/powerpoint/2010/main" val="144532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pt-BR" dirty="0"/>
              <a:t>A Possível Solução</a:t>
            </a:r>
          </a:p>
        </p:txBody>
      </p:sp>
      <p:pic>
        <p:nvPicPr>
          <p:cNvPr id="2050" name="Picture 2" descr="Insper: cursos, vestibular e bolsas de estudo. - Brasil Escola">
            <a:extLst>
              <a:ext uri="{FF2B5EF4-FFF2-40B4-BE49-F238E27FC236}">
                <a16:creationId xmlns:a16="http://schemas.microsoft.com/office/drawing/2014/main" id="{A368A7CD-0C1E-1DA9-2E8C-70F5A860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73" y="2455845"/>
            <a:ext cx="2499214" cy="122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644A95B-9DEB-5D21-001F-2452BCAC6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3404"/>
            <a:ext cx="2099020" cy="121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FFCD27-5CFE-3B55-72AA-EC5AABA8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278" y="2282455"/>
            <a:ext cx="2257402" cy="14507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F1B2E9-7984-9082-D887-71C7C488A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8695" y="4674157"/>
            <a:ext cx="1106732" cy="137204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20F362F-41B8-6E8F-E9CE-8A877D9D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634" y="4707163"/>
            <a:ext cx="1106732" cy="12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pache Airflow - The De Facto Standard for Workflow Automation">
            <a:extLst>
              <a:ext uri="{FF2B5EF4-FFF2-40B4-BE49-F238E27FC236}">
                <a16:creationId xmlns:a16="http://schemas.microsoft.com/office/drawing/2014/main" id="{55414D3C-A5D8-3A1B-8986-659F7B10D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05" y="4706961"/>
            <a:ext cx="1136040" cy="113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7653DB6-C74A-E15D-1E19-ABB56C279AC5}"/>
              </a:ext>
            </a:extLst>
          </p:cNvPr>
          <p:cNvCxnSpPr>
            <a:stCxn id="4" idx="3"/>
          </p:cNvCxnSpPr>
          <p:nvPr/>
        </p:nvCxnSpPr>
        <p:spPr>
          <a:xfrm>
            <a:off x="3242020" y="3123308"/>
            <a:ext cx="1277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CA07CD8-3E57-D0BE-7B50-B71E0D1FBFB0}"/>
              </a:ext>
            </a:extLst>
          </p:cNvPr>
          <p:cNvCxnSpPr/>
          <p:nvPr/>
        </p:nvCxnSpPr>
        <p:spPr>
          <a:xfrm>
            <a:off x="7567246" y="3068152"/>
            <a:ext cx="121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14B42B7-94F3-2A24-E602-9CFA08A7B7EC}"/>
              </a:ext>
            </a:extLst>
          </p:cNvPr>
          <p:cNvCxnSpPr/>
          <p:nvPr/>
        </p:nvCxnSpPr>
        <p:spPr>
          <a:xfrm>
            <a:off x="10357338" y="3845169"/>
            <a:ext cx="0" cy="86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F87774F-03DA-D11D-5D8F-24DC370C8F2E}"/>
              </a:ext>
            </a:extLst>
          </p:cNvPr>
          <p:cNvCxnSpPr/>
          <p:nvPr/>
        </p:nvCxnSpPr>
        <p:spPr>
          <a:xfrm flipH="1">
            <a:off x="7039708" y="5222631"/>
            <a:ext cx="231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79C7315-E274-87E7-EE09-A83DCDF3D2F1}"/>
              </a:ext>
            </a:extLst>
          </p:cNvPr>
          <p:cNvCxnSpPr/>
          <p:nvPr/>
        </p:nvCxnSpPr>
        <p:spPr>
          <a:xfrm flipH="1">
            <a:off x="2983523" y="5222631"/>
            <a:ext cx="2065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0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pt-BR" dirty="0"/>
              <a:t>Solução – A Ferramenta Escolhida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20F362F-41B8-6E8F-E9CE-8A877D9D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61" y="2538561"/>
            <a:ext cx="1106732" cy="12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pache Airflow - The De Facto Standard for Workflow Automation">
            <a:extLst>
              <a:ext uri="{FF2B5EF4-FFF2-40B4-BE49-F238E27FC236}">
                <a16:creationId xmlns:a16="http://schemas.microsoft.com/office/drawing/2014/main" id="{55414D3C-A5D8-3A1B-8986-659F7B10D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53" y="4552621"/>
            <a:ext cx="1136040" cy="113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E2E7E34-DC0B-F18C-1170-CD589ADA0C08}"/>
              </a:ext>
            </a:extLst>
          </p:cNvPr>
          <p:cNvSpPr txBox="1"/>
          <p:nvPr/>
        </p:nvSpPr>
        <p:spPr>
          <a:xfrm>
            <a:off x="7004539" y="2267827"/>
            <a:ext cx="2789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Open Source and Free &lt;3</a:t>
            </a:r>
          </a:p>
          <a:p>
            <a:r>
              <a:rPr lang="pt-BR" dirty="0"/>
              <a:t>- Grande Comunidade</a:t>
            </a:r>
          </a:p>
          <a:p>
            <a:r>
              <a:rPr lang="pt-BR" dirty="0"/>
              <a:t>- Diversas Bibliotecas</a:t>
            </a:r>
          </a:p>
          <a:p>
            <a:r>
              <a:rPr lang="pt-BR" dirty="0"/>
              <a:t>- Alto Nível</a:t>
            </a:r>
          </a:p>
          <a:p>
            <a:r>
              <a:rPr lang="pt-BR" dirty="0"/>
              <a:t>- Sintaxe Amigável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D45B12-FC61-67B5-5AC1-B39AEB78558D}"/>
              </a:ext>
            </a:extLst>
          </p:cNvPr>
          <p:cNvSpPr txBox="1"/>
          <p:nvPr/>
        </p:nvSpPr>
        <p:spPr>
          <a:xfrm>
            <a:off x="7004539" y="4263073"/>
            <a:ext cx="23791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Escalável</a:t>
            </a:r>
          </a:p>
          <a:p>
            <a:r>
              <a:rPr lang="pt-BR" dirty="0"/>
              <a:t>- Grande Comunidade</a:t>
            </a:r>
          </a:p>
          <a:p>
            <a:r>
              <a:rPr lang="pt-BR" dirty="0"/>
              <a:t>- Altamente Integrável</a:t>
            </a:r>
          </a:p>
          <a:p>
            <a:r>
              <a:rPr lang="pt-BR" dirty="0"/>
              <a:t>- Interface Gráfica</a:t>
            </a:r>
          </a:p>
          <a:p>
            <a:r>
              <a:rPr lang="pt-BR" dirty="0"/>
              <a:t>- Conceito de DAGs</a:t>
            </a:r>
          </a:p>
          <a:p>
            <a:r>
              <a:rPr lang="pt-BR" dirty="0"/>
              <a:t>- Retries &amp; Alerting</a:t>
            </a:r>
          </a:p>
          <a:p>
            <a:r>
              <a:rPr lang="pt-BR" dirty="0"/>
              <a:t>- Já está implementado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22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m 61">
            <a:extLst>
              <a:ext uri="{FF2B5EF4-FFF2-40B4-BE49-F238E27FC236}">
                <a16:creationId xmlns:a16="http://schemas.microsoft.com/office/drawing/2014/main" id="{79FE4CC5-FD4F-6ECB-9B05-DCED15FD5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113" y="3012948"/>
            <a:ext cx="5365818" cy="20858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pt-BR" dirty="0"/>
              <a:t>Solução – A Lógica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12DFEE2-0D5D-CCD2-7F19-8F611EEFC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721" y="2611354"/>
            <a:ext cx="1927464" cy="276999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C921B6-FCC6-871B-A1A0-CD784E999F00}"/>
              </a:ext>
            </a:extLst>
          </p:cNvPr>
          <p:cNvGrpSpPr/>
          <p:nvPr/>
        </p:nvGrpSpPr>
        <p:grpSpPr>
          <a:xfrm>
            <a:off x="3180881" y="3029736"/>
            <a:ext cx="5570396" cy="1884976"/>
            <a:chOff x="3839308" y="2124249"/>
            <a:chExt cx="6998677" cy="2500505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C621BB4-E084-F531-9ADC-48BAA12A66F9}"/>
                </a:ext>
              </a:extLst>
            </p:cNvPr>
            <p:cNvSpPr/>
            <p:nvPr/>
          </p:nvSpPr>
          <p:spPr>
            <a:xfrm>
              <a:off x="3839308" y="2183292"/>
              <a:ext cx="6998677" cy="2441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5AD7FE4-7A46-B2B2-6E71-33937F601419}"/>
                </a:ext>
              </a:extLst>
            </p:cNvPr>
            <p:cNvSpPr txBox="1"/>
            <p:nvPr/>
          </p:nvSpPr>
          <p:spPr>
            <a:xfrm>
              <a:off x="10083030" y="2124249"/>
              <a:ext cx="60721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DAG</a:t>
              </a:r>
            </a:p>
          </p:txBody>
        </p:sp>
      </p:grp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E88B722-3530-F73D-1EED-CC69A3460311}"/>
              </a:ext>
            </a:extLst>
          </p:cNvPr>
          <p:cNvCxnSpPr>
            <a:cxnSpLocks/>
          </p:cNvCxnSpPr>
          <p:nvPr/>
        </p:nvCxnSpPr>
        <p:spPr>
          <a:xfrm>
            <a:off x="2584938" y="2912865"/>
            <a:ext cx="943708" cy="55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omo usar a função SE no Excel | Dicas e Tutoriais | TechTudo">
            <a:extLst>
              <a:ext uri="{FF2B5EF4-FFF2-40B4-BE49-F238E27FC236}">
                <a16:creationId xmlns:a16="http://schemas.microsoft.com/office/drawing/2014/main" id="{DB9CDE05-01D2-49B8-BDFF-C96101C5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5076092"/>
            <a:ext cx="1099038" cy="7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F61B6D9-0592-8F88-736B-50B10C1163AA}"/>
              </a:ext>
            </a:extLst>
          </p:cNvPr>
          <p:cNvCxnSpPr>
            <a:cxnSpLocks/>
          </p:cNvCxnSpPr>
          <p:nvPr/>
        </p:nvCxnSpPr>
        <p:spPr>
          <a:xfrm flipV="1">
            <a:off x="2462432" y="4232135"/>
            <a:ext cx="1113106" cy="59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 descr="Folders Icon 50385 - Web Icons PNG">
            <a:extLst>
              <a:ext uri="{FF2B5EF4-FFF2-40B4-BE49-F238E27FC236}">
                <a16:creationId xmlns:a16="http://schemas.microsoft.com/office/drawing/2014/main" id="{53E66AA2-70D3-0087-FE9C-B7310A8E0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534" y="3429000"/>
            <a:ext cx="331847" cy="3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Folders Icon 50385 - Web Icons PNG">
            <a:extLst>
              <a:ext uri="{FF2B5EF4-FFF2-40B4-BE49-F238E27FC236}">
                <a16:creationId xmlns:a16="http://schemas.microsoft.com/office/drawing/2014/main" id="{FEFD8C2F-F27C-D102-5B93-7C95682D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381" y="3760847"/>
            <a:ext cx="331847" cy="3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A3011A34-66CB-2692-55B8-D51D52F368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84392" y="3761913"/>
            <a:ext cx="139209" cy="1370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F442E7F6-49D2-6254-BC95-97261129AE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16700" y="4093991"/>
            <a:ext cx="139209" cy="1370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B520D4-2734-E8DB-D820-AFD937235B0D}"/>
              </a:ext>
            </a:extLst>
          </p:cNvPr>
          <p:cNvSpPr txBox="1"/>
          <p:nvPr/>
        </p:nvSpPr>
        <p:spPr>
          <a:xfrm>
            <a:off x="1715230" y="4886206"/>
            <a:ext cx="1303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CLGP12  - Oliveira</a:t>
            </a:r>
            <a:r>
              <a:rPr lang="pt-BR" sz="1200" dirty="0"/>
              <a:t> 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8F248AE-F1E7-329C-D7FD-9D00E91324A8}"/>
              </a:ext>
            </a:extLst>
          </p:cNvPr>
          <p:cNvSpPr txBox="1"/>
          <p:nvPr/>
        </p:nvSpPr>
        <p:spPr>
          <a:xfrm>
            <a:off x="9235778" y="3434631"/>
            <a:ext cx="199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Agente Fiduciário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(Oliveira)</a:t>
            </a:r>
            <a:endParaRPr lang="pt-BR" sz="1200" dirty="0">
              <a:highlight>
                <a:srgbClr val="FFFF00"/>
              </a:highlight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8FE91EA-18BF-FB08-6D6C-C619C12555D7}"/>
              </a:ext>
            </a:extLst>
          </p:cNvPr>
          <p:cNvSpPr txBox="1"/>
          <p:nvPr/>
        </p:nvSpPr>
        <p:spPr>
          <a:xfrm>
            <a:off x="9554843" y="3788270"/>
            <a:ext cx="229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Tipo Documento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(Assembleias)</a:t>
            </a:r>
            <a:endParaRPr lang="pt-BR" sz="1200" dirty="0">
              <a:highlight>
                <a:srgbClr val="FFFF00"/>
              </a:highlight>
            </a:endParaRPr>
          </a:p>
        </p:txBody>
      </p:sp>
      <p:pic>
        <p:nvPicPr>
          <p:cNvPr id="4110" name="Picture 14" descr="Como desproteger PDF e editar o arquivo – Aplicativos e Software – Tecnoblog">
            <a:extLst>
              <a:ext uri="{FF2B5EF4-FFF2-40B4-BE49-F238E27FC236}">
                <a16:creationId xmlns:a16="http://schemas.microsoft.com/office/drawing/2014/main" id="{C10CDA75-D3C1-41A1-ACCB-F017956B5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6"/>
          <a:stretch/>
        </p:blipFill>
        <p:spPr bwMode="auto">
          <a:xfrm>
            <a:off x="9583228" y="4121999"/>
            <a:ext cx="39795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0B982A7B-2C6B-DD8A-07B1-3C3B58C758CD}"/>
              </a:ext>
            </a:extLst>
          </p:cNvPr>
          <p:cNvSpPr txBox="1"/>
          <p:nvPr/>
        </p:nvSpPr>
        <p:spPr>
          <a:xfrm>
            <a:off x="9863567" y="4137386"/>
            <a:ext cx="175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Assembleia 16/11/2022</a:t>
            </a:r>
            <a:endParaRPr lang="pt-BR" sz="1200" dirty="0">
              <a:highlight>
                <a:srgbClr val="FFFF00"/>
              </a:highlight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2A65353-5852-8D05-D345-6137B2CDE5B7}"/>
              </a:ext>
            </a:extLst>
          </p:cNvPr>
          <p:cNvSpPr txBox="1"/>
          <p:nvPr/>
        </p:nvSpPr>
        <p:spPr>
          <a:xfrm>
            <a:off x="6143906" y="4220516"/>
            <a:ext cx="248978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- Cria pastas caso não existam</a:t>
            </a:r>
          </a:p>
          <a:p>
            <a:r>
              <a:rPr lang="pt-BR" sz="1050" dirty="0"/>
              <a:t>- Envia e-mail caso documento não exista</a:t>
            </a:r>
          </a:p>
          <a:p>
            <a:r>
              <a:rPr lang="pt-BR" sz="1050" dirty="0"/>
              <a:t>- Download dos arquivos</a:t>
            </a:r>
          </a:p>
        </p:txBody>
      </p:sp>
    </p:spTree>
    <p:extLst>
      <p:ext uri="{BB962C8B-B14F-4D97-AF65-F5344CB8AC3E}">
        <p14:creationId xmlns:p14="http://schemas.microsoft.com/office/powerpoint/2010/main" val="62096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2344" y="1979613"/>
            <a:ext cx="4727312" cy="1449387"/>
          </a:xfrm>
        </p:spPr>
        <p:txBody>
          <a:bodyPr rtlCol="0">
            <a:normAutofit/>
          </a:bodyPr>
          <a:lstStyle/>
          <a:p>
            <a:pPr algn="ctr"/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22696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O Que Pode Ser Melhorado &amp;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034E2A-95A9-8796-47A1-6FB6FDD40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Mais DAGs para outros agentes fiduciários</a:t>
            </a:r>
          </a:p>
          <a:p>
            <a:r>
              <a:rPr lang="pt-BR" dirty="0"/>
              <a:t>- Machine Learning para extração de campos (Google Document AI)</a:t>
            </a:r>
          </a:p>
          <a:p>
            <a:r>
              <a:rPr lang="pt-BR" dirty="0"/>
              <a:t>- Machine Learning para análise de sentimento dos documentos</a:t>
            </a:r>
          </a:p>
          <a:p>
            <a:r>
              <a:rPr lang="pt-BR" dirty="0"/>
              <a:t>- Estruturação em banco de dados</a:t>
            </a:r>
          </a:p>
          <a:p>
            <a:r>
              <a:rPr lang="pt-BR" dirty="0"/>
              <a:t>- Criação de DAGs</a:t>
            </a:r>
          </a:p>
          <a:p>
            <a:r>
              <a:rPr lang="pt-BR" dirty="0"/>
              <a:t>- Deploy do Airflow via Docker (Docker Composer)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98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3474" y="2704306"/>
            <a:ext cx="3245052" cy="1449387"/>
          </a:xfrm>
        </p:spPr>
        <p:txBody>
          <a:bodyPr rtlCol="0">
            <a:normAutofit fontScale="90000"/>
          </a:bodyPr>
          <a:lstStyle/>
          <a:p>
            <a:pPr algn="ctr"/>
            <a:r>
              <a:rPr lang="pt-BR" dirty="0"/>
              <a:t>OBRIGADO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br>
              <a:rPr lang="pt-BR" dirty="0">
                <a:sym typeface="Wingdings" panose="05000000000000000000" pitchFamily="2" charset="2"/>
              </a:rPr>
            </a:br>
            <a:br>
              <a:rPr lang="pt-BR" dirty="0">
                <a:sym typeface="Wingdings" panose="05000000000000000000" pitchFamily="2" charset="2"/>
              </a:rPr>
            </a:br>
            <a:r>
              <a:rPr lang="pt-BR" dirty="0">
                <a:sym typeface="Wingdings" panose="05000000000000000000" pitchFamily="2" charset="2"/>
              </a:rPr>
              <a:t>Q &amp; 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032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12_TF11437505.potx" id="{F9C0451D-8002-4D45-914A-37C756DDA0D5}" vid="{9D1FDB6F-FCD1-4471-A418-462D106499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{BA191AEA-098D-4D0B-9F62-E224E78107F6}tf11437505_win32</Template>
  <TotalTime>183</TotalTime>
  <Words>221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Georgia Pro Cond Light</vt:lpstr>
      <vt:lpstr>Speak Pro</vt:lpstr>
      <vt:lpstr>RetrospectVTI</vt:lpstr>
      <vt:lpstr>Capstone Augme INSPER</vt:lpstr>
      <vt:lpstr>O Atual Problema</vt:lpstr>
      <vt:lpstr>O Impacto</vt:lpstr>
      <vt:lpstr>A Possível Solução</vt:lpstr>
      <vt:lpstr>Solução – A Ferramenta Escolhida</vt:lpstr>
      <vt:lpstr>Solução – A Lógica</vt:lpstr>
      <vt:lpstr>DEMONSTRAÇÃO</vt:lpstr>
      <vt:lpstr>O Que Pode Ser Melhorado &amp; Aprendizado</vt:lpstr>
      <vt:lpstr>OBRIGADO   Q &amp; 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Augme INSPER</dc:title>
  <dc:creator>Marcelo Majer Franceschini</dc:creator>
  <cp:lastModifiedBy>Marcelo Majer Franceschini</cp:lastModifiedBy>
  <cp:revision>9</cp:revision>
  <dcterms:created xsi:type="dcterms:W3CDTF">2022-12-16T10:46:19Z</dcterms:created>
  <dcterms:modified xsi:type="dcterms:W3CDTF">2022-12-16T15:09:00Z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