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2398970" cy="43200320"/>
  <p:notesSz cx="6858000" cy="9144000"/>
  <p:defaultTextStyle>
    <a:defPPr>
      <a:defRPr lang="pt-BR"/>
    </a:defPPr>
    <a:lvl1pPr marL="0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1pPr>
    <a:lvl2pPr marL="181419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2pPr>
    <a:lvl3pPr marL="362902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3pPr>
    <a:lvl4pPr marL="5443220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4pPr>
    <a:lvl5pPr marL="725741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5pPr>
    <a:lvl6pPr marL="907224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6pPr>
    <a:lvl7pPr marL="10886440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7pPr>
    <a:lvl8pPr marL="1270063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8pPr>
    <a:lvl9pPr marL="1451546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9" d="100"/>
          <a:sy n="19" d="100"/>
        </p:scale>
        <p:origin x="2916" y="60"/>
      </p:cViewPr>
      <p:guideLst>
        <p:guide orient="horz" pos="13583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5"/>
            </a:lvl1pPr>
            <a:lvl2pPr marL="1619885" indent="0" algn="ctr">
              <a:buNone/>
              <a:defRPr sz="7085"/>
            </a:lvl2pPr>
            <a:lvl3pPr marL="3239770" indent="0" algn="ctr">
              <a:buNone/>
              <a:defRPr sz="6380"/>
            </a:lvl3pPr>
            <a:lvl4pPr marL="4859655" indent="0" algn="ctr">
              <a:buNone/>
              <a:defRPr sz="5670"/>
            </a:lvl4pPr>
            <a:lvl5pPr marL="6479540" indent="0" algn="ctr">
              <a:buNone/>
              <a:defRPr sz="5670"/>
            </a:lvl5pPr>
            <a:lvl6pPr marL="8100060" indent="0" algn="ctr">
              <a:buNone/>
              <a:defRPr sz="5670"/>
            </a:lvl6pPr>
            <a:lvl7pPr marL="9719945" indent="0" algn="ctr">
              <a:buNone/>
              <a:defRPr sz="5670"/>
            </a:lvl7pPr>
            <a:lvl8pPr marL="11339830" indent="0" algn="ctr">
              <a:buNone/>
              <a:defRPr sz="5670"/>
            </a:lvl8pPr>
            <a:lvl9pPr marL="12959715" indent="0" algn="ctr">
              <a:buNone/>
              <a:defRPr sz="567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19885" indent="0">
              <a:buNone/>
              <a:defRPr sz="7085">
                <a:solidFill>
                  <a:schemeClr val="tx1">
                    <a:tint val="75000"/>
                  </a:schemeClr>
                </a:solidFill>
              </a:defRPr>
            </a:lvl2pPr>
            <a:lvl3pPr marL="3239770" indent="0">
              <a:buNone/>
              <a:defRPr sz="6380">
                <a:solidFill>
                  <a:schemeClr val="tx1">
                    <a:tint val="75000"/>
                  </a:schemeClr>
                </a:solidFill>
              </a:defRPr>
            </a:lvl3pPr>
            <a:lvl4pPr marL="485965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7954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00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1994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3983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5971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19885" indent="0">
              <a:buNone/>
              <a:defRPr sz="7085" b="1"/>
            </a:lvl2pPr>
            <a:lvl3pPr marL="3239770" indent="0">
              <a:buNone/>
              <a:defRPr sz="6380" b="1"/>
            </a:lvl3pPr>
            <a:lvl4pPr marL="4859655" indent="0">
              <a:buNone/>
              <a:defRPr sz="5670" b="1"/>
            </a:lvl4pPr>
            <a:lvl5pPr marL="6479540" indent="0">
              <a:buNone/>
              <a:defRPr sz="5670" b="1"/>
            </a:lvl5pPr>
            <a:lvl6pPr marL="8100060" indent="0">
              <a:buNone/>
              <a:defRPr sz="5670" b="1"/>
            </a:lvl6pPr>
            <a:lvl7pPr marL="9719945" indent="0">
              <a:buNone/>
              <a:defRPr sz="5670" b="1"/>
            </a:lvl7pPr>
            <a:lvl8pPr marL="11339830" indent="0">
              <a:buNone/>
              <a:defRPr sz="5670" b="1"/>
            </a:lvl8pPr>
            <a:lvl9pPr marL="12959715" indent="0">
              <a:buNone/>
              <a:defRPr sz="567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19885" indent="0">
              <a:buNone/>
              <a:defRPr sz="7085" b="1"/>
            </a:lvl2pPr>
            <a:lvl3pPr marL="3239770" indent="0">
              <a:buNone/>
              <a:defRPr sz="6380" b="1"/>
            </a:lvl3pPr>
            <a:lvl4pPr marL="4859655" indent="0">
              <a:buNone/>
              <a:defRPr sz="5670" b="1"/>
            </a:lvl4pPr>
            <a:lvl5pPr marL="6479540" indent="0">
              <a:buNone/>
              <a:defRPr sz="5670" b="1"/>
            </a:lvl5pPr>
            <a:lvl6pPr marL="8100060" indent="0">
              <a:buNone/>
              <a:defRPr sz="5670" b="1"/>
            </a:lvl6pPr>
            <a:lvl7pPr marL="9719945" indent="0">
              <a:buNone/>
              <a:defRPr sz="5670" b="1"/>
            </a:lvl7pPr>
            <a:lvl8pPr marL="11339830" indent="0">
              <a:buNone/>
              <a:defRPr sz="5670" b="1"/>
            </a:lvl8pPr>
            <a:lvl9pPr marL="12959715" indent="0">
              <a:buNone/>
              <a:defRPr sz="567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40"/>
            </a:lvl1pPr>
            <a:lvl2pPr>
              <a:defRPr sz="9920"/>
            </a:lvl2pPr>
            <a:lvl3pPr>
              <a:defRPr sz="8505"/>
            </a:lvl3pPr>
            <a:lvl4pPr>
              <a:defRPr sz="7085"/>
            </a:lvl4pPr>
            <a:lvl5pPr>
              <a:defRPr sz="7085"/>
            </a:lvl5pPr>
            <a:lvl6pPr>
              <a:defRPr sz="7085"/>
            </a:lvl6pPr>
            <a:lvl7pPr>
              <a:defRPr sz="7085"/>
            </a:lvl7pPr>
            <a:lvl8pPr>
              <a:defRPr sz="7085"/>
            </a:lvl8pPr>
            <a:lvl9pPr>
              <a:defRPr sz="7085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70"/>
            </a:lvl1pPr>
            <a:lvl2pPr marL="1619885" indent="0">
              <a:buNone/>
              <a:defRPr sz="4960"/>
            </a:lvl2pPr>
            <a:lvl3pPr marL="3239770" indent="0">
              <a:buNone/>
              <a:defRPr sz="4250"/>
            </a:lvl3pPr>
            <a:lvl4pPr marL="4859655" indent="0">
              <a:buNone/>
              <a:defRPr sz="3545"/>
            </a:lvl4pPr>
            <a:lvl5pPr marL="6479540" indent="0">
              <a:buNone/>
              <a:defRPr sz="3545"/>
            </a:lvl5pPr>
            <a:lvl6pPr marL="8100060" indent="0">
              <a:buNone/>
              <a:defRPr sz="3545"/>
            </a:lvl6pPr>
            <a:lvl7pPr marL="9719945" indent="0">
              <a:buNone/>
              <a:defRPr sz="3545"/>
            </a:lvl7pPr>
            <a:lvl8pPr marL="11339830" indent="0">
              <a:buNone/>
              <a:defRPr sz="3545"/>
            </a:lvl8pPr>
            <a:lvl9pPr marL="12959715" indent="0">
              <a:buNone/>
              <a:defRPr sz="3545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19885" indent="0">
              <a:buNone/>
              <a:defRPr sz="9920"/>
            </a:lvl2pPr>
            <a:lvl3pPr marL="3239770" indent="0">
              <a:buNone/>
              <a:defRPr sz="8505"/>
            </a:lvl3pPr>
            <a:lvl4pPr marL="4859655" indent="0">
              <a:buNone/>
              <a:defRPr sz="7085"/>
            </a:lvl4pPr>
            <a:lvl5pPr marL="6479540" indent="0">
              <a:buNone/>
              <a:defRPr sz="7085"/>
            </a:lvl5pPr>
            <a:lvl6pPr marL="8100060" indent="0">
              <a:buNone/>
              <a:defRPr sz="7085"/>
            </a:lvl6pPr>
            <a:lvl7pPr marL="9719945" indent="0">
              <a:buNone/>
              <a:defRPr sz="7085"/>
            </a:lvl7pPr>
            <a:lvl8pPr marL="11339830" indent="0">
              <a:buNone/>
              <a:defRPr sz="7085"/>
            </a:lvl8pPr>
            <a:lvl9pPr marL="12959715" indent="0">
              <a:buNone/>
              <a:defRPr sz="708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70"/>
            </a:lvl1pPr>
            <a:lvl2pPr marL="1619885" indent="0">
              <a:buNone/>
              <a:defRPr sz="4960"/>
            </a:lvl2pPr>
            <a:lvl3pPr marL="3239770" indent="0">
              <a:buNone/>
              <a:defRPr sz="4250"/>
            </a:lvl3pPr>
            <a:lvl4pPr marL="4859655" indent="0">
              <a:buNone/>
              <a:defRPr sz="3545"/>
            </a:lvl4pPr>
            <a:lvl5pPr marL="6479540" indent="0">
              <a:buNone/>
              <a:defRPr sz="3545"/>
            </a:lvl5pPr>
            <a:lvl6pPr marL="8100060" indent="0">
              <a:buNone/>
              <a:defRPr sz="3545"/>
            </a:lvl6pPr>
            <a:lvl7pPr marL="9719945" indent="0">
              <a:buNone/>
              <a:defRPr sz="3545"/>
            </a:lvl7pPr>
            <a:lvl8pPr marL="11339830" indent="0">
              <a:buNone/>
              <a:defRPr sz="3545"/>
            </a:lvl8pPr>
            <a:lvl9pPr marL="12959715" indent="0">
              <a:buNone/>
              <a:defRPr sz="3545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6791-214C-4A6D-B556-B855BAF47490}" type="slidenum">
              <a:rPr lang="pt-BR" smtClean="0"/>
            </a:fld>
            <a:endParaRPr lang="pt-BR"/>
          </a:p>
        </p:txBody>
      </p:sp>
      <p:pic>
        <p:nvPicPr>
          <p:cNvPr id="11" name="Picture 10" descr="banner_semic-01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399288" cy="5399881"/>
          </a:xfrm>
          <a:prstGeom prst="rect">
            <a:avLst/>
          </a:prstGeom>
        </p:spPr>
      </p:pic>
      <p:pic>
        <p:nvPicPr>
          <p:cNvPr id="12" name="Picture 11" descr="banner_rodape_campi-20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0000"/>
            <a:ext cx="32399288" cy="2887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39770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260" indent="-810260" algn="l" defTabSz="3239770" rtl="0" eaLnBrk="1" latinLnBrk="0" hangingPunct="1">
        <a:lnSpc>
          <a:spcPct val="90000"/>
        </a:lnSpc>
        <a:spcBef>
          <a:spcPts val="3545"/>
        </a:spcBef>
        <a:buFont typeface="Arial" panose="020B0604020202020204" pitchFamily="34" charset="0"/>
        <a:buChar char="•"/>
        <a:defRPr sz="992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45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030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669915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4pPr>
      <a:lvl5pPr marL="7289800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5pPr>
      <a:lvl6pPr marL="8909685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6pPr>
      <a:lvl7pPr marL="10529570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7pPr>
      <a:lvl8pPr marL="12149455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8pPr>
      <a:lvl9pPr marL="13769340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1pPr>
      <a:lvl2pPr marL="1619885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2pPr>
      <a:lvl3pPr marL="323977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3pPr>
      <a:lvl4pPr marL="4859655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4pPr>
      <a:lvl5pPr marL="647954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5pPr>
      <a:lvl6pPr marL="810006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6pPr>
      <a:lvl7pPr marL="9719945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7pPr>
      <a:lvl8pPr marL="1133983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8pPr>
      <a:lvl9pPr marL="12959715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14"/>
          <p:cNvSpPr txBox="1">
            <a:spLocks noChangeArrowheads="1"/>
          </p:cNvSpPr>
          <p:nvPr/>
        </p:nvSpPr>
        <p:spPr bwMode="auto">
          <a:xfrm>
            <a:off x="1316297" y="8189241"/>
            <a:ext cx="29957583" cy="1748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863" tIns="43432" rIns="86863" bIns="43432">
            <a:spAutoFit/>
          </a:bodyPr>
          <a:lstStyle/>
          <a:p>
            <a:pPr marL="1619250" indent="-1619250" algn="ctr" defTabSz="692150"/>
            <a:r>
              <a:rPr lang="pt-BR" sz="4400" b="1" baseline="30000" dirty="0">
                <a:latin typeface="Calibri" pitchFamily="34" charset="0"/>
                <a:ea typeface="MS PGothic"/>
                <a:cs typeface="Calibri" pitchFamily="34" charset="0"/>
              </a:rPr>
              <a:t>1</a:t>
            </a:r>
            <a:r>
              <a:rPr lang="pt-PT" altLang="pt-BR" sz="4400" b="1" dirty="0" smtClean="0">
                <a:latin typeface="Calibri" pitchFamily="34" charset="0"/>
                <a:ea typeface="MS PGothic"/>
                <a:cs typeface="Calibri" pitchFamily="34" charset="0"/>
              </a:rPr>
              <a:t>Marcelo da Cunha Leite</a:t>
            </a:r>
            <a:r>
              <a:rPr lang="pt-BR" sz="4100" b="1" dirty="0" smtClean="0">
                <a:latin typeface="Calibri" pitchFamily="34" charset="0"/>
                <a:ea typeface="MS PGothic"/>
                <a:cs typeface="Calibri" pitchFamily="34" charset="0"/>
              </a:rPr>
              <a:t>; </a:t>
            </a:r>
            <a:r>
              <a:rPr lang="pt-BR" sz="4000" b="1" baseline="30000" dirty="0">
                <a:latin typeface="Calibri" pitchFamily="34" charset="0"/>
                <a:ea typeface="MS PGothic"/>
                <a:cs typeface="Calibri" pitchFamily="34" charset="0"/>
              </a:rPr>
              <a:t>2</a:t>
            </a:r>
            <a:r>
              <a:rPr lang="pt-PT" altLang="pt-BR" sz="4100" b="1" dirty="0" smtClean="0">
                <a:latin typeface="Calibri" pitchFamily="34" charset="0"/>
                <a:ea typeface="MS PGothic"/>
                <a:cs typeface="Calibri" pitchFamily="34" charset="0"/>
              </a:rPr>
              <a:t>Selmo Eduardo Rodrigues Junior</a:t>
            </a:r>
            <a:endParaRPr lang="pt-BR" sz="4400" b="1" baseline="30000" dirty="0" smtClean="0">
              <a:latin typeface="Calibri" pitchFamily="34" charset="0"/>
              <a:ea typeface="MS PGothic"/>
              <a:cs typeface="Calibri" pitchFamily="34" charset="0"/>
            </a:endParaRPr>
          </a:p>
          <a:p>
            <a:pPr algn="ctr"/>
            <a:r>
              <a:rPr lang="pt-BR" sz="3200" baseline="30000" dirty="0"/>
              <a:t>1</a:t>
            </a:r>
            <a:r>
              <a:rPr lang="pt-BR" sz="3200" dirty="0"/>
              <a:t>Estudante do Curso de </a:t>
            </a:r>
            <a:r>
              <a:rPr lang="pt-PT" altLang="pt-BR" sz="3200" dirty="0"/>
              <a:t>Engenhario Elétrica</a:t>
            </a:r>
            <a:r>
              <a:rPr lang="pt-BR" sz="3200" dirty="0"/>
              <a:t> do </a:t>
            </a:r>
            <a:r>
              <a:rPr lang="pt-PT" altLang="pt-BR" sz="3200" dirty="0"/>
              <a:t>Instituto Federal do Maranhão</a:t>
            </a:r>
            <a:r>
              <a:rPr lang="pt-BR" sz="3200" dirty="0"/>
              <a:t>; E-mail:</a:t>
            </a:r>
            <a:r>
              <a:rPr lang="pt-PT" altLang="pt-BR" sz="3200" dirty="0"/>
              <a:t> marcelo.cunha</a:t>
            </a:r>
            <a:r>
              <a:rPr lang="pt-BR" sz="3200" dirty="0" err="1"/>
              <a:t>@</a:t>
            </a:r>
            <a:r>
              <a:rPr lang="pt-PT" altLang="pt-BR" sz="3200" dirty="0" err="1"/>
              <a:t>acad.ifm.edu</a:t>
            </a:r>
            <a:r>
              <a:rPr lang="pt-BR" sz="3200" dirty="0"/>
              <a:t>.</a:t>
            </a:r>
            <a:r>
              <a:rPr lang="pt-PT" altLang="pt-BR" sz="3200" dirty="0"/>
              <a:t>br</a:t>
            </a:r>
            <a:endParaRPr lang="pt-BR" sz="3200" dirty="0"/>
          </a:p>
          <a:p>
            <a:pPr algn="ctr"/>
            <a:r>
              <a:rPr lang="pt-PT" altLang="pt-BR" sz="3200" baseline="30000" dirty="0"/>
              <a:t>2</a:t>
            </a:r>
            <a:r>
              <a:rPr lang="pt-BR" sz="3200" dirty="0"/>
              <a:t>Professor</a:t>
            </a:r>
            <a:r>
              <a:rPr lang="pt-PT" altLang="pt-BR" sz="3200" dirty="0"/>
              <a:t> Dr.</a:t>
            </a:r>
            <a:r>
              <a:rPr lang="pt-BR" sz="3200" dirty="0"/>
              <a:t> do </a:t>
            </a:r>
            <a:r>
              <a:rPr lang="pt-PT" altLang="pt-BR" sz="3200" dirty="0"/>
              <a:t>Instituto Federal do Maranhão</a:t>
            </a:r>
            <a:r>
              <a:rPr lang="pt-BR" sz="3200" dirty="0"/>
              <a:t>; E-mail: </a:t>
            </a:r>
            <a:r>
              <a:rPr lang="pt-BR" sz="3200" dirty="0" err="1"/>
              <a:t>email@email.com</a:t>
            </a:r>
            <a:r>
              <a:rPr lang="pt-BR" sz="3200" dirty="0" smtClean="0"/>
              <a:t>.</a:t>
            </a:r>
            <a:endParaRPr lang="pt-BR" sz="3100" dirty="0">
              <a:latin typeface="Calibri" pitchFamily="34" charset="0"/>
              <a:ea typeface="MS PGothic"/>
              <a:cs typeface="Calibri" pitchFamily="34" charset="0"/>
            </a:endParaRPr>
          </a:p>
        </p:txBody>
      </p:sp>
      <p:sp>
        <p:nvSpPr>
          <p:cNvPr id="6" name="Text Box 3434"/>
          <p:cNvSpPr txBox="1">
            <a:spLocks noChangeArrowheads="1"/>
          </p:cNvSpPr>
          <p:nvPr/>
        </p:nvSpPr>
        <p:spPr bwMode="auto">
          <a:xfrm>
            <a:off x="1309370" y="5772214"/>
            <a:ext cx="29595763" cy="2306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918" tIns="45960" rIns="91918" bIns="45960">
            <a:spAutoFit/>
          </a:bodyPr>
          <a:lstStyle/>
          <a:p>
            <a:pPr algn="ctr" defTabSz="692150">
              <a:spcBef>
                <a:spcPct val="50000"/>
              </a:spcBef>
            </a:pPr>
            <a:r>
              <a:rPr lang="pt-PT" altLang="en-US" sz="7200" b="1" dirty="0" smtClean="0">
                <a:latin typeface="Calibri" pitchFamily="34" charset="0"/>
                <a:ea typeface="MS PGothic"/>
                <a:cs typeface="Calibri" pitchFamily="34" charset="0"/>
              </a:rPr>
              <a:t>Robótica Móvel Aérea: Sistema Híbrido Fuzzy para Planejamento de Rota sob Percepção Local</a:t>
            </a:r>
            <a:endParaRPr lang="pt-PT" altLang="en-US" sz="7200" b="1" dirty="0" smtClean="0">
              <a:latin typeface="Calibri" pitchFamily="34" charset="0"/>
              <a:ea typeface="MS PGothic"/>
              <a:cs typeface="Calibri" pitchFamily="34" charset="0"/>
            </a:endParaRPr>
          </a:p>
        </p:txBody>
      </p:sp>
      <p:cxnSp>
        <p:nvCxnSpPr>
          <p:cNvPr id="68" name="Conector reto 67"/>
          <p:cNvCxnSpPr/>
          <p:nvPr/>
        </p:nvCxnSpPr>
        <p:spPr>
          <a:xfrm flipV="1">
            <a:off x="0" y="40261674"/>
            <a:ext cx="32399288" cy="34322"/>
          </a:xfrm>
          <a:prstGeom prst="line">
            <a:avLst/>
          </a:prstGeom>
          <a:ln w="57150">
            <a:solidFill>
              <a:srgbClr val="112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arra_banner-02-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00" y="12771724"/>
            <a:ext cx="9730740" cy="1341120"/>
          </a:xfrm>
          <a:prstGeom prst="rect">
            <a:avLst/>
          </a:prstGeom>
        </p:spPr>
      </p:pic>
      <p:pic>
        <p:nvPicPr>
          <p:cNvPr id="65" name="Picture 64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053" y="34827978"/>
            <a:ext cx="9730740" cy="1341120"/>
          </a:xfrm>
          <a:prstGeom prst="rect">
            <a:avLst/>
          </a:prstGeom>
        </p:spPr>
      </p:pic>
      <p:pic>
        <p:nvPicPr>
          <p:cNvPr id="64" name="Picture 63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608" y="30647408"/>
            <a:ext cx="9730740" cy="1341120"/>
          </a:xfrm>
          <a:prstGeom prst="rect">
            <a:avLst/>
          </a:prstGeom>
        </p:spPr>
      </p:pic>
      <p:pic>
        <p:nvPicPr>
          <p:cNvPr id="63" name="Picture 62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00" y="20953035"/>
            <a:ext cx="9730740" cy="1341120"/>
          </a:xfrm>
          <a:prstGeom prst="rect">
            <a:avLst/>
          </a:prstGeom>
        </p:spPr>
      </p:pic>
      <p:pic>
        <p:nvPicPr>
          <p:cNvPr id="58" name="Picture 57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593" y="12820070"/>
            <a:ext cx="9730740" cy="1341120"/>
          </a:xfrm>
          <a:prstGeom prst="rect">
            <a:avLst/>
          </a:prstGeom>
        </p:spPr>
      </p:pic>
      <p:pic>
        <p:nvPicPr>
          <p:cNvPr id="57" name="Picture 56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12821151"/>
            <a:ext cx="9730740" cy="1341120"/>
          </a:xfrm>
          <a:prstGeom prst="rect">
            <a:avLst/>
          </a:prstGeom>
        </p:spPr>
      </p:pic>
      <p:pic>
        <p:nvPicPr>
          <p:cNvPr id="8" name="Picture 7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532203"/>
            <a:ext cx="9730740" cy="1341120"/>
          </a:xfrm>
          <a:prstGeom prst="rect">
            <a:avLst/>
          </a:prstGeom>
        </p:spPr>
      </p:pic>
      <p:sp>
        <p:nvSpPr>
          <p:cNvPr id="7" name="Text Box 3674"/>
          <p:cNvSpPr txBox="1">
            <a:spLocks noChangeArrowheads="1"/>
          </p:cNvSpPr>
          <p:nvPr/>
        </p:nvSpPr>
        <p:spPr bwMode="auto">
          <a:xfrm>
            <a:off x="12176125" y="18438883"/>
            <a:ext cx="21383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762" tIns="48381" rIns="96762" bIns="48381">
            <a:spAutoFit/>
          </a:bodyPr>
          <a:lstStyle/>
          <a:p>
            <a:pPr defTabSz="968375">
              <a:spcBef>
                <a:spcPct val="50000"/>
              </a:spcBef>
            </a:pPr>
            <a:endParaRPr lang="en-US" sz="2400">
              <a:latin typeface="tahoma, verdana, arial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10" name="Text Box 3646"/>
          <p:cNvSpPr txBox="1">
            <a:spLocks noChangeArrowheads="1"/>
          </p:cNvSpPr>
          <p:nvPr/>
        </p:nvSpPr>
        <p:spPr bwMode="auto">
          <a:xfrm>
            <a:off x="1316297" y="22524904"/>
            <a:ext cx="9046600" cy="47043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863" tIns="43432" rIns="86863" bIns="43432">
            <a:spAutoFit/>
          </a:bodyPr>
          <a:lstStyle/>
          <a:p>
            <a:pPr marL="371475" indent="-371475" algn="just" defTabSz="692150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O pôster deverá conter informações referentes ao artigo apresentado ao congresso para avaliação.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71475" indent="-371475" algn="just" defTabSz="692150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As informações apresentadas no pôster devem ser concisas e claras.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71475" indent="-371475" algn="just" defTabSz="692150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Este modelo já se encontra na formatação sugerida.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71475" indent="-371475" algn="just" defTabSz="692150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BR" sz="3000" dirty="0">
                <a:latin typeface="Calibri" pitchFamily="34" charset="0"/>
              </a:rPr>
              <a:t>Será obrigatória a presença de um dos autores no horário de apresentação do pôster.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  <a:p>
            <a:pPr algn="just" defTabSz="692150">
              <a:spcBef>
                <a:spcPct val="50000"/>
              </a:spcBef>
            </a:pP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Text Box 3682"/>
          <p:cNvSpPr txBox="1">
            <a:spLocks noChangeArrowheads="1"/>
          </p:cNvSpPr>
          <p:nvPr/>
        </p:nvSpPr>
        <p:spPr bwMode="auto">
          <a:xfrm>
            <a:off x="21927617" y="14737439"/>
            <a:ext cx="9352355" cy="24060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Calibri" pitchFamily="34" charset="0"/>
              </a:rPr>
              <a:t>O pôster deve ser legível a uma distância de pelo menos 1 </a:t>
            </a:r>
            <a:r>
              <a:rPr lang="pt-BR" sz="3000" dirty="0" smtClean="0">
                <a:solidFill>
                  <a:srgbClr val="000000"/>
                </a:solidFill>
                <a:latin typeface="Calibri" pitchFamily="34" charset="0"/>
              </a:rPr>
              <a:t>metro.</a:t>
            </a:r>
            <a:endParaRPr lang="pt-BR" sz="3000" dirty="0">
              <a:solidFill>
                <a:srgbClr val="000000"/>
              </a:solidFill>
              <a:latin typeface="Calibri" pitchFamily="34" charset="0"/>
            </a:endParaRPr>
          </a:p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Calibri" pitchFamily="34" charset="0"/>
              </a:rPr>
              <a:t>Deve-se evitar o uso de citações e notas de rodapé.</a:t>
            </a:r>
            <a:endParaRPr lang="pt-BR" sz="3000" dirty="0">
              <a:solidFill>
                <a:srgbClr val="000000"/>
              </a:solidFill>
              <a:latin typeface="Calibri" pitchFamily="34" charset="0"/>
            </a:endParaRPr>
          </a:p>
          <a:p>
            <a:pPr algn="just" defTabSz="968375">
              <a:spcBef>
                <a:spcPct val="50000"/>
              </a:spcBef>
              <a:buFont typeface="Arial" panose="020B0604020202020204" pitchFamily="34" charset="0"/>
              <a:buNone/>
            </a:pPr>
            <a:endParaRPr lang="pt-BR" sz="3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Text Box 3923"/>
          <p:cNvSpPr txBox="1">
            <a:spLocks noChangeArrowheads="1"/>
          </p:cNvSpPr>
          <p:nvPr/>
        </p:nvSpPr>
        <p:spPr bwMode="auto">
          <a:xfrm>
            <a:off x="21989967" y="22833298"/>
            <a:ext cx="9290006" cy="6637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Calibri" pitchFamily="34" charset="0"/>
              </a:rPr>
              <a:t>O último item deve efetuar o fechamento do conteúdo apresentado.</a:t>
            </a:r>
            <a:endParaRPr lang="pt-BR" sz="3000" dirty="0">
              <a:solidFill>
                <a:srgbClr val="000000"/>
              </a:solidFill>
              <a:latin typeface="Calibri" pitchFamily="34" charset="0"/>
            </a:endParaRPr>
          </a:p>
          <a:p>
            <a:pPr algn="just" defTabSz="968375">
              <a:spcAft>
                <a:spcPts val="600"/>
              </a:spcAft>
            </a:pPr>
            <a:r>
              <a:rPr lang="pt-BR" sz="3000" dirty="0">
                <a:latin typeface="Calibri" pitchFamily="34" charset="0"/>
              </a:rPr>
              <a:t>Acima de tudo, um bom pôster deve ter pouco texto. Não tão pouco quanto uma apresentação de slides, porém bem menos do que um artigo. É preferível usar frases telegráficas, diretas e curtas, organizadas em tópicos, ao invés de orações longas e estruturas complexas. </a:t>
            </a:r>
            <a:endParaRPr lang="pt-BR" sz="3000" dirty="0">
              <a:latin typeface="Calibri" pitchFamily="34" charset="0"/>
            </a:endParaRPr>
          </a:p>
          <a:p>
            <a:pPr algn="just" defTabSz="968375"/>
            <a:r>
              <a:rPr lang="pt-BR" sz="3000" dirty="0">
                <a:latin typeface="Calibri" pitchFamily="34" charset="0"/>
              </a:rPr>
              <a:t>Deve-se concluir somente o que foi comprovado, com interpretação lógica, não cabendo opiniões próprias ou análises não investigadas. </a:t>
            </a:r>
            <a:endParaRPr lang="pt-BR" sz="3000" dirty="0">
              <a:latin typeface="Calibri" pitchFamily="34" charset="0"/>
            </a:endParaRPr>
          </a:p>
          <a:p>
            <a:pPr algn="just" defTabSz="968375"/>
            <a:r>
              <a:rPr lang="pt-BR" sz="3000" dirty="0">
                <a:latin typeface="Calibri" pitchFamily="34" charset="0"/>
              </a:rPr>
              <a:t>As conclusões de qualquer trabalho científico devem responder aos objetivos propostos do mesmo. Deve ser apresentada, preferencialmente, em tópicos.</a:t>
            </a:r>
            <a:endParaRPr lang="pt-BR" sz="3000" dirty="0">
              <a:latin typeface="Calibri" pitchFamily="34" charset="0"/>
            </a:endParaRPr>
          </a:p>
          <a:p>
            <a:pPr algn="just" defTabSz="968375"/>
            <a:endParaRPr lang="pt-BR" sz="3000" dirty="0">
              <a:latin typeface="Calibri" pitchFamily="34" charset="0"/>
            </a:endParaRPr>
          </a:p>
        </p:txBody>
      </p:sp>
      <p:sp>
        <p:nvSpPr>
          <p:cNvPr id="14" name="Text Box 3661"/>
          <p:cNvSpPr txBox="1">
            <a:spLocks noChangeArrowheads="1"/>
          </p:cNvSpPr>
          <p:nvPr/>
        </p:nvSpPr>
        <p:spPr bwMode="auto">
          <a:xfrm>
            <a:off x="22082543" y="36709334"/>
            <a:ext cx="9191336" cy="3098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655955">
              <a:spcBef>
                <a:spcPct val="50000"/>
              </a:spcBef>
            </a:pPr>
            <a:r>
              <a:rPr lang="pt-BR" sz="3000" i="1" dirty="0">
                <a:latin typeface="Calibri" pitchFamily="34" charset="0"/>
              </a:rPr>
              <a:t>Listar as referências citadas no texto de acordo com as normas da ABNT NBR 6023. Sugere-se a utilização de, no máximo, 5 referências no pôster.</a:t>
            </a:r>
            <a:endParaRPr lang="pt-BR" sz="3000" i="1" dirty="0">
              <a:latin typeface="Calibri" pitchFamily="34" charset="0"/>
            </a:endParaRPr>
          </a:p>
          <a:p>
            <a:pPr algn="just" defTabSz="655955">
              <a:spcBef>
                <a:spcPct val="50000"/>
              </a:spcBef>
            </a:pPr>
            <a:r>
              <a:rPr lang="en-US" sz="3000" dirty="0">
                <a:latin typeface="Calibri" pitchFamily="34" charset="0"/>
              </a:rPr>
              <a:t>ASSOCIAÇÃO BRASILEIRA DE NORMAS TÉCNICAS. </a:t>
            </a:r>
            <a:r>
              <a:rPr lang="en-US" sz="3000" b="1" dirty="0">
                <a:latin typeface="Calibri" pitchFamily="34" charset="0"/>
              </a:rPr>
              <a:t>NBR 15437</a:t>
            </a:r>
            <a:r>
              <a:rPr lang="en-US" sz="3000" dirty="0">
                <a:latin typeface="Calibri" pitchFamily="34" charset="0"/>
              </a:rPr>
              <a:t> : </a:t>
            </a:r>
            <a:r>
              <a:rPr lang="en-US" sz="3000" dirty="0" err="1">
                <a:latin typeface="Calibri" pitchFamily="34" charset="0"/>
              </a:rPr>
              <a:t>Informação</a:t>
            </a:r>
            <a:r>
              <a:rPr lang="en-US" sz="3000" dirty="0">
                <a:latin typeface="Calibri" pitchFamily="34" charset="0"/>
              </a:rPr>
              <a:t> e </a:t>
            </a:r>
            <a:r>
              <a:rPr lang="en-US" sz="3000" dirty="0" err="1">
                <a:latin typeface="Calibri" pitchFamily="34" charset="0"/>
              </a:rPr>
              <a:t>documentação</a:t>
            </a:r>
            <a:r>
              <a:rPr lang="en-US" sz="3000" dirty="0">
                <a:latin typeface="Calibri" pitchFamily="34" charset="0"/>
              </a:rPr>
              <a:t>:  </a:t>
            </a:r>
            <a:r>
              <a:rPr lang="en-US" sz="3000" dirty="0" err="1">
                <a:latin typeface="Calibri" pitchFamily="34" charset="0"/>
              </a:rPr>
              <a:t>Pôsteres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técnicos</a:t>
            </a:r>
            <a:r>
              <a:rPr lang="en-US" sz="3000" dirty="0">
                <a:latin typeface="Calibri" pitchFamily="34" charset="0"/>
              </a:rPr>
              <a:t> e </a:t>
            </a:r>
            <a:r>
              <a:rPr lang="en-US" sz="3000" dirty="0" err="1">
                <a:latin typeface="Calibri" pitchFamily="34" charset="0"/>
              </a:rPr>
              <a:t>científicos</a:t>
            </a:r>
            <a:r>
              <a:rPr lang="en-US" sz="3000" dirty="0">
                <a:latin typeface="Calibri" pitchFamily="34" charset="0"/>
              </a:rPr>
              <a:t>: </a:t>
            </a:r>
            <a:r>
              <a:rPr lang="en-US" sz="3000" dirty="0" err="1">
                <a:latin typeface="Calibri" pitchFamily="34" charset="0"/>
              </a:rPr>
              <a:t>apresentação</a:t>
            </a:r>
            <a:r>
              <a:rPr lang="en-US" sz="3000" dirty="0">
                <a:latin typeface="Calibri" pitchFamily="34" charset="0"/>
              </a:rPr>
              <a:t>. Rio de Janeiro, 2006</a:t>
            </a:r>
            <a:r>
              <a:rPr lang="en-US" sz="3000" dirty="0" smtClean="0">
                <a:latin typeface="Calibri" pitchFamily="34" charset="0"/>
              </a:rPr>
              <a:t>.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15" name="Text Box 2409"/>
          <p:cNvSpPr txBox="1">
            <a:spLocks noChangeArrowheads="1"/>
          </p:cNvSpPr>
          <p:nvPr/>
        </p:nvSpPr>
        <p:spPr bwMode="auto">
          <a:xfrm>
            <a:off x="1318201" y="14742056"/>
            <a:ext cx="8942008" cy="2178685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wrap="square" lIns="102178" tIns="51088" rIns="102178" bIns="51088" anchor="ctr">
            <a:spAutoFit/>
          </a:bodyPr>
          <a:lstStyle/>
          <a:p>
            <a:pPr algn="just" defTabSz="1021080">
              <a:lnSpc>
                <a:spcPct val="150000"/>
              </a:lnSpc>
            </a:pPr>
            <a:endParaRPr lang="pt-BR" sz="3000" dirty="0">
              <a:latin typeface="Calibri" pitchFamily="34" charset="0"/>
            </a:endParaRPr>
          </a:p>
          <a:p>
            <a:pPr algn="just" defTabSz="1021080">
              <a:lnSpc>
                <a:spcPct val="150000"/>
              </a:lnSpc>
            </a:pPr>
            <a:endParaRPr lang="pt-BR" sz="3000" dirty="0">
              <a:latin typeface="Calibri" pitchFamily="34" charset="0"/>
            </a:endParaRPr>
          </a:p>
          <a:p>
            <a:pPr algn="just" defTabSz="1021080">
              <a:lnSpc>
                <a:spcPct val="150000"/>
              </a:lnSpc>
            </a:pPr>
            <a:r>
              <a:rPr lang="pt-BR" sz="3000" b="1" dirty="0">
                <a:latin typeface="Calibri" pitchFamily="34" charset="0"/>
              </a:rPr>
              <a:t>Palavras-chave</a:t>
            </a:r>
            <a:r>
              <a:rPr lang="pt-BR" sz="3000" dirty="0">
                <a:latin typeface="Calibri" pitchFamily="34" charset="0"/>
              </a:rPr>
              <a:t>: </a:t>
            </a:r>
            <a:r>
              <a:rPr lang="pt-PT" sz="3000" dirty="0">
                <a:latin typeface="Calibri" pitchFamily="34" charset="0"/>
              </a:rPr>
              <a:t>as mesmas utilizadas no artigo.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28" name="Text Box 3661"/>
          <p:cNvSpPr txBox="1">
            <a:spLocks noChangeArrowheads="1"/>
          </p:cNvSpPr>
          <p:nvPr/>
        </p:nvSpPr>
        <p:spPr bwMode="auto">
          <a:xfrm>
            <a:off x="11643501" y="14787855"/>
            <a:ext cx="9175522" cy="3791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655955">
              <a:spcBef>
                <a:spcPct val="50000"/>
              </a:spcBef>
            </a:pPr>
            <a:r>
              <a:rPr lang="pt-BR" sz="3000" dirty="0">
                <a:latin typeface="Calibri" pitchFamily="34" charset="0"/>
              </a:rPr>
              <a:t>As figuras são peças-chave em um pôster e devem ter um grande destaque. São elas que, em um primeiro momento, fisgarão os visitantes. Em um segundo momento, são as  figuras que vão ajudar a dar sustentação aos seus argumentos, de maneira muito mais eficaz do que os textos, quando bem combinadas com os diagramas e esquemas. Nunca deixe de citar as fontes das figuras que pegar emprestadas. 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31" name="Text Box 3646"/>
          <p:cNvSpPr txBox="1">
            <a:spLocks noChangeArrowheads="1"/>
          </p:cNvSpPr>
          <p:nvPr/>
        </p:nvSpPr>
        <p:spPr bwMode="auto">
          <a:xfrm>
            <a:off x="11529929" y="32981970"/>
            <a:ext cx="9289094" cy="2396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863" tIns="43432" rIns="86863" bIns="43432">
            <a:spAutoFit/>
          </a:bodyPr>
          <a:lstStyle/>
          <a:p>
            <a:pPr marL="371475" indent="-371475" algn="just" defTabSz="714375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As Figuras devem ter alta qualidade</a:t>
            </a:r>
            <a:r>
              <a:rPr lang="pt-BR" sz="3000" dirty="0">
                <a:latin typeface="Calibri" pitchFamily="34" charset="0"/>
              </a:rPr>
              <a:t>, de preferência coloridas e gráficos bem  elaborados. </a:t>
            </a: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Figuras e tabelas deverão cobrir, no máximo, 50% do pôster, informando a fonte dos dados contidos nas mesmas. A fonte deverá ser colocada abaixo das figuras e tabelas.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" name="Text Box 3661"/>
          <p:cNvSpPr txBox="1">
            <a:spLocks noChangeArrowheads="1"/>
          </p:cNvSpPr>
          <p:nvPr/>
        </p:nvSpPr>
        <p:spPr bwMode="auto">
          <a:xfrm>
            <a:off x="22107441" y="32559659"/>
            <a:ext cx="9172531" cy="1019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655955">
              <a:spcBef>
                <a:spcPct val="50000"/>
              </a:spcBef>
            </a:pPr>
            <a:r>
              <a:rPr lang="pt-BR" sz="3000" dirty="0">
                <a:latin typeface="Calibri" pitchFamily="34" charset="0"/>
              </a:rPr>
              <a:t>Agradecemos o apoio financeiro  disponibilizado pelo </a:t>
            </a:r>
            <a:r>
              <a:rPr lang="pt-PT" altLang="pt-BR" sz="3000" dirty="0">
                <a:latin typeface="Calibri" pitchFamily="34" charset="0"/>
              </a:rPr>
              <a:t>FAPEMA </a:t>
            </a:r>
            <a:r>
              <a:rPr lang="pt-BR" sz="3000" dirty="0">
                <a:latin typeface="Calibri" pitchFamily="34" charset="0"/>
              </a:rPr>
              <a:t>para o desenvolvimento da pesquisa.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34" name="AutoShape 40" descr="9k="/>
          <p:cNvSpPr>
            <a:spLocks noChangeAspect="1" noChangeArrowheads="1"/>
          </p:cNvSpPr>
          <p:nvPr/>
        </p:nvSpPr>
        <p:spPr bwMode="auto">
          <a:xfrm>
            <a:off x="15039975" y="26154133"/>
            <a:ext cx="2324100" cy="1971675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5" name="AutoShape 42" descr="9k="/>
          <p:cNvSpPr>
            <a:spLocks noChangeAspect="1" noChangeArrowheads="1"/>
          </p:cNvSpPr>
          <p:nvPr/>
        </p:nvSpPr>
        <p:spPr bwMode="auto">
          <a:xfrm>
            <a:off x="15039975" y="26154133"/>
            <a:ext cx="2324100" cy="1971675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6" name="AutoShape 44" descr="9k="/>
          <p:cNvSpPr>
            <a:spLocks noChangeAspect="1" noChangeArrowheads="1"/>
          </p:cNvSpPr>
          <p:nvPr/>
        </p:nvSpPr>
        <p:spPr bwMode="auto">
          <a:xfrm>
            <a:off x="15039975" y="26154133"/>
            <a:ext cx="2324100" cy="1971675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7" name="AutoShape 46" descr="9k="/>
          <p:cNvSpPr>
            <a:spLocks noChangeAspect="1" noChangeArrowheads="1"/>
          </p:cNvSpPr>
          <p:nvPr/>
        </p:nvSpPr>
        <p:spPr bwMode="auto">
          <a:xfrm>
            <a:off x="15039975" y="26154133"/>
            <a:ext cx="2324100" cy="1971675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8" name="AutoShape 48" descr="9k="/>
          <p:cNvSpPr>
            <a:spLocks noChangeAspect="1" noChangeArrowheads="1"/>
          </p:cNvSpPr>
          <p:nvPr/>
        </p:nvSpPr>
        <p:spPr bwMode="auto">
          <a:xfrm>
            <a:off x="15039975" y="26158895"/>
            <a:ext cx="2324100" cy="1962150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9" name="AutoShape 50" descr="Z"/>
          <p:cNvSpPr>
            <a:spLocks noChangeAspect="1" noChangeArrowheads="1"/>
          </p:cNvSpPr>
          <p:nvPr/>
        </p:nvSpPr>
        <p:spPr bwMode="auto">
          <a:xfrm>
            <a:off x="15082838" y="26778020"/>
            <a:ext cx="2238375" cy="723900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25" name="Retângulo 55"/>
          <p:cNvSpPr>
            <a:spLocks noChangeArrowheads="1"/>
          </p:cNvSpPr>
          <p:nvPr/>
        </p:nvSpPr>
        <p:spPr bwMode="auto">
          <a:xfrm>
            <a:off x="22274213" y="21242842"/>
            <a:ext cx="3030537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021080"/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4. CONCLUSÃO</a:t>
            </a:r>
            <a:endParaRPr lang="pt-BR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Retângulo 57"/>
          <p:cNvSpPr>
            <a:spLocks noChangeArrowheads="1"/>
          </p:cNvSpPr>
          <p:nvPr/>
        </p:nvSpPr>
        <p:spPr bwMode="auto">
          <a:xfrm>
            <a:off x="22274213" y="30977524"/>
            <a:ext cx="3840162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AGRADECIMENTOS</a:t>
            </a:r>
            <a:endParaRPr lang="pt-BR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Retângulo 57"/>
          <p:cNvSpPr>
            <a:spLocks noChangeArrowheads="1"/>
          </p:cNvSpPr>
          <p:nvPr/>
        </p:nvSpPr>
        <p:spPr bwMode="auto">
          <a:xfrm>
            <a:off x="22250400" y="35130155"/>
            <a:ext cx="27336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REFERÊNCIAS</a:t>
            </a:r>
            <a:endParaRPr lang="pt-BR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Retângulo 53"/>
          <p:cNvSpPr>
            <a:spLocks noChangeArrowheads="1"/>
          </p:cNvSpPr>
          <p:nvPr/>
        </p:nvSpPr>
        <p:spPr bwMode="auto">
          <a:xfrm>
            <a:off x="22173215" y="13118900"/>
            <a:ext cx="8331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defTabSz="1021080"/>
            <a:r>
              <a:rPr lang="pt-BR" sz="3600" b="1" dirty="0" smtClean="0">
                <a:solidFill>
                  <a:schemeClr val="bg1"/>
                </a:solidFill>
                <a:latin typeface="Calibri" pitchFamily="34" charset="0"/>
              </a:rPr>
              <a:t>3. </a:t>
            </a:r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RESULTADOS E DISCUSSÃO</a:t>
            </a:r>
            <a:endParaRPr lang="pt-BR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tângulo 47"/>
          <p:cNvSpPr>
            <a:spLocks noChangeArrowheads="1"/>
          </p:cNvSpPr>
          <p:nvPr/>
        </p:nvSpPr>
        <p:spPr bwMode="auto">
          <a:xfrm>
            <a:off x="11819211" y="13096839"/>
            <a:ext cx="502126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514350" indent="-514350" defTabSz="1021080"/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2. MATERIAL E MÉTODOS</a:t>
            </a:r>
            <a:endParaRPr lang="pt-BR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Retângulo 31"/>
          <p:cNvSpPr>
            <a:spLocks noChangeArrowheads="1"/>
          </p:cNvSpPr>
          <p:nvPr/>
        </p:nvSpPr>
        <p:spPr bwMode="auto">
          <a:xfrm>
            <a:off x="1439518" y="13093663"/>
            <a:ext cx="190023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RESUMO</a:t>
            </a:r>
            <a:endParaRPr lang="pt-BR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Retângulo 46"/>
          <p:cNvSpPr>
            <a:spLocks noChangeArrowheads="1"/>
          </p:cNvSpPr>
          <p:nvPr/>
        </p:nvSpPr>
        <p:spPr bwMode="auto">
          <a:xfrm>
            <a:off x="1456832" y="20874549"/>
            <a:ext cx="3378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021080"/>
            <a:r>
              <a:rPr lang="pt-BR" sz="3600" b="1" dirty="0" smtClean="0">
                <a:solidFill>
                  <a:schemeClr val="bg1"/>
                </a:solidFill>
                <a:latin typeface="Calibri" pitchFamily="34" charset="0"/>
                <a:cs typeface="Tahoma" pitchFamily="34" charset="0"/>
              </a:rPr>
              <a:t>1. INTRODUÇÃO </a:t>
            </a:r>
            <a:endParaRPr lang="pt-BR" sz="3600" b="1" dirty="0">
              <a:solidFill>
                <a:schemeClr val="bg1"/>
              </a:solidFill>
              <a:latin typeface="Calibri" pitchFamily="34" charset="0"/>
              <a:cs typeface="Tahoma" pitchFamily="34" charset="0"/>
            </a:endParaRPr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10980963" y="12527539"/>
            <a:ext cx="0" cy="27758342"/>
          </a:xfrm>
          <a:prstGeom prst="line">
            <a:avLst/>
          </a:prstGeom>
          <a:ln w="57150">
            <a:solidFill>
              <a:srgbClr val="112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V="1">
            <a:off x="21387693" y="12549064"/>
            <a:ext cx="0" cy="27686015"/>
          </a:xfrm>
          <a:prstGeom prst="line">
            <a:avLst/>
          </a:prstGeom>
          <a:ln w="57150">
            <a:solidFill>
              <a:srgbClr val="112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642" y="18940775"/>
            <a:ext cx="9149758" cy="11914153"/>
          </a:xfrm>
          <a:prstGeom prst="rect">
            <a:avLst/>
          </a:prstGeom>
        </p:spPr>
      </p:pic>
      <p:sp>
        <p:nvSpPr>
          <p:cNvPr id="11" name="Text Box 3930"/>
          <p:cNvSpPr txBox="1">
            <a:spLocks noChangeArrowheads="1"/>
          </p:cNvSpPr>
          <p:nvPr/>
        </p:nvSpPr>
        <p:spPr bwMode="auto">
          <a:xfrm>
            <a:off x="11272838" y="31626243"/>
            <a:ext cx="10079037" cy="4208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762" tIns="48381" rIns="96762" bIns="48381">
            <a:spAutoFit/>
          </a:bodyPr>
          <a:lstStyle/>
          <a:p>
            <a:pPr algn="ctr"/>
            <a:r>
              <a:rPr lang="pt-BR" sz="2100" b="1" dirty="0">
                <a:latin typeface="Calibri" pitchFamily="34" charset="0"/>
              </a:rPr>
              <a:t>Figura </a:t>
            </a:r>
            <a:r>
              <a:rPr lang="pt-BR" sz="2100" b="1" dirty="0" smtClean="0">
                <a:latin typeface="Calibri" pitchFamily="34" charset="0"/>
              </a:rPr>
              <a:t>1: </a:t>
            </a:r>
            <a:r>
              <a:rPr lang="pt-BR" sz="2100" dirty="0">
                <a:latin typeface="Calibri" pitchFamily="34" charset="0"/>
              </a:rPr>
              <a:t>Localização dos </a:t>
            </a:r>
            <a:r>
              <a:rPr lang="pt-BR" sz="2100" i="1" dirty="0">
                <a:latin typeface="Calibri" pitchFamily="34" charset="0"/>
              </a:rPr>
              <a:t>campi </a:t>
            </a:r>
            <a:r>
              <a:rPr lang="pt-BR" sz="2100" i="1" dirty="0" smtClean="0">
                <a:latin typeface="Calibri" pitchFamily="34" charset="0"/>
              </a:rPr>
              <a:t>do </a:t>
            </a:r>
            <a:r>
              <a:rPr lang="pt-BR" sz="2100" i="1" dirty="0">
                <a:latin typeface="Calibri" pitchFamily="34" charset="0"/>
              </a:rPr>
              <a:t>Instituto Federal </a:t>
            </a:r>
            <a:r>
              <a:rPr lang="pt-BR" sz="2100" dirty="0" smtClean="0">
                <a:latin typeface="Calibri" pitchFamily="34" charset="0"/>
              </a:rPr>
              <a:t>do Maranhão.</a:t>
            </a:r>
            <a:endParaRPr lang="pt-BR" sz="2100" b="1" dirty="0">
              <a:latin typeface="Calibri" pitchFamily="34" charset="0"/>
            </a:endParaRPr>
          </a:p>
        </p:txBody>
      </p:sp>
      <p:cxnSp>
        <p:nvCxnSpPr>
          <p:cNvPr id="55" name="Conector reto 67"/>
          <p:cNvCxnSpPr/>
          <p:nvPr/>
        </p:nvCxnSpPr>
        <p:spPr>
          <a:xfrm flipV="1">
            <a:off x="152400" y="12520083"/>
            <a:ext cx="32399288" cy="34322"/>
          </a:xfrm>
          <a:prstGeom prst="line">
            <a:avLst/>
          </a:prstGeom>
          <a:ln w="57150">
            <a:solidFill>
              <a:srgbClr val="112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2605</Words>
  <Application>WPS Presentation</Application>
  <PresentationFormat>Personalizar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Trebuchet MS</vt:lpstr>
      <vt:lpstr>MS PGothic</vt:lpstr>
      <vt:lpstr>tahoma, verdana, arial</vt:lpstr>
      <vt:lpstr>Times New Roman</vt:lpstr>
      <vt:lpstr>Tahoma</vt:lpstr>
      <vt:lpstr>Gubbi</vt:lpstr>
      <vt:lpstr>Microsoft YaHei</vt:lpstr>
      <vt:lpstr>Droid Sans Fallback</vt:lpstr>
      <vt:lpstr>Arial Unicode MS</vt:lpstr>
      <vt:lpstr>Calibri Light</vt:lpstr>
      <vt:lpstr>DejaVu Sans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Cláudio Brito</dc:creator>
  <cp:lastModifiedBy>Marcelo Leite</cp:lastModifiedBy>
  <cp:revision>23</cp:revision>
  <dcterms:created xsi:type="dcterms:W3CDTF">2022-09-19T17:03:41Z</dcterms:created>
  <dcterms:modified xsi:type="dcterms:W3CDTF">2022-09-19T17:03:41Z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