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 id="263" r:id="rId31"/>
    <p:sldId id="264" r:id="rId32"/>
    <p:sldId id="265" r:id="rId33"/>
    <p:sldId id="266" r:id="rId34"/>
    <p:sldId id="267" r:id="rId35"/>
    <p:sldId id="268" r:id="rId36"/>
    <p:sldId id="269" r:id="rId37"/>
    <p:sldId id="270" r:id="rId38"/>
    <p:sldId id="271" r:id="rId39"/>
    <p:sldId id="272" r:id="rId40"/>
    <p:sldId id="273" r:id="rId41"/>
    <p:sldId id="274" r:id="rId42"/>
    <p:sldId id="275" r:id="rId43"/>
    <p:sldId id="276" r:id="rId44"/>
    <p:sldId id="277" r:id="rId45"/>
    <p:sldId id="278" r:id="rId46"/>
    <p:sldId id="279" r:id="rId47"/>
    <p:sldId id="280" r:id="rId48"/>
    <p:sldId id="281" r:id="rId49"/>
    <p:sldId id="282" r:id="rId50"/>
    <p:sldId id="283" r:id="rId51"/>
    <p:sldId id="284" r:id="rId52"/>
    <p:sldId id="285" r:id="rId53"/>
    <p:sldId id="286" r:id="rId54"/>
    <p:sldId id="287" r:id="rId55"/>
    <p:sldId id="288" r:id="rId56"/>
    <p:sldId id="289" r:id="rId5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ecalotype" charset="1" panose="00000500000000000000"/>
      <p:regular r:id="rId10"/>
    </p:embeddedFont>
    <p:embeddedFont>
      <p:font typeface="Decalotype Bold" charset="1" panose="00000800000000000000"/>
      <p:regular r:id="rId11"/>
    </p:embeddedFont>
    <p:embeddedFont>
      <p:font typeface="Decalotype Italics" charset="1" panose="00000500000000000000"/>
      <p:regular r:id="rId12"/>
    </p:embeddedFont>
    <p:embeddedFont>
      <p:font typeface="Decalotype Bold Italics" charset="1" panose="00000800000000000000"/>
      <p:regular r:id="rId13"/>
    </p:embeddedFont>
    <p:embeddedFont>
      <p:font typeface="Decalotype Light" charset="1" panose="00000400000000000000"/>
      <p:regular r:id="rId14"/>
    </p:embeddedFont>
    <p:embeddedFont>
      <p:font typeface="Decalotype Light Italics" charset="1" panose="00000400000000000000"/>
      <p:regular r:id="rId15"/>
    </p:embeddedFont>
    <p:embeddedFont>
      <p:font typeface="Decalotype Medium" charset="1" panose="00000600000000000000"/>
      <p:regular r:id="rId16"/>
    </p:embeddedFont>
    <p:embeddedFont>
      <p:font typeface="Decalotype Medium Italics" charset="1" panose="00000600000000000000"/>
      <p:regular r:id="rId17"/>
    </p:embeddedFont>
    <p:embeddedFont>
      <p:font typeface="Decalotype Semi-Bold" charset="1" panose="00000700000000000000"/>
      <p:regular r:id="rId18"/>
    </p:embeddedFont>
    <p:embeddedFont>
      <p:font typeface="Decalotype Semi-Bold Italics" charset="1" panose="00000700000000000000"/>
      <p:regular r:id="rId19"/>
    </p:embeddedFont>
    <p:embeddedFont>
      <p:font typeface="Decalotype Ultra-Bold" charset="1" panose="00000900000000000000"/>
      <p:regular r:id="rId20"/>
    </p:embeddedFont>
    <p:embeddedFont>
      <p:font typeface="Decalotype Ultra-Bold Italics" charset="1" panose="00000900000000000000"/>
      <p:regular r:id="rId21"/>
    </p:embeddedFont>
    <p:embeddedFont>
      <p:font typeface="Decalotype Heavy" charset="1" panose="00000A00000000000000"/>
      <p:regular r:id="rId22"/>
    </p:embeddedFont>
    <p:embeddedFont>
      <p:font typeface="Decalotype Heavy Italics" charset="1" panose="00000A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32" Target="slides/slide9.xml" Type="http://schemas.openxmlformats.org/officeDocument/2006/relationships/slide"/><Relationship Id="rId33" Target="slides/slide10.xml" Type="http://schemas.openxmlformats.org/officeDocument/2006/relationships/slide"/><Relationship Id="rId34" Target="slides/slide11.xml" Type="http://schemas.openxmlformats.org/officeDocument/2006/relationships/slide"/><Relationship Id="rId35" Target="slides/slide12.xml" Type="http://schemas.openxmlformats.org/officeDocument/2006/relationships/slide"/><Relationship Id="rId36" Target="slides/slide13.xml" Type="http://schemas.openxmlformats.org/officeDocument/2006/relationships/slide"/><Relationship Id="rId37" Target="slides/slide14.xml" Type="http://schemas.openxmlformats.org/officeDocument/2006/relationships/slide"/><Relationship Id="rId38" Target="slides/slide15.xml" Type="http://schemas.openxmlformats.org/officeDocument/2006/relationships/slide"/><Relationship Id="rId39" Target="slides/slide16.xml" Type="http://schemas.openxmlformats.org/officeDocument/2006/relationships/slide"/><Relationship Id="rId4" Target="theme/theme1.xml" Type="http://schemas.openxmlformats.org/officeDocument/2006/relationships/theme"/><Relationship Id="rId40" Target="slides/slide17.xml" Type="http://schemas.openxmlformats.org/officeDocument/2006/relationships/slide"/><Relationship Id="rId41" Target="slides/slide18.xml" Type="http://schemas.openxmlformats.org/officeDocument/2006/relationships/slide"/><Relationship Id="rId42" Target="slides/slide19.xml" Type="http://schemas.openxmlformats.org/officeDocument/2006/relationships/slide"/><Relationship Id="rId43" Target="slides/slide20.xml" Type="http://schemas.openxmlformats.org/officeDocument/2006/relationships/slide"/><Relationship Id="rId44" Target="slides/slide21.xml" Type="http://schemas.openxmlformats.org/officeDocument/2006/relationships/slide"/><Relationship Id="rId45" Target="slides/slide22.xml" Type="http://schemas.openxmlformats.org/officeDocument/2006/relationships/slide"/><Relationship Id="rId46" Target="slides/slide23.xml" Type="http://schemas.openxmlformats.org/officeDocument/2006/relationships/slide"/><Relationship Id="rId47" Target="slides/slide24.xml" Type="http://schemas.openxmlformats.org/officeDocument/2006/relationships/slide"/><Relationship Id="rId48" Target="slides/slide25.xml" Type="http://schemas.openxmlformats.org/officeDocument/2006/relationships/slide"/><Relationship Id="rId49" Target="slides/slide26.xml" Type="http://schemas.openxmlformats.org/officeDocument/2006/relationships/slide"/><Relationship Id="rId5" Target="tableStyles.xml" Type="http://schemas.openxmlformats.org/officeDocument/2006/relationships/tableStyles"/><Relationship Id="rId50" Target="slides/slide27.xml" Type="http://schemas.openxmlformats.org/officeDocument/2006/relationships/slide"/><Relationship Id="rId51" Target="slides/slide28.xml" Type="http://schemas.openxmlformats.org/officeDocument/2006/relationships/slide"/><Relationship Id="rId52" Target="slides/slide29.xml" Type="http://schemas.openxmlformats.org/officeDocument/2006/relationships/slide"/><Relationship Id="rId53" Target="slides/slide30.xml" Type="http://schemas.openxmlformats.org/officeDocument/2006/relationships/slide"/><Relationship Id="rId54" Target="slides/slide31.xml" Type="http://schemas.openxmlformats.org/officeDocument/2006/relationships/slide"/><Relationship Id="rId55" Target="slides/slide32.xml" Type="http://schemas.openxmlformats.org/officeDocument/2006/relationships/slide"/><Relationship Id="rId56" Target="slides/slide33.xml" Type="http://schemas.openxmlformats.org/officeDocument/2006/relationships/slide"/><Relationship Id="rId57" Target="slides/slide34.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8.png" Type="http://schemas.openxmlformats.org/officeDocument/2006/relationships/image"/><Relationship Id="rId5" Target="../media/image29.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30.png" Type="http://schemas.openxmlformats.org/officeDocument/2006/relationships/image"/><Relationship Id="rId5" Target="../media/image31.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32.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33.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34.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35.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36.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37.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37.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37.pn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37.pn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38.png" Type="http://schemas.openxmlformats.org/officeDocument/2006/relationships/image"/><Relationship Id="rId5" Target="../media/image39.png" Type="http://schemas.openxmlformats.org/officeDocument/2006/relationships/image"/><Relationship Id="rId6" Target="../media/image40.png" Type="http://schemas.openxmlformats.org/officeDocument/2006/relationships/image"/><Relationship Id="rId7" Target="../media/image41.png" Type="http://schemas.openxmlformats.org/officeDocument/2006/relationships/image"/><Relationship Id="rId8" Target="../media/image42.pn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43.png" Type="http://schemas.openxmlformats.org/officeDocument/2006/relationships/image"/><Relationship Id="rId5" Target="../media/image44.png" Type="http://schemas.openxmlformats.org/officeDocument/2006/relationships/image"/></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 Id="rId3" Target="../media/image46.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2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 Id="rId3" Target="../media/image46.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2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 Id="rId3" Target="../media/image46.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2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 Id="rId3" Target="../media/image46.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3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 Id="rId3" Target="../media/image46.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 Id="rId3" Target="../media/image46.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 Id="rId3" Target="../media/image46.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 Id="rId3" Target="../media/image46.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 Id="rId3" Target="../media/image46.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https://www.kaggle.com/datasets/shashankshukla123123/marketing-campaign" TargetMode="External" Type="http://schemas.openxmlformats.org/officeDocument/2006/relationships/hyperlink"/><Relationship Id="rId7" Target="https://colab.research.google.com/drive/1NbH8YmwHLAxryGfFDvqvKEwlliA7AQLV?usp=sharing" TargetMode="External" Type="http://schemas.openxmlformats.org/officeDocument/2006/relationships/hyperlink"/><Relationship Id="rId8" Target="https://raw.githubusercontent.com/marcelo-silva-goncalves/analise-campanha-marketing/main/marketing_campaign.csv" TargetMode="External" Type="http://schemas.openxmlformats.org/officeDocument/2006/relationships/hyperlink"/></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 Id="rId6" Target="../media/image21.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2.png" Type="http://schemas.openxmlformats.org/officeDocument/2006/relationships/image"/><Relationship Id="rId5" Target="../media/image23.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4.png" Type="http://schemas.openxmlformats.org/officeDocument/2006/relationships/image"/><Relationship Id="rId5" Target="../media/image25.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62386" y="1146576"/>
            <a:ext cx="14193588" cy="7937334"/>
            <a:chOff x="0" y="0"/>
            <a:chExt cx="18924784" cy="10583112"/>
          </a:xfrm>
        </p:grpSpPr>
        <p:sp>
          <p:nvSpPr>
            <p:cNvPr name="TextBox 4" id="4"/>
            <p:cNvSpPr txBox="true"/>
            <p:nvPr/>
          </p:nvSpPr>
          <p:spPr>
            <a:xfrm rot="0">
              <a:off x="0" y="-95250"/>
              <a:ext cx="18924784" cy="9543918"/>
            </a:xfrm>
            <a:prstGeom prst="rect">
              <a:avLst/>
            </a:prstGeom>
          </p:spPr>
          <p:txBody>
            <a:bodyPr anchor="t" rtlCol="false" tIns="0" lIns="0" bIns="0" rIns="0">
              <a:spAutoFit/>
            </a:bodyPr>
            <a:lstStyle/>
            <a:p>
              <a:pPr>
                <a:lnSpc>
                  <a:spcPts val="18900"/>
                </a:lnSpc>
              </a:pPr>
              <a:r>
                <a:rPr lang="en-US" sz="15000">
                  <a:solidFill>
                    <a:srgbClr val="FFD93B"/>
                  </a:solidFill>
                  <a:latin typeface="Decalotype Semi-Bold"/>
                </a:rPr>
                <a:t>ANÁLISE EXPLORATÓRIA</a:t>
              </a:r>
            </a:p>
            <a:p>
              <a:pPr>
                <a:lnSpc>
                  <a:spcPts val="18900"/>
                </a:lnSpc>
              </a:pPr>
              <a:r>
                <a:rPr lang="en-US" sz="15000">
                  <a:solidFill>
                    <a:srgbClr val="FFD93B"/>
                  </a:solidFill>
                  <a:latin typeface="Decalotype Semi-Bold"/>
                </a:rPr>
                <a:t>DE DADOS</a:t>
              </a:r>
            </a:p>
          </p:txBody>
        </p:sp>
        <p:sp>
          <p:nvSpPr>
            <p:cNvPr name="TextBox 5" id="5"/>
            <p:cNvSpPr txBox="true"/>
            <p:nvPr/>
          </p:nvSpPr>
          <p:spPr>
            <a:xfrm rot="0">
              <a:off x="0" y="9693143"/>
              <a:ext cx="18924784" cy="889969"/>
            </a:xfrm>
            <a:prstGeom prst="rect">
              <a:avLst/>
            </a:prstGeom>
          </p:spPr>
          <p:txBody>
            <a:bodyPr anchor="t" rtlCol="false" tIns="0" lIns="0" bIns="0" rIns="0">
              <a:spAutoFit/>
            </a:bodyPr>
            <a:lstStyle/>
            <a:p>
              <a:pPr>
                <a:lnSpc>
                  <a:spcPts val="5600"/>
                </a:lnSpc>
                <a:spcBef>
                  <a:spcPct val="0"/>
                </a:spcBef>
              </a:pPr>
              <a:r>
                <a:rPr lang="en-US" sz="4000">
                  <a:solidFill>
                    <a:srgbClr val="FFFFFF"/>
                  </a:solidFill>
                  <a:latin typeface="Decalotype Light"/>
                </a:rPr>
                <a:t>CAMPANHA DE MARKETING</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382458" y="1807727"/>
            <a:ext cx="8115300" cy="6671545"/>
          </a:xfrm>
          <a:custGeom>
            <a:avLst/>
            <a:gdLst/>
            <a:ahLst/>
            <a:cxnLst/>
            <a:rect r="r" b="b" t="t" l="l"/>
            <a:pathLst>
              <a:path h="6671545" w="8115300">
                <a:moveTo>
                  <a:pt x="0" y="0"/>
                </a:moveTo>
                <a:lnTo>
                  <a:pt x="8115300" y="0"/>
                </a:lnTo>
                <a:lnTo>
                  <a:pt x="8115300" y="6671546"/>
                </a:lnTo>
                <a:lnTo>
                  <a:pt x="0" y="6671546"/>
                </a:lnTo>
                <a:lnTo>
                  <a:pt x="0" y="0"/>
                </a:lnTo>
                <a:close/>
              </a:path>
            </a:pathLst>
          </a:custGeom>
          <a:blipFill>
            <a:blip r:embed="rId2"/>
            <a:stretch>
              <a:fillRect l="0" t="0" r="0" b="0"/>
            </a:stretch>
          </a:blipFill>
        </p:spPr>
      </p:sp>
      <p:sp>
        <p:nvSpPr>
          <p:cNvPr name="Freeform 3" id="3"/>
          <p:cNvSpPr/>
          <p:nvPr/>
        </p:nvSpPr>
        <p:spPr>
          <a:xfrm flipH="false" flipV="false" rot="5137540">
            <a:off x="-2830624" y="692023"/>
            <a:ext cx="13092980" cy="10364742"/>
          </a:xfrm>
          <a:custGeom>
            <a:avLst/>
            <a:gdLst/>
            <a:ahLst/>
            <a:cxnLst/>
            <a:rect r="r" b="b" t="t" l="l"/>
            <a:pathLst>
              <a:path h="10364742" w="13092980">
                <a:moveTo>
                  <a:pt x="0" y="0"/>
                </a:moveTo>
                <a:lnTo>
                  <a:pt x="13092981" y="0"/>
                </a:lnTo>
                <a:lnTo>
                  <a:pt x="13092981" y="10364742"/>
                </a:lnTo>
                <a:lnTo>
                  <a:pt x="0" y="10364742"/>
                </a:lnTo>
                <a:lnTo>
                  <a:pt x="0" y="0"/>
                </a:lnTo>
                <a:close/>
              </a:path>
            </a:pathLst>
          </a:custGeom>
          <a:blipFill>
            <a:blip r:embed="rId3">
              <a:extLst>
                <a:ext uri="{96DAC541-7B7A-43D3-8B79-37D633B846F1}">
                  <asvg:svgBlip xmlns:asvg="http://schemas.microsoft.com/office/drawing/2016/SVG/main" r:embed="rId4"/>
                </a:ext>
              </a:extLst>
            </a:blip>
            <a:stretch>
              <a:fillRect l="-24886" t="0" r="-16017" b="0"/>
            </a:stretch>
          </a:blipFill>
        </p:spPr>
      </p:sp>
      <p:sp>
        <p:nvSpPr>
          <p:cNvPr name="TextBox 4" id="4"/>
          <p:cNvSpPr txBox="true"/>
          <p:nvPr/>
        </p:nvSpPr>
        <p:spPr>
          <a:xfrm rot="0">
            <a:off x="1028700" y="4397573"/>
            <a:ext cx="6540232" cy="5448300"/>
          </a:xfrm>
          <a:prstGeom prst="rect">
            <a:avLst/>
          </a:prstGeom>
        </p:spPr>
        <p:txBody>
          <a:bodyPr anchor="t" rtlCol="false" tIns="0" lIns="0" bIns="0" rIns="0">
            <a:spAutoFit/>
          </a:bodyPr>
          <a:lstStyle/>
          <a:p>
            <a:pPr algn="just">
              <a:lnSpc>
                <a:spcPts val="3900"/>
              </a:lnSpc>
            </a:pPr>
            <a:r>
              <a:rPr lang="en-US" sz="3000">
                <a:solidFill>
                  <a:srgbClr val="FFFFFF"/>
                </a:solidFill>
                <a:latin typeface="Decalotype"/>
              </a:rPr>
              <a:t>Forte corelação entre as variáveis a seguir:</a:t>
            </a:r>
          </a:p>
          <a:p>
            <a:pPr algn="just">
              <a:lnSpc>
                <a:spcPts val="3900"/>
              </a:lnSpc>
            </a:pPr>
          </a:p>
          <a:p>
            <a:pPr algn="just">
              <a:lnSpc>
                <a:spcPts val="3900"/>
              </a:lnSpc>
            </a:pPr>
            <a:r>
              <a:rPr lang="en-US" sz="3000">
                <a:solidFill>
                  <a:srgbClr val="FFFFFF"/>
                </a:solidFill>
                <a:latin typeface="Decalotype Light"/>
              </a:rPr>
              <a:t>Total_Spend_Customer x MntWines;</a:t>
            </a:r>
          </a:p>
          <a:p>
            <a:pPr algn="just">
              <a:lnSpc>
                <a:spcPts val="3900"/>
              </a:lnSpc>
            </a:pPr>
          </a:p>
          <a:p>
            <a:pPr algn="just">
              <a:lnSpc>
                <a:spcPts val="3900"/>
              </a:lnSpc>
            </a:pPr>
            <a:r>
              <a:rPr lang="en-US" sz="3000">
                <a:solidFill>
                  <a:srgbClr val="FFFFFF"/>
                </a:solidFill>
                <a:latin typeface="Decalotype Light"/>
              </a:rPr>
              <a:t>Total_Spend_Customer x MntMeatProducts;</a:t>
            </a:r>
          </a:p>
          <a:p>
            <a:pPr algn="just">
              <a:lnSpc>
                <a:spcPts val="3900"/>
              </a:lnSpc>
            </a:pPr>
          </a:p>
          <a:p>
            <a:pPr algn="just">
              <a:lnSpc>
                <a:spcPts val="3900"/>
              </a:lnSpc>
            </a:pPr>
            <a:r>
              <a:rPr lang="en-US" sz="3000">
                <a:solidFill>
                  <a:srgbClr val="FFFFFF"/>
                </a:solidFill>
                <a:latin typeface="Decalotype Light"/>
              </a:rPr>
              <a:t>NumCatalogPurchases x MntMeatProducts;</a:t>
            </a:r>
          </a:p>
          <a:p>
            <a:pPr algn="just">
              <a:lnSpc>
                <a:spcPts val="3900"/>
              </a:lnSpc>
            </a:pPr>
          </a:p>
          <a:p>
            <a:pPr algn="just">
              <a:lnSpc>
                <a:spcPts val="3900"/>
              </a:lnSpc>
            </a:pPr>
            <a:r>
              <a:rPr lang="en-US" sz="3000">
                <a:solidFill>
                  <a:srgbClr val="FFFFFF"/>
                </a:solidFill>
                <a:latin typeface="Decalotype Light"/>
              </a:rPr>
              <a:t>Total_Purchases x NumWebPurchases;</a:t>
            </a:r>
          </a:p>
          <a:p>
            <a:pPr algn="just">
              <a:lnSpc>
                <a:spcPts val="3900"/>
              </a:lnSpc>
            </a:pPr>
          </a:p>
          <a:p>
            <a:pPr algn="just">
              <a:lnSpc>
                <a:spcPts val="3900"/>
              </a:lnSpc>
            </a:pPr>
            <a:r>
              <a:rPr lang="en-US" sz="3000">
                <a:solidFill>
                  <a:srgbClr val="FFFFFF"/>
                </a:solidFill>
                <a:latin typeface="Decalotype Light"/>
              </a:rPr>
              <a:t>Total_Purchases x NumStorePurchases.</a:t>
            </a:r>
          </a:p>
        </p:txBody>
      </p:sp>
      <p:sp>
        <p:nvSpPr>
          <p:cNvPr name="TextBox 5" id="5"/>
          <p:cNvSpPr txBox="true"/>
          <p:nvPr/>
        </p:nvSpPr>
        <p:spPr>
          <a:xfrm rot="0">
            <a:off x="1028700" y="1028700"/>
            <a:ext cx="6540232" cy="4557620"/>
          </a:xfrm>
          <a:prstGeom prst="rect">
            <a:avLst/>
          </a:prstGeom>
        </p:spPr>
        <p:txBody>
          <a:bodyPr anchor="t" rtlCol="false" tIns="0" lIns="0" bIns="0" rIns="0">
            <a:spAutoFit/>
          </a:bodyPr>
          <a:lstStyle/>
          <a:p>
            <a:pPr>
              <a:lnSpc>
                <a:spcPts val="12037"/>
              </a:lnSpc>
            </a:pPr>
            <a:r>
              <a:rPr lang="en-US" sz="10031">
                <a:solidFill>
                  <a:srgbClr val="FFD93B"/>
                </a:solidFill>
                <a:latin typeface="Decalotype Medium"/>
              </a:rPr>
              <a:t>CORRELAÇÃO DE VARIAVEIS</a:t>
            </a:r>
          </a:p>
          <a:p>
            <a:pPr>
              <a:lnSpc>
                <a:spcPts val="12037"/>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919424">
            <a:off x="-3092098" y="-484610"/>
            <a:ext cx="13092980" cy="10364742"/>
          </a:xfrm>
          <a:custGeom>
            <a:avLst/>
            <a:gdLst/>
            <a:ahLst/>
            <a:cxnLst/>
            <a:rect r="r" b="b" t="t" l="l"/>
            <a:pathLst>
              <a:path h="10364742" w="13092980">
                <a:moveTo>
                  <a:pt x="0" y="0"/>
                </a:moveTo>
                <a:lnTo>
                  <a:pt x="13092981" y="0"/>
                </a:lnTo>
                <a:lnTo>
                  <a:pt x="13092981" y="10364742"/>
                </a:lnTo>
                <a:lnTo>
                  <a:pt x="0" y="10364742"/>
                </a:lnTo>
                <a:lnTo>
                  <a:pt x="0" y="0"/>
                </a:lnTo>
                <a:close/>
              </a:path>
            </a:pathLst>
          </a:custGeom>
          <a:blipFill>
            <a:blip r:embed="rId2">
              <a:extLst>
                <a:ext uri="{96DAC541-7B7A-43D3-8B79-37D633B846F1}">
                  <asvg:svgBlip xmlns:asvg="http://schemas.microsoft.com/office/drawing/2016/SVG/main" r:embed="rId3"/>
                </a:ext>
              </a:extLst>
            </a:blip>
            <a:stretch>
              <a:fillRect l="-24886" t="0" r="-16017" b="0"/>
            </a:stretch>
          </a:blipFill>
        </p:spPr>
      </p:sp>
      <p:grpSp>
        <p:nvGrpSpPr>
          <p:cNvPr name="Group 3" id="3"/>
          <p:cNvGrpSpPr/>
          <p:nvPr/>
        </p:nvGrpSpPr>
        <p:grpSpPr>
          <a:xfrm rot="0">
            <a:off x="9563100" y="1133687"/>
            <a:ext cx="7696200" cy="8019626"/>
            <a:chOff x="0" y="0"/>
            <a:chExt cx="10261600" cy="10692834"/>
          </a:xfrm>
        </p:grpSpPr>
        <p:sp>
          <p:nvSpPr>
            <p:cNvPr name="Freeform 4" id="4"/>
            <p:cNvSpPr/>
            <p:nvPr/>
          </p:nvSpPr>
          <p:spPr>
            <a:xfrm flipH="false" flipV="false" rot="0">
              <a:off x="0" y="0"/>
              <a:ext cx="10261600" cy="5151615"/>
            </a:xfrm>
            <a:custGeom>
              <a:avLst/>
              <a:gdLst/>
              <a:ahLst/>
              <a:cxnLst/>
              <a:rect r="r" b="b" t="t" l="l"/>
              <a:pathLst>
                <a:path h="5151615" w="10261600">
                  <a:moveTo>
                    <a:pt x="0" y="0"/>
                  </a:moveTo>
                  <a:lnTo>
                    <a:pt x="10261600" y="0"/>
                  </a:lnTo>
                  <a:lnTo>
                    <a:pt x="10261600" y="5151615"/>
                  </a:lnTo>
                  <a:lnTo>
                    <a:pt x="0" y="5151615"/>
                  </a:lnTo>
                  <a:lnTo>
                    <a:pt x="0" y="0"/>
                  </a:lnTo>
                  <a:close/>
                </a:path>
              </a:pathLst>
            </a:custGeom>
            <a:blipFill>
              <a:blip r:embed="rId4"/>
              <a:stretch>
                <a:fillRect l="0" t="0" r="0" b="0"/>
              </a:stretch>
            </a:blipFill>
          </p:spPr>
        </p:sp>
        <p:sp>
          <p:nvSpPr>
            <p:cNvPr name="Freeform 5" id="5"/>
            <p:cNvSpPr/>
            <p:nvPr/>
          </p:nvSpPr>
          <p:spPr>
            <a:xfrm flipH="false" flipV="false" rot="0">
              <a:off x="0" y="5551648"/>
              <a:ext cx="10261600" cy="5141186"/>
            </a:xfrm>
            <a:custGeom>
              <a:avLst/>
              <a:gdLst/>
              <a:ahLst/>
              <a:cxnLst/>
              <a:rect r="r" b="b" t="t" l="l"/>
              <a:pathLst>
                <a:path h="5141186" w="10261600">
                  <a:moveTo>
                    <a:pt x="0" y="0"/>
                  </a:moveTo>
                  <a:lnTo>
                    <a:pt x="10261600" y="0"/>
                  </a:lnTo>
                  <a:lnTo>
                    <a:pt x="10261600" y="5141186"/>
                  </a:lnTo>
                  <a:lnTo>
                    <a:pt x="0" y="5141186"/>
                  </a:lnTo>
                  <a:lnTo>
                    <a:pt x="0" y="0"/>
                  </a:lnTo>
                  <a:close/>
                </a:path>
              </a:pathLst>
            </a:custGeom>
            <a:blipFill>
              <a:blip r:embed="rId5"/>
              <a:stretch>
                <a:fillRect l="0" t="0" r="0" b="0"/>
              </a:stretch>
            </a:blipFill>
          </p:spPr>
        </p:sp>
      </p:grpSp>
      <p:sp>
        <p:nvSpPr>
          <p:cNvPr name="TextBox 6" id="6"/>
          <p:cNvSpPr txBox="true"/>
          <p:nvPr/>
        </p:nvSpPr>
        <p:spPr>
          <a:xfrm rot="0">
            <a:off x="1028700" y="468036"/>
            <a:ext cx="6539653" cy="9410700"/>
          </a:xfrm>
          <a:prstGeom prst="rect">
            <a:avLst/>
          </a:prstGeom>
        </p:spPr>
        <p:txBody>
          <a:bodyPr anchor="t" rtlCol="false" tIns="0" lIns="0" bIns="0" rIns="0">
            <a:spAutoFit/>
          </a:bodyPr>
          <a:lstStyle/>
          <a:p>
            <a:pPr algn="just">
              <a:lnSpc>
                <a:spcPts val="3900"/>
              </a:lnSpc>
            </a:pPr>
            <a:r>
              <a:rPr lang="en-US" sz="3000">
                <a:solidFill>
                  <a:srgbClr val="FFFFFF"/>
                </a:solidFill>
                <a:latin typeface="Decalotype Light"/>
              </a:rPr>
              <a:t>Os  gastos totais acompanham gradativamente o consumo de vinho;</a:t>
            </a:r>
          </a:p>
          <a:p>
            <a:pPr algn="just">
              <a:lnSpc>
                <a:spcPts val="3900"/>
              </a:lnSpc>
            </a:pPr>
          </a:p>
          <a:p>
            <a:pPr algn="just">
              <a:lnSpc>
                <a:spcPts val="3900"/>
              </a:lnSpc>
            </a:pPr>
            <a:r>
              <a:rPr lang="en-US" sz="3000">
                <a:solidFill>
                  <a:srgbClr val="FFFFFF"/>
                </a:solidFill>
                <a:latin typeface="Decalotype Light"/>
              </a:rPr>
              <a:t> Clientes casados e que moram juntos são os que mais consomem vinho;</a:t>
            </a:r>
          </a:p>
          <a:p>
            <a:pPr algn="just">
              <a:lnSpc>
                <a:spcPts val="3900"/>
              </a:lnSpc>
            </a:pPr>
          </a:p>
          <a:p>
            <a:pPr algn="just">
              <a:lnSpc>
                <a:spcPts val="3900"/>
              </a:lnSpc>
            </a:pPr>
            <a:r>
              <a:rPr lang="en-US" sz="3000">
                <a:solidFill>
                  <a:srgbClr val="FFFFFF"/>
                </a:solidFill>
                <a:latin typeface="Decalotype Light"/>
              </a:rPr>
              <a:t> A</a:t>
            </a:r>
            <a:r>
              <a:rPr lang="en-US" sz="3000">
                <a:solidFill>
                  <a:srgbClr val="FFFFFF"/>
                </a:solidFill>
                <a:latin typeface="Decalotype Light"/>
              </a:rPr>
              <a:t> classe média consome mais vinhos que as demais classes sociais;</a:t>
            </a:r>
          </a:p>
          <a:p>
            <a:pPr algn="just">
              <a:lnSpc>
                <a:spcPts val="3900"/>
              </a:lnSpc>
            </a:pPr>
          </a:p>
          <a:p>
            <a:pPr algn="just">
              <a:lnSpc>
                <a:spcPts val="3900"/>
              </a:lnSpc>
            </a:pPr>
            <a:r>
              <a:rPr lang="en-US" sz="3000">
                <a:solidFill>
                  <a:srgbClr val="FFFFFF"/>
                </a:solidFill>
                <a:latin typeface="Decalotype Light"/>
              </a:rPr>
              <a:t>Os gastos com carne também são elevados,  acompanhando os gastos totais;</a:t>
            </a:r>
          </a:p>
          <a:p>
            <a:pPr algn="just">
              <a:lnSpc>
                <a:spcPts val="3900"/>
              </a:lnSpc>
            </a:pPr>
          </a:p>
          <a:p>
            <a:pPr algn="just">
              <a:lnSpc>
                <a:spcPts val="3900"/>
              </a:lnSpc>
            </a:pPr>
            <a:r>
              <a:rPr lang="en-US" sz="3000">
                <a:solidFill>
                  <a:srgbClr val="FFFFFF"/>
                </a:solidFill>
                <a:latin typeface="Decalotype Light"/>
              </a:rPr>
              <a:t>Todos os clientes compram fortemente carne, independente de seu estado civil ou classe social.;</a:t>
            </a:r>
          </a:p>
          <a:p>
            <a:pPr algn="just">
              <a:lnSpc>
                <a:spcPts val="3900"/>
              </a:lnSpc>
            </a:pPr>
          </a:p>
          <a:p>
            <a:pPr algn="just">
              <a:lnSpc>
                <a:spcPts val="3900"/>
              </a:lnSpc>
            </a:pPr>
            <a:r>
              <a:rPr lang="en-US" sz="3000">
                <a:solidFill>
                  <a:srgbClr val="FFFFFF"/>
                </a:solidFill>
                <a:latin typeface="Decalotype Light"/>
              </a:rPr>
              <a:t>A classe baixa e média são os maiores consumidores de carne.</a:t>
            </a:r>
          </a:p>
          <a:p>
            <a:pPr>
              <a:lnSpc>
                <a:spcPts val="390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919424">
            <a:off x="-3092098" y="-484610"/>
            <a:ext cx="13092980" cy="10364742"/>
          </a:xfrm>
          <a:custGeom>
            <a:avLst/>
            <a:gdLst/>
            <a:ahLst/>
            <a:cxnLst/>
            <a:rect r="r" b="b" t="t" l="l"/>
            <a:pathLst>
              <a:path h="10364742" w="13092980">
                <a:moveTo>
                  <a:pt x="0" y="0"/>
                </a:moveTo>
                <a:lnTo>
                  <a:pt x="13092981" y="0"/>
                </a:lnTo>
                <a:lnTo>
                  <a:pt x="13092981" y="10364742"/>
                </a:lnTo>
                <a:lnTo>
                  <a:pt x="0" y="10364742"/>
                </a:lnTo>
                <a:lnTo>
                  <a:pt x="0" y="0"/>
                </a:lnTo>
                <a:close/>
              </a:path>
            </a:pathLst>
          </a:custGeom>
          <a:blipFill>
            <a:blip r:embed="rId2">
              <a:extLst>
                <a:ext uri="{96DAC541-7B7A-43D3-8B79-37D633B846F1}">
                  <asvg:svgBlip xmlns:asvg="http://schemas.microsoft.com/office/drawing/2016/SVG/main" r:embed="rId3"/>
                </a:ext>
              </a:extLst>
            </a:blip>
            <a:stretch>
              <a:fillRect l="-24886" t="0" r="-16017" b="0"/>
            </a:stretch>
          </a:blipFill>
        </p:spPr>
      </p:sp>
      <p:grpSp>
        <p:nvGrpSpPr>
          <p:cNvPr name="Group 3" id="3"/>
          <p:cNvGrpSpPr/>
          <p:nvPr/>
        </p:nvGrpSpPr>
        <p:grpSpPr>
          <a:xfrm rot="0">
            <a:off x="9563100" y="1160105"/>
            <a:ext cx="7696200" cy="7966791"/>
            <a:chOff x="0" y="0"/>
            <a:chExt cx="10261600" cy="10622388"/>
          </a:xfrm>
        </p:grpSpPr>
        <p:sp>
          <p:nvSpPr>
            <p:cNvPr name="Freeform 4" id="4"/>
            <p:cNvSpPr/>
            <p:nvPr/>
          </p:nvSpPr>
          <p:spPr>
            <a:xfrm flipH="false" flipV="false" rot="0">
              <a:off x="0" y="0"/>
              <a:ext cx="10261600" cy="5146395"/>
            </a:xfrm>
            <a:custGeom>
              <a:avLst/>
              <a:gdLst/>
              <a:ahLst/>
              <a:cxnLst/>
              <a:rect r="r" b="b" t="t" l="l"/>
              <a:pathLst>
                <a:path h="5146395" w="10261600">
                  <a:moveTo>
                    <a:pt x="0" y="0"/>
                  </a:moveTo>
                  <a:lnTo>
                    <a:pt x="10261600" y="0"/>
                  </a:lnTo>
                  <a:lnTo>
                    <a:pt x="10261600" y="5146395"/>
                  </a:lnTo>
                  <a:lnTo>
                    <a:pt x="0" y="5146395"/>
                  </a:lnTo>
                  <a:lnTo>
                    <a:pt x="0" y="0"/>
                  </a:lnTo>
                  <a:close/>
                </a:path>
              </a:pathLst>
            </a:custGeom>
            <a:blipFill>
              <a:blip r:embed="rId4"/>
              <a:stretch>
                <a:fillRect l="0" t="0" r="0" b="0"/>
              </a:stretch>
            </a:blipFill>
          </p:spPr>
        </p:sp>
        <p:sp>
          <p:nvSpPr>
            <p:cNvPr name="Freeform 5" id="5"/>
            <p:cNvSpPr/>
            <p:nvPr/>
          </p:nvSpPr>
          <p:spPr>
            <a:xfrm flipH="false" flipV="false" rot="0">
              <a:off x="0" y="5486400"/>
              <a:ext cx="10261600" cy="5135988"/>
            </a:xfrm>
            <a:custGeom>
              <a:avLst/>
              <a:gdLst/>
              <a:ahLst/>
              <a:cxnLst/>
              <a:rect r="r" b="b" t="t" l="l"/>
              <a:pathLst>
                <a:path h="5135988" w="10261600">
                  <a:moveTo>
                    <a:pt x="0" y="0"/>
                  </a:moveTo>
                  <a:lnTo>
                    <a:pt x="10261600" y="0"/>
                  </a:lnTo>
                  <a:lnTo>
                    <a:pt x="10261600" y="5135988"/>
                  </a:lnTo>
                  <a:lnTo>
                    <a:pt x="0" y="5135988"/>
                  </a:lnTo>
                  <a:lnTo>
                    <a:pt x="0" y="0"/>
                  </a:lnTo>
                  <a:close/>
                </a:path>
              </a:pathLst>
            </a:custGeom>
            <a:blipFill>
              <a:blip r:embed="rId5"/>
              <a:stretch>
                <a:fillRect l="0" t="0" r="0" b="0"/>
              </a:stretch>
            </a:blipFill>
          </p:spPr>
        </p:sp>
      </p:grpSp>
      <p:sp>
        <p:nvSpPr>
          <p:cNvPr name="TextBox 6" id="6"/>
          <p:cNvSpPr txBox="true"/>
          <p:nvPr/>
        </p:nvSpPr>
        <p:spPr>
          <a:xfrm rot="0">
            <a:off x="1028700" y="503233"/>
            <a:ext cx="6539653" cy="8420100"/>
          </a:xfrm>
          <a:prstGeom prst="rect">
            <a:avLst/>
          </a:prstGeom>
        </p:spPr>
        <p:txBody>
          <a:bodyPr anchor="t" rtlCol="false" tIns="0" lIns="0" bIns="0" rIns="0">
            <a:spAutoFit/>
          </a:bodyPr>
          <a:lstStyle/>
          <a:p>
            <a:pPr algn="just">
              <a:lnSpc>
                <a:spcPts val="3900"/>
              </a:lnSpc>
            </a:pPr>
            <a:r>
              <a:rPr lang="en-US" sz="3000">
                <a:solidFill>
                  <a:srgbClr val="FFFFFF"/>
                </a:solidFill>
                <a:latin typeface="Decalotype Light"/>
              </a:rPr>
              <a:t>Os gastos com carne possui tendência a aumentar enquanto tal produto tem disponibilidade via catálogo.;</a:t>
            </a:r>
          </a:p>
          <a:p>
            <a:pPr algn="just">
              <a:lnSpc>
                <a:spcPts val="3900"/>
              </a:lnSpc>
            </a:pPr>
          </a:p>
          <a:p>
            <a:pPr algn="just">
              <a:lnSpc>
                <a:spcPts val="3900"/>
              </a:lnSpc>
            </a:pPr>
            <a:r>
              <a:rPr lang="en-US" sz="3000">
                <a:solidFill>
                  <a:srgbClr val="FFFFFF"/>
                </a:solidFill>
                <a:latin typeface="Decalotype Light"/>
              </a:rPr>
              <a:t>O</a:t>
            </a:r>
            <a:r>
              <a:rPr lang="en-US" sz="3000">
                <a:solidFill>
                  <a:srgbClr val="FFFFFF"/>
                </a:solidFill>
                <a:latin typeface="Decalotype Light"/>
              </a:rPr>
              <a:t> consumo de carne, cia catálogo,  é realizado principalmente pela classe média;</a:t>
            </a:r>
          </a:p>
          <a:p>
            <a:pPr algn="just">
              <a:lnSpc>
                <a:spcPts val="3900"/>
              </a:lnSpc>
            </a:pPr>
          </a:p>
          <a:p>
            <a:pPr algn="just">
              <a:lnSpc>
                <a:spcPts val="3900"/>
              </a:lnSpc>
            </a:pPr>
            <a:r>
              <a:rPr lang="en-US" sz="3000">
                <a:solidFill>
                  <a:srgbClr val="FFFFFF"/>
                </a:solidFill>
                <a:latin typeface="Decalotype Light"/>
              </a:rPr>
              <a:t>Observa-se que um aumento de compras via site e o impacto destas na totalidade das compras;</a:t>
            </a:r>
          </a:p>
          <a:p>
            <a:pPr algn="just">
              <a:lnSpc>
                <a:spcPts val="3900"/>
              </a:lnSpc>
            </a:pPr>
          </a:p>
          <a:p>
            <a:pPr algn="just">
              <a:lnSpc>
                <a:spcPts val="3900"/>
              </a:lnSpc>
            </a:pPr>
            <a:r>
              <a:rPr lang="en-US" sz="3000">
                <a:solidFill>
                  <a:srgbClr val="FFFFFF"/>
                </a:solidFill>
                <a:latin typeface="Decalotype Light"/>
              </a:rPr>
              <a:t>Se nota que os clientes casados, e que moram juntos são a maioria no processo de compra por meio do site;</a:t>
            </a:r>
          </a:p>
          <a:p>
            <a:pPr algn="just">
              <a:lnSpc>
                <a:spcPts val="3900"/>
              </a:lnSpc>
            </a:pPr>
          </a:p>
          <a:p>
            <a:pPr algn="just">
              <a:lnSpc>
                <a:spcPts val="3900"/>
              </a:lnSpc>
            </a:pPr>
            <a:r>
              <a:rPr lang="en-US" sz="3000">
                <a:solidFill>
                  <a:srgbClr val="FFFFFF"/>
                </a:solidFill>
                <a:latin typeface="Decalotype Light"/>
              </a:rPr>
              <a:t>A classe média é quase a totalidade das compras via site.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137540">
            <a:off x="-2830624" y="692023"/>
            <a:ext cx="13092980" cy="10364742"/>
          </a:xfrm>
          <a:custGeom>
            <a:avLst/>
            <a:gdLst/>
            <a:ahLst/>
            <a:cxnLst/>
            <a:rect r="r" b="b" t="t" l="l"/>
            <a:pathLst>
              <a:path h="10364742" w="13092980">
                <a:moveTo>
                  <a:pt x="0" y="0"/>
                </a:moveTo>
                <a:lnTo>
                  <a:pt x="13092981" y="0"/>
                </a:lnTo>
                <a:lnTo>
                  <a:pt x="13092981" y="10364742"/>
                </a:lnTo>
                <a:lnTo>
                  <a:pt x="0" y="10364742"/>
                </a:lnTo>
                <a:lnTo>
                  <a:pt x="0" y="0"/>
                </a:lnTo>
                <a:close/>
              </a:path>
            </a:pathLst>
          </a:custGeom>
          <a:blipFill>
            <a:blip r:embed="rId2">
              <a:extLst>
                <a:ext uri="{96DAC541-7B7A-43D3-8B79-37D633B846F1}">
                  <asvg:svgBlip xmlns:asvg="http://schemas.microsoft.com/office/drawing/2016/SVG/main" r:embed="rId3"/>
                </a:ext>
              </a:extLst>
            </a:blip>
            <a:stretch>
              <a:fillRect l="-24886" t="0" r="-16017" b="0"/>
            </a:stretch>
          </a:blipFill>
        </p:spPr>
      </p:sp>
      <p:sp>
        <p:nvSpPr>
          <p:cNvPr name="Freeform 3" id="3"/>
          <p:cNvSpPr/>
          <p:nvPr/>
        </p:nvSpPr>
        <p:spPr>
          <a:xfrm flipH="false" flipV="false" rot="0">
            <a:off x="9382458" y="3112624"/>
            <a:ext cx="8115300" cy="4061753"/>
          </a:xfrm>
          <a:custGeom>
            <a:avLst/>
            <a:gdLst/>
            <a:ahLst/>
            <a:cxnLst/>
            <a:rect r="r" b="b" t="t" l="l"/>
            <a:pathLst>
              <a:path h="4061753" w="8115300">
                <a:moveTo>
                  <a:pt x="0" y="0"/>
                </a:moveTo>
                <a:lnTo>
                  <a:pt x="8115300" y="0"/>
                </a:lnTo>
                <a:lnTo>
                  <a:pt x="8115300" y="4061752"/>
                </a:lnTo>
                <a:lnTo>
                  <a:pt x="0" y="4061752"/>
                </a:lnTo>
                <a:lnTo>
                  <a:pt x="0" y="0"/>
                </a:lnTo>
                <a:close/>
              </a:path>
            </a:pathLst>
          </a:custGeom>
          <a:blipFill>
            <a:blip r:embed="rId4"/>
            <a:stretch>
              <a:fillRect l="0" t="0" r="0" b="0"/>
            </a:stretch>
          </a:blipFill>
        </p:spPr>
      </p:sp>
      <p:sp>
        <p:nvSpPr>
          <p:cNvPr name="TextBox 4" id="4"/>
          <p:cNvSpPr txBox="true"/>
          <p:nvPr/>
        </p:nvSpPr>
        <p:spPr>
          <a:xfrm rot="0">
            <a:off x="1260739" y="3074524"/>
            <a:ext cx="6540232" cy="3962400"/>
          </a:xfrm>
          <a:prstGeom prst="rect">
            <a:avLst/>
          </a:prstGeom>
        </p:spPr>
        <p:txBody>
          <a:bodyPr anchor="t" rtlCol="false" tIns="0" lIns="0" bIns="0" rIns="0">
            <a:spAutoFit/>
          </a:bodyPr>
          <a:lstStyle/>
          <a:p>
            <a:pPr>
              <a:lnSpc>
                <a:spcPts val="3900"/>
              </a:lnSpc>
            </a:pPr>
            <a:r>
              <a:rPr lang="en-US" sz="3000">
                <a:solidFill>
                  <a:srgbClr val="FFFFFF"/>
                </a:solidFill>
                <a:latin typeface="Decalotype Light"/>
              </a:rPr>
              <a:t>A compra direta na loja é o principal canal de venda da empresa;</a:t>
            </a:r>
          </a:p>
          <a:p>
            <a:pPr>
              <a:lnSpc>
                <a:spcPts val="3900"/>
              </a:lnSpc>
            </a:pPr>
          </a:p>
          <a:p>
            <a:pPr>
              <a:lnSpc>
                <a:spcPts val="3900"/>
              </a:lnSpc>
            </a:pPr>
            <a:r>
              <a:rPr lang="en-US" sz="3000">
                <a:solidFill>
                  <a:srgbClr val="FFFFFF"/>
                </a:solidFill>
                <a:latin typeface="Decalotype Light"/>
              </a:rPr>
              <a:t>Clientes casados e que moram juntos são os que mais frequentam a loja.</a:t>
            </a:r>
          </a:p>
          <a:p>
            <a:pPr>
              <a:lnSpc>
                <a:spcPts val="3900"/>
              </a:lnSpc>
            </a:pPr>
          </a:p>
          <a:p>
            <a:pPr>
              <a:lnSpc>
                <a:spcPts val="3900"/>
              </a:lnSpc>
            </a:pPr>
            <a:r>
              <a:rPr lang="en-US" sz="3000">
                <a:solidFill>
                  <a:srgbClr val="FFFFFF"/>
                </a:solidFill>
                <a:latin typeface="Decalotype Light"/>
              </a:rPr>
              <a:t>Observa-se que a classe de baixa renda visita menos a loja, assim como a classe média alta.</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919424">
            <a:off x="-3511198" y="-357433"/>
            <a:ext cx="13092980" cy="10364742"/>
          </a:xfrm>
          <a:custGeom>
            <a:avLst/>
            <a:gdLst/>
            <a:ahLst/>
            <a:cxnLst/>
            <a:rect r="r" b="b" t="t" l="l"/>
            <a:pathLst>
              <a:path h="10364742" w="13092980">
                <a:moveTo>
                  <a:pt x="0" y="0"/>
                </a:moveTo>
                <a:lnTo>
                  <a:pt x="13092981" y="0"/>
                </a:lnTo>
                <a:lnTo>
                  <a:pt x="13092981" y="10364742"/>
                </a:lnTo>
                <a:lnTo>
                  <a:pt x="0" y="10364742"/>
                </a:lnTo>
                <a:lnTo>
                  <a:pt x="0" y="0"/>
                </a:lnTo>
                <a:close/>
              </a:path>
            </a:pathLst>
          </a:custGeom>
          <a:blipFill>
            <a:blip r:embed="rId2">
              <a:extLst>
                <a:ext uri="{96DAC541-7B7A-43D3-8B79-37D633B846F1}">
                  <asvg:svgBlip xmlns:asvg="http://schemas.microsoft.com/office/drawing/2016/SVG/main" r:embed="rId3"/>
                </a:ext>
              </a:extLst>
            </a:blip>
            <a:stretch>
              <a:fillRect l="-24886" t="0" r="-16017" b="0"/>
            </a:stretch>
          </a:blipFill>
        </p:spPr>
      </p:sp>
      <p:sp>
        <p:nvSpPr>
          <p:cNvPr name="Freeform 3" id="3"/>
          <p:cNvSpPr/>
          <p:nvPr/>
        </p:nvSpPr>
        <p:spPr>
          <a:xfrm flipH="false" flipV="false" rot="0">
            <a:off x="9144000" y="2321019"/>
            <a:ext cx="8696963" cy="5644962"/>
          </a:xfrm>
          <a:custGeom>
            <a:avLst/>
            <a:gdLst/>
            <a:ahLst/>
            <a:cxnLst/>
            <a:rect r="r" b="b" t="t" l="l"/>
            <a:pathLst>
              <a:path h="5644962" w="8696963">
                <a:moveTo>
                  <a:pt x="0" y="0"/>
                </a:moveTo>
                <a:lnTo>
                  <a:pt x="8696963" y="0"/>
                </a:lnTo>
                <a:lnTo>
                  <a:pt x="8696963" y="5644962"/>
                </a:lnTo>
                <a:lnTo>
                  <a:pt x="0" y="5644962"/>
                </a:lnTo>
                <a:lnTo>
                  <a:pt x="0" y="0"/>
                </a:lnTo>
                <a:close/>
              </a:path>
            </a:pathLst>
          </a:custGeom>
          <a:blipFill>
            <a:blip r:embed="rId4"/>
            <a:stretch>
              <a:fillRect l="0" t="0" r="0" b="0"/>
            </a:stretch>
          </a:blipFill>
        </p:spPr>
      </p:sp>
      <p:sp>
        <p:nvSpPr>
          <p:cNvPr name="TextBox 4" id="4"/>
          <p:cNvSpPr txBox="true"/>
          <p:nvPr/>
        </p:nvSpPr>
        <p:spPr>
          <a:xfrm rot="0">
            <a:off x="1028700" y="1665868"/>
            <a:ext cx="6152921" cy="2653030"/>
          </a:xfrm>
          <a:prstGeom prst="rect">
            <a:avLst/>
          </a:prstGeom>
        </p:spPr>
        <p:txBody>
          <a:bodyPr anchor="t" rtlCol="false" tIns="0" lIns="0" bIns="0" rIns="0">
            <a:spAutoFit/>
          </a:bodyPr>
          <a:lstStyle/>
          <a:p>
            <a:pPr algn="l" marL="0" indent="0" lvl="0">
              <a:lnSpc>
                <a:spcPts val="10339"/>
              </a:lnSpc>
              <a:spcBef>
                <a:spcPct val="0"/>
              </a:spcBef>
            </a:pPr>
            <a:r>
              <a:rPr lang="en-US" sz="9399">
                <a:solidFill>
                  <a:srgbClr val="FFD93B"/>
                </a:solidFill>
                <a:latin typeface="Decalotype Medium"/>
              </a:rPr>
              <a:t>CANAIS DE VENDAS</a:t>
            </a:r>
          </a:p>
        </p:txBody>
      </p:sp>
      <p:sp>
        <p:nvSpPr>
          <p:cNvPr name="TextBox 5" id="5"/>
          <p:cNvSpPr txBox="true"/>
          <p:nvPr/>
        </p:nvSpPr>
        <p:spPr>
          <a:xfrm rot="0">
            <a:off x="1028700" y="5105400"/>
            <a:ext cx="6152921" cy="4760194"/>
          </a:xfrm>
          <a:prstGeom prst="rect">
            <a:avLst/>
          </a:prstGeom>
        </p:spPr>
        <p:txBody>
          <a:bodyPr anchor="t" rtlCol="false" tIns="0" lIns="0" bIns="0" rIns="0">
            <a:spAutoFit/>
          </a:bodyPr>
          <a:lstStyle/>
          <a:p>
            <a:pPr algn="just">
              <a:lnSpc>
                <a:spcPts val="4115"/>
              </a:lnSpc>
            </a:pPr>
            <a:r>
              <a:rPr lang="en-US" sz="3166">
                <a:solidFill>
                  <a:srgbClr val="FFFFFF"/>
                </a:solidFill>
                <a:latin typeface="Decalotype"/>
              </a:rPr>
              <a:t>O canal de vendas com maior receita é a loja, seguido pelas compras via web;</a:t>
            </a:r>
          </a:p>
          <a:p>
            <a:pPr algn="just">
              <a:lnSpc>
                <a:spcPts val="4115"/>
              </a:lnSpc>
            </a:pPr>
          </a:p>
          <a:p>
            <a:pPr algn="just">
              <a:lnSpc>
                <a:spcPts val="4115"/>
              </a:lnSpc>
            </a:pPr>
            <a:r>
              <a:rPr lang="en-US" sz="3166">
                <a:solidFill>
                  <a:srgbClr val="FFFFFF"/>
                </a:solidFill>
                <a:latin typeface="Decalotype"/>
              </a:rPr>
              <a:t>As compras com desconto estão ao final da lista.</a:t>
            </a:r>
          </a:p>
          <a:p>
            <a:pPr algn="just">
              <a:lnSpc>
                <a:spcPts val="4115"/>
              </a:lnSpc>
            </a:pPr>
          </a:p>
          <a:p>
            <a:pPr algn="just">
              <a:lnSpc>
                <a:spcPts val="4115"/>
              </a:lnSpc>
            </a:pPr>
          </a:p>
          <a:p>
            <a:pPr algn="just">
              <a:lnSpc>
                <a:spcPts val="3213"/>
              </a:lnSpc>
            </a:pPr>
          </a:p>
          <a:p>
            <a:pPr algn="just">
              <a:lnSpc>
                <a:spcPts val="6106"/>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137540">
            <a:off x="-2830624" y="692023"/>
            <a:ext cx="13092980" cy="10364742"/>
          </a:xfrm>
          <a:custGeom>
            <a:avLst/>
            <a:gdLst/>
            <a:ahLst/>
            <a:cxnLst/>
            <a:rect r="r" b="b" t="t" l="l"/>
            <a:pathLst>
              <a:path h="10364742" w="13092980">
                <a:moveTo>
                  <a:pt x="0" y="0"/>
                </a:moveTo>
                <a:lnTo>
                  <a:pt x="13092981" y="0"/>
                </a:lnTo>
                <a:lnTo>
                  <a:pt x="13092981" y="10364742"/>
                </a:lnTo>
                <a:lnTo>
                  <a:pt x="0" y="10364742"/>
                </a:lnTo>
                <a:lnTo>
                  <a:pt x="0" y="0"/>
                </a:lnTo>
                <a:close/>
              </a:path>
            </a:pathLst>
          </a:custGeom>
          <a:blipFill>
            <a:blip r:embed="rId2">
              <a:extLst>
                <a:ext uri="{96DAC541-7B7A-43D3-8B79-37D633B846F1}">
                  <asvg:svgBlip xmlns:asvg="http://schemas.microsoft.com/office/drawing/2016/SVG/main" r:embed="rId3"/>
                </a:ext>
              </a:extLst>
            </a:blip>
            <a:stretch>
              <a:fillRect l="-24886" t="0" r="-16017" b="0"/>
            </a:stretch>
          </a:blipFill>
        </p:spPr>
      </p:sp>
      <p:sp>
        <p:nvSpPr>
          <p:cNvPr name="Freeform 3" id="3"/>
          <p:cNvSpPr/>
          <p:nvPr/>
        </p:nvSpPr>
        <p:spPr>
          <a:xfrm flipH="false" flipV="false" rot="0">
            <a:off x="9382458" y="2536556"/>
            <a:ext cx="7918235" cy="5213888"/>
          </a:xfrm>
          <a:custGeom>
            <a:avLst/>
            <a:gdLst/>
            <a:ahLst/>
            <a:cxnLst/>
            <a:rect r="r" b="b" t="t" l="l"/>
            <a:pathLst>
              <a:path h="5213888" w="7918235">
                <a:moveTo>
                  <a:pt x="0" y="0"/>
                </a:moveTo>
                <a:lnTo>
                  <a:pt x="7918234" y="0"/>
                </a:lnTo>
                <a:lnTo>
                  <a:pt x="7918234" y="5213888"/>
                </a:lnTo>
                <a:lnTo>
                  <a:pt x="0" y="5213888"/>
                </a:lnTo>
                <a:lnTo>
                  <a:pt x="0" y="0"/>
                </a:lnTo>
                <a:close/>
              </a:path>
            </a:pathLst>
          </a:custGeom>
          <a:blipFill>
            <a:blip r:embed="rId4"/>
            <a:stretch>
              <a:fillRect l="0" t="0" r="0" b="0"/>
            </a:stretch>
          </a:blipFill>
        </p:spPr>
      </p:sp>
      <p:sp>
        <p:nvSpPr>
          <p:cNvPr name="TextBox 4" id="4"/>
          <p:cNvSpPr txBox="true"/>
          <p:nvPr/>
        </p:nvSpPr>
        <p:spPr>
          <a:xfrm rot="0">
            <a:off x="1028700" y="4522053"/>
            <a:ext cx="6540232" cy="4953000"/>
          </a:xfrm>
          <a:prstGeom prst="rect">
            <a:avLst/>
          </a:prstGeom>
        </p:spPr>
        <p:txBody>
          <a:bodyPr anchor="t" rtlCol="false" tIns="0" lIns="0" bIns="0" rIns="0">
            <a:spAutoFit/>
          </a:bodyPr>
          <a:lstStyle/>
          <a:p>
            <a:pPr algn="just">
              <a:lnSpc>
                <a:spcPts val="3900"/>
              </a:lnSpc>
            </a:pPr>
            <a:r>
              <a:rPr lang="en-US" sz="3000">
                <a:solidFill>
                  <a:srgbClr val="FFFFFF"/>
                </a:solidFill>
                <a:latin typeface="Decalotype"/>
              </a:rPr>
              <a:t>O produto com maior fatia na receita para a empresa é a venda de vinhos, seguida pela venda de carne.;</a:t>
            </a:r>
          </a:p>
          <a:p>
            <a:pPr algn="just">
              <a:lnSpc>
                <a:spcPts val="3900"/>
              </a:lnSpc>
            </a:pPr>
          </a:p>
          <a:p>
            <a:pPr algn="just">
              <a:lnSpc>
                <a:spcPts val="3900"/>
              </a:lnSpc>
            </a:pPr>
            <a:r>
              <a:rPr lang="en-US" sz="3000">
                <a:solidFill>
                  <a:srgbClr val="FFFFFF"/>
                </a:solidFill>
                <a:latin typeface="Decalotype"/>
              </a:rPr>
              <a:t>O vinho e a carne correspondem a 77,78% do total das vendas;</a:t>
            </a:r>
          </a:p>
          <a:p>
            <a:pPr algn="just">
              <a:lnSpc>
                <a:spcPts val="3900"/>
              </a:lnSpc>
            </a:pPr>
          </a:p>
          <a:p>
            <a:pPr algn="just">
              <a:lnSpc>
                <a:spcPts val="3900"/>
              </a:lnSpc>
            </a:pPr>
            <a:r>
              <a:rPr lang="en-US" sz="3000">
                <a:solidFill>
                  <a:srgbClr val="FFFFFF"/>
                </a:solidFill>
                <a:latin typeface="Decalotype"/>
              </a:rPr>
              <a:t>Os produtos ouro, peixe, doces e frutas, correspondem a apenas 7,24%, 6,18%, 4,47% e 4,33%, respectivamente.</a:t>
            </a:r>
          </a:p>
        </p:txBody>
      </p:sp>
      <p:sp>
        <p:nvSpPr>
          <p:cNvPr name="TextBox 5" id="5"/>
          <p:cNvSpPr txBox="true"/>
          <p:nvPr/>
        </p:nvSpPr>
        <p:spPr>
          <a:xfrm rot="0">
            <a:off x="1028700" y="1028700"/>
            <a:ext cx="6540232" cy="3038413"/>
          </a:xfrm>
          <a:prstGeom prst="rect">
            <a:avLst/>
          </a:prstGeom>
        </p:spPr>
        <p:txBody>
          <a:bodyPr anchor="t" rtlCol="false" tIns="0" lIns="0" bIns="0" rIns="0">
            <a:spAutoFit/>
          </a:bodyPr>
          <a:lstStyle/>
          <a:p>
            <a:pPr>
              <a:lnSpc>
                <a:spcPts val="12037"/>
              </a:lnSpc>
            </a:pPr>
            <a:r>
              <a:rPr lang="en-US" sz="10031">
                <a:solidFill>
                  <a:srgbClr val="FFD93B"/>
                </a:solidFill>
                <a:latin typeface="Decalotype"/>
              </a:rPr>
              <a:t>VENDAS POR PRODUTOS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137540">
            <a:off x="-2830624" y="692023"/>
            <a:ext cx="13092980" cy="10364742"/>
          </a:xfrm>
          <a:custGeom>
            <a:avLst/>
            <a:gdLst/>
            <a:ahLst/>
            <a:cxnLst/>
            <a:rect r="r" b="b" t="t" l="l"/>
            <a:pathLst>
              <a:path h="10364742" w="13092980">
                <a:moveTo>
                  <a:pt x="0" y="0"/>
                </a:moveTo>
                <a:lnTo>
                  <a:pt x="13092981" y="0"/>
                </a:lnTo>
                <a:lnTo>
                  <a:pt x="13092981" y="10364742"/>
                </a:lnTo>
                <a:lnTo>
                  <a:pt x="0" y="10364742"/>
                </a:lnTo>
                <a:lnTo>
                  <a:pt x="0" y="0"/>
                </a:lnTo>
                <a:close/>
              </a:path>
            </a:pathLst>
          </a:custGeom>
          <a:blipFill>
            <a:blip r:embed="rId2">
              <a:extLst>
                <a:ext uri="{96DAC541-7B7A-43D3-8B79-37D633B846F1}">
                  <asvg:svgBlip xmlns:asvg="http://schemas.microsoft.com/office/drawing/2016/SVG/main" r:embed="rId3"/>
                </a:ext>
              </a:extLst>
            </a:blip>
            <a:stretch>
              <a:fillRect l="-24886" t="0" r="-16017" b="0"/>
            </a:stretch>
          </a:blipFill>
        </p:spPr>
      </p:sp>
      <p:sp>
        <p:nvSpPr>
          <p:cNvPr name="Freeform 3" id="3"/>
          <p:cNvSpPr/>
          <p:nvPr/>
        </p:nvSpPr>
        <p:spPr>
          <a:xfrm flipH="false" flipV="false" rot="0">
            <a:off x="9382458" y="2790155"/>
            <a:ext cx="8298354" cy="4706689"/>
          </a:xfrm>
          <a:custGeom>
            <a:avLst/>
            <a:gdLst/>
            <a:ahLst/>
            <a:cxnLst/>
            <a:rect r="r" b="b" t="t" l="l"/>
            <a:pathLst>
              <a:path h="4706689" w="8298354">
                <a:moveTo>
                  <a:pt x="0" y="0"/>
                </a:moveTo>
                <a:lnTo>
                  <a:pt x="8298354" y="0"/>
                </a:lnTo>
                <a:lnTo>
                  <a:pt x="8298354" y="4706690"/>
                </a:lnTo>
                <a:lnTo>
                  <a:pt x="0" y="4706690"/>
                </a:lnTo>
                <a:lnTo>
                  <a:pt x="0" y="0"/>
                </a:lnTo>
                <a:close/>
              </a:path>
            </a:pathLst>
          </a:custGeom>
          <a:blipFill>
            <a:blip r:embed="rId4"/>
            <a:stretch>
              <a:fillRect l="0" t="0" r="0" b="0"/>
            </a:stretch>
          </a:blipFill>
        </p:spPr>
      </p:sp>
      <p:sp>
        <p:nvSpPr>
          <p:cNvPr name="TextBox 4" id="4"/>
          <p:cNvSpPr txBox="true"/>
          <p:nvPr/>
        </p:nvSpPr>
        <p:spPr>
          <a:xfrm rot="0">
            <a:off x="1028700" y="5227037"/>
            <a:ext cx="6540232" cy="2971800"/>
          </a:xfrm>
          <a:prstGeom prst="rect">
            <a:avLst/>
          </a:prstGeom>
        </p:spPr>
        <p:txBody>
          <a:bodyPr anchor="t" rtlCol="false" tIns="0" lIns="0" bIns="0" rIns="0">
            <a:spAutoFit/>
          </a:bodyPr>
          <a:lstStyle/>
          <a:p>
            <a:pPr algn="just">
              <a:lnSpc>
                <a:spcPts val="3900"/>
              </a:lnSpc>
            </a:pPr>
            <a:r>
              <a:rPr lang="en-US" sz="3000">
                <a:solidFill>
                  <a:srgbClr val="FFFFFF"/>
                </a:solidFill>
                <a:latin typeface="Decalotype"/>
              </a:rPr>
              <a:t>Em termos gerais, as vendas de todos os produtos estão em tendência de queda;</a:t>
            </a:r>
          </a:p>
          <a:p>
            <a:pPr algn="just">
              <a:lnSpc>
                <a:spcPts val="3900"/>
              </a:lnSpc>
            </a:pPr>
          </a:p>
          <a:p>
            <a:pPr algn="just">
              <a:lnSpc>
                <a:spcPts val="3900"/>
              </a:lnSpc>
            </a:pPr>
            <a:r>
              <a:rPr lang="en-US" sz="3000">
                <a:solidFill>
                  <a:srgbClr val="FFFFFF"/>
                </a:solidFill>
                <a:latin typeface="Decalotype"/>
              </a:rPr>
              <a:t>Os produtos que mais evidenciam essa tendência são as vendas de vinho e carne.</a:t>
            </a:r>
          </a:p>
          <a:p>
            <a:pPr algn="just">
              <a:lnSpc>
                <a:spcPts val="3900"/>
              </a:lnSpc>
            </a:pPr>
          </a:p>
        </p:txBody>
      </p:sp>
      <p:sp>
        <p:nvSpPr>
          <p:cNvPr name="TextBox 5" id="5"/>
          <p:cNvSpPr txBox="true"/>
          <p:nvPr/>
        </p:nvSpPr>
        <p:spPr>
          <a:xfrm rot="0">
            <a:off x="1028700" y="1028700"/>
            <a:ext cx="6888291" cy="3038413"/>
          </a:xfrm>
          <a:prstGeom prst="rect">
            <a:avLst/>
          </a:prstGeom>
        </p:spPr>
        <p:txBody>
          <a:bodyPr anchor="t" rtlCol="false" tIns="0" lIns="0" bIns="0" rIns="0">
            <a:spAutoFit/>
          </a:bodyPr>
          <a:lstStyle/>
          <a:p>
            <a:pPr>
              <a:lnSpc>
                <a:spcPts val="12037"/>
              </a:lnSpc>
            </a:pPr>
            <a:r>
              <a:rPr lang="en-US" sz="10031">
                <a:solidFill>
                  <a:srgbClr val="FFD93B"/>
                </a:solidFill>
                <a:latin typeface="Decalotype Medium"/>
              </a:rPr>
              <a:t>DESEMPENHO DAS VENDAS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919424">
            <a:off x="-3511198" y="-357433"/>
            <a:ext cx="13092980" cy="10364742"/>
          </a:xfrm>
          <a:custGeom>
            <a:avLst/>
            <a:gdLst/>
            <a:ahLst/>
            <a:cxnLst/>
            <a:rect r="r" b="b" t="t" l="l"/>
            <a:pathLst>
              <a:path h="10364742" w="13092980">
                <a:moveTo>
                  <a:pt x="0" y="0"/>
                </a:moveTo>
                <a:lnTo>
                  <a:pt x="13092981" y="0"/>
                </a:lnTo>
                <a:lnTo>
                  <a:pt x="13092981" y="10364742"/>
                </a:lnTo>
                <a:lnTo>
                  <a:pt x="0" y="10364742"/>
                </a:lnTo>
                <a:lnTo>
                  <a:pt x="0" y="0"/>
                </a:lnTo>
                <a:close/>
              </a:path>
            </a:pathLst>
          </a:custGeom>
          <a:blipFill>
            <a:blip r:embed="rId2">
              <a:extLst>
                <a:ext uri="{96DAC541-7B7A-43D3-8B79-37D633B846F1}">
                  <asvg:svgBlip xmlns:asvg="http://schemas.microsoft.com/office/drawing/2016/SVG/main" r:embed="rId3"/>
                </a:ext>
              </a:extLst>
            </a:blip>
            <a:stretch>
              <a:fillRect l="-24886" t="0" r="-16017" b="0"/>
            </a:stretch>
          </a:blipFill>
        </p:spPr>
      </p:sp>
      <p:sp>
        <p:nvSpPr>
          <p:cNvPr name="Freeform 3" id="3"/>
          <p:cNvSpPr/>
          <p:nvPr/>
        </p:nvSpPr>
        <p:spPr>
          <a:xfrm flipH="false" flipV="false" rot="0">
            <a:off x="9144000" y="2158889"/>
            <a:ext cx="8115300" cy="5969222"/>
          </a:xfrm>
          <a:custGeom>
            <a:avLst/>
            <a:gdLst/>
            <a:ahLst/>
            <a:cxnLst/>
            <a:rect r="r" b="b" t="t" l="l"/>
            <a:pathLst>
              <a:path h="5969222" w="8115300">
                <a:moveTo>
                  <a:pt x="0" y="0"/>
                </a:moveTo>
                <a:lnTo>
                  <a:pt x="8115300" y="0"/>
                </a:lnTo>
                <a:lnTo>
                  <a:pt x="8115300" y="5969222"/>
                </a:lnTo>
                <a:lnTo>
                  <a:pt x="0" y="5969222"/>
                </a:lnTo>
                <a:lnTo>
                  <a:pt x="0" y="0"/>
                </a:lnTo>
                <a:close/>
              </a:path>
            </a:pathLst>
          </a:custGeom>
          <a:blipFill>
            <a:blip r:embed="rId4"/>
            <a:stretch>
              <a:fillRect l="0" t="0" r="0" b="0"/>
            </a:stretch>
          </a:blipFill>
        </p:spPr>
      </p:sp>
      <p:sp>
        <p:nvSpPr>
          <p:cNvPr name="TextBox 4" id="4"/>
          <p:cNvSpPr txBox="true"/>
          <p:nvPr/>
        </p:nvSpPr>
        <p:spPr>
          <a:xfrm rot="0">
            <a:off x="1028700" y="1665868"/>
            <a:ext cx="6926386" cy="2653030"/>
          </a:xfrm>
          <a:prstGeom prst="rect">
            <a:avLst/>
          </a:prstGeom>
        </p:spPr>
        <p:txBody>
          <a:bodyPr anchor="t" rtlCol="false" tIns="0" lIns="0" bIns="0" rIns="0">
            <a:spAutoFit/>
          </a:bodyPr>
          <a:lstStyle/>
          <a:p>
            <a:pPr algn="l" marL="0" indent="0" lvl="0">
              <a:lnSpc>
                <a:spcPts val="10339"/>
              </a:lnSpc>
              <a:spcBef>
                <a:spcPct val="0"/>
              </a:spcBef>
            </a:pPr>
            <a:r>
              <a:rPr lang="en-US" sz="9399">
                <a:solidFill>
                  <a:srgbClr val="FFD93B"/>
                </a:solidFill>
                <a:latin typeface="Decalotype Medium"/>
              </a:rPr>
              <a:t>INTERVALO DE COMPRA</a:t>
            </a:r>
          </a:p>
        </p:txBody>
      </p:sp>
      <p:sp>
        <p:nvSpPr>
          <p:cNvPr name="TextBox 5" id="5"/>
          <p:cNvSpPr txBox="true"/>
          <p:nvPr/>
        </p:nvSpPr>
        <p:spPr>
          <a:xfrm rot="0">
            <a:off x="1028700" y="4786838"/>
            <a:ext cx="6152921" cy="7331944"/>
          </a:xfrm>
          <a:prstGeom prst="rect">
            <a:avLst/>
          </a:prstGeom>
        </p:spPr>
        <p:txBody>
          <a:bodyPr anchor="t" rtlCol="false" tIns="0" lIns="0" bIns="0" rIns="0">
            <a:spAutoFit/>
          </a:bodyPr>
          <a:lstStyle/>
          <a:p>
            <a:pPr algn="just">
              <a:lnSpc>
                <a:spcPts val="4115"/>
              </a:lnSpc>
            </a:pPr>
            <a:r>
              <a:rPr lang="en-US" sz="3166">
                <a:solidFill>
                  <a:srgbClr val="FFFFFF"/>
                </a:solidFill>
                <a:latin typeface="Decalotype"/>
              </a:rPr>
              <a:t>No geral, 50% dos clientes realizam compras com intervalo entre 25 e 75 dias;</a:t>
            </a:r>
          </a:p>
          <a:p>
            <a:pPr algn="just">
              <a:lnSpc>
                <a:spcPts val="4115"/>
              </a:lnSpc>
            </a:pPr>
          </a:p>
          <a:p>
            <a:pPr algn="just">
              <a:lnSpc>
                <a:spcPts val="4115"/>
              </a:lnSpc>
            </a:pPr>
            <a:r>
              <a:rPr lang="en-US" sz="3166">
                <a:solidFill>
                  <a:srgbClr val="FFFFFF"/>
                </a:solidFill>
                <a:latin typeface="Decalotype"/>
              </a:rPr>
              <a:t>Cerca de </a:t>
            </a:r>
            <a:r>
              <a:rPr lang="en-US" sz="3166">
                <a:solidFill>
                  <a:srgbClr val="FFFFFF"/>
                </a:solidFill>
                <a:latin typeface="Decalotype"/>
              </a:rPr>
              <a:t>25% dos clientes realizam compras inferiores a 25 dias;</a:t>
            </a:r>
          </a:p>
          <a:p>
            <a:pPr algn="just">
              <a:lnSpc>
                <a:spcPts val="4115"/>
              </a:lnSpc>
            </a:pPr>
          </a:p>
          <a:p>
            <a:pPr algn="just">
              <a:lnSpc>
                <a:spcPts val="4115"/>
              </a:lnSpc>
            </a:pPr>
            <a:r>
              <a:rPr lang="en-US" sz="3166">
                <a:solidFill>
                  <a:srgbClr val="FFFFFF"/>
                </a:solidFill>
                <a:latin typeface="Decalotype"/>
              </a:rPr>
              <a:t>A média de dias em que os clientes realizaram sua última é de aproximadamente 50 dias.</a:t>
            </a:r>
          </a:p>
          <a:p>
            <a:pPr algn="just">
              <a:lnSpc>
                <a:spcPts val="4115"/>
              </a:lnSpc>
            </a:pPr>
          </a:p>
          <a:p>
            <a:pPr algn="just">
              <a:lnSpc>
                <a:spcPts val="4115"/>
              </a:lnSpc>
            </a:pPr>
          </a:p>
          <a:p>
            <a:pPr algn="just">
              <a:lnSpc>
                <a:spcPts val="3213"/>
              </a:lnSpc>
            </a:pPr>
          </a:p>
          <a:p>
            <a:pPr algn="just">
              <a:lnSpc>
                <a:spcPts val="6106"/>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137540">
            <a:off x="-2830624" y="692023"/>
            <a:ext cx="13092980" cy="10364742"/>
          </a:xfrm>
          <a:custGeom>
            <a:avLst/>
            <a:gdLst/>
            <a:ahLst/>
            <a:cxnLst/>
            <a:rect r="r" b="b" t="t" l="l"/>
            <a:pathLst>
              <a:path h="10364742" w="13092980">
                <a:moveTo>
                  <a:pt x="0" y="0"/>
                </a:moveTo>
                <a:lnTo>
                  <a:pt x="13092981" y="0"/>
                </a:lnTo>
                <a:lnTo>
                  <a:pt x="13092981" y="10364742"/>
                </a:lnTo>
                <a:lnTo>
                  <a:pt x="0" y="10364742"/>
                </a:lnTo>
                <a:lnTo>
                  <a:pt x="0" y="0"/>
                </a:lnTo>
                <a:close/>
              </a:path>
            </a:pathLst>
          </a:custGeom>
          <a:blipFill>
            <a:blip r:embed="rId2">
              <a:extLst>
                <a:ext uri="{96DAC541-7B7A-43D3-8B79-37D633B846F1}">
                  <asvg:svgBlip xmlns:asvg="http://schemas.microsoft.com/office/drawing/2016/SVG/main" r:embed="rId3"/>
                </a:ext>
              </a:extLst>
            </a:blip>
            <a:stretch>
              <a:fillRect l="-24886" t="0" r="-16017" b="0"/>
            </a:stretch>
          </a:blipFill>
        </p:spPr>
      </p:sp>
      <p:sp>
        <p:nvSpPr>
          <p:cNvPr name="Freeform 3" id="3"/>
          <p:cNvSpPr/>
          <p:nvPr/>
        </p:nvSpPr>
        <p:spPr>
          <a:xfrm flipH="false" flipV="false" rot="0">
            <a:off x="9382458" y="4048417"/>
            <a:ext cx="8631008" cy="3651953"/>
          </a:xfrm>
          <a:custGeom>
            <a:avLst/>
            <a:gdLst/>
            <a:ahLst/>
            <a:cxnLst/>
            <a:rect r="r" b="b" t="t" l="l"/>
            <a:pathLst>
              <a:path h="3651953" w="8631008">
                <a:moveTo>
                  <a:pt x="0" y="0"/>
                </a:moveTo>
                <a:lnTo>
                  <a:pt x="8631008" y="0"/>
                </a:lnTo>
                <a:lnTo>
                  <a:pt x="8631008" y="3651953"/>
                </a:lnTo>
                <a:lnTo>
                  <a:pt x="0" y="3651953"/>
                </a:lnTo>
                <a:lnTo>
                  <a:pt x="0" y="0"/>
                </a:lnTo>
                <a:close/>
              </a:path>
            </a:pathLst>
          </a:custGeom>
          <a:blipFill>
            <a:blip r:embed="rId4"/>
            <a:stretch>
              <a:fillRect l="0" t="0" r="0" b="0"/>
            </a:stretch>
          </a:blipFill>
        </p:spPr>
      </p:sp>
      <p:sp>
        <p:nvSpPr>
          <p:cNvPr name="TextBox 4" id="4"/>
          <p:cNvSpPr txBox="true"/>
          <p:nvPr/>
        </p:nvSpPr>
        <p:spPr>
          <a:xfrm rot="0">
            <a:off x="1028700" y="2400300"/>
            <a:ext cx="6540232" cy="4953000"/>
          </a:xfrm>
          <a:prstGeom prst="rect">
            <a:avLst/>
          </a:prstGeom>
        </p:spPr>
        <p:txBody>
          <a:bodyPr anchor="t" rtlCol="false" tIns="0" lIns="0" bIns="0" rIns="0">
            <a:spAutoFit/>
          </a:bodyPr>
          <a:lstStyle/>
          <a:p>
            <a:pPr algn="just">
              <a:lnSpc>
                <a:spcPts val="3900"/>
              </a:lnSpc>
            </a:pPr>
            <a:r>
              <a:rPr lang="en-US" sz="3000">
                <a:solidFill>
                  <a:srgbClr val="FFFFFF"/>
                </a:solidFill>
                <a:latin typeface="Decalotype"/>
              </a:rPr>
              <a:t>Clientes com estado civil que moram juntos e da classe média alta tendem a realizar compras em um intervalo de aproximadamente 10 a 38 dias, com uma mediana próximo dos 30 dias.</a:t>
            </a:r>
          </a:p>
          <a:p>
            <a:pPr algn="just">
              <a:lnSpc>
                <a:spcPts val="3900"/>
              </a:lnSpc>
            </a:pPr>
          </a:p>
          <a:p>
            <a:pPr algn="just">
              <a:lnSpc>
                <a:spcPts val="3900"/>
              </a:lnSpc>
            </a:pPr>
            <a:r>
              <a:rPr lang="en-US" sz="3000">
                <a:solidFill>
                  <a:srgbClr val="FFFFFF"/>
                </a:solidFill>
                <a:latin typeface="Decalotype"/>
              </a:rPr>
              <a:t>Estes mesmos clientes, mas da classe alta, são minoritários e costumam efetuar compras em menos de 30 dias.</a:t>
            </a:r>
          </a:p>
          <a:p>
            <a:pPr algn="just">
              <a:lnSpc>
                <a:spcPts val="3900"/>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137540">
            <a:off x="-2830624" y="692023"/>
            <a:ext cx="13092980" cy="10364742"/>
          </a:xfrm>
          <a:custGeom>
            <a:avLst/>
            <a:gdLst/>
            <a:ahLst/>
            <a:cxnLst/>
            <a:rect r="r" b="b" t="t" l="l"/>
            <a:pathLst>
              <a:path h="10364742" w="13092980">
                <a:moveTo>
                  <a:pt x="0" y="0"/>
                </a:moveTo>
                <a:lnTo>
                  <a:pt x="13092981" y="0"/>
                </a:lnTo>
                <a:lnTo>
                  <a:pt x="13092981" y="10364742"/>
                </a:lnTo>
                <a:lnTo>
                  <a:pt x="0" y="10364742"/>
                </a:lnTo>
                <a:lnTo>
                  <a:pt x="0" y="0"/>
                </a:lnTo>
                <a:close/>
              </a:path>
            </a:pathLst>
          </a:custGeom>
          <a:blipFill>
            <a:blip r:embed="rId2">
              <a:extLst>
                <a:ext uri="{96DAC541-7B7A-43D3-8B79-37D633B846F1}">
                  <asvg:svgBlip xmlns:asvg="http://schemas.microsoft.com/office/drawing/2016/SVG/main" r:embed="rId3"/>
                </a:ext>
              </a:extLst>
            </a:blip>
            <a:stretch>
              <a:fillRect l="-24886" t="0" r="-16017" b="0"/>
            </a:stretch>
          </a:blipFill>
        </p:spPr>
      </p:sp>
      <p:sp>
        <p:nvSpPr>
          <p:cNvPr name="Freeform 3" id="3"/>
          <p:cNvSpPr/>
          <p:nvPr/>
        </p:nvSpPr>
        <p:spPr>
          <a:xfrm flipH="false" flipV="false" rot="0">
            <a:off x="9382458" y="4048417"/>
            <a:ext cx="8631008" cy="3651953"/>
          </a:xfrm>
          <a:custGeom>
            <a:avLst/>
            <a:gdLst/>
            <a:ahLst/>
            <a:cxnLst/>
            <a:rect r="r" b="b" t="t" l="l"/>
            <a:pathLst>
              <a:path h="3651953" w="8631008">
                <a:moveTo>
                  <a:pt x="0" y="0"/>
                </a:moveTo>
                <a:lnTo>
                  <a:pt x="8631008" y="0"/>
                </a:lnTo>
                <a:lnTo>
                  <a:pt x="8631008" y="3651953"/>
                </a:lnTo>
                <a:lnTo>
                  <a:pt x="0" y="3651953"/>
                </a:lnTo>
                <a:lnTo>
                  <a:pt x="0" y="0"/>
                </a:lnTo>
                <a:close/>
              </a:path>
            </a:pathLst>
          </a:custGeom>
          <a:blipFill>
            <a:blip r:embed="rId4"/>
            <a:stretch>
              <a:fillRect l="0" t="0" r="0" b="0"/>
            </a:stretch>
          </a:blipFill>
        </p:spPr>
      </p:sp>
      <p:sp>
        <p:nvSpPr>
          <p:cNvPr name="TextBox 4" id="4"/>
          <p:cNvSpPr txBox="true"/>
          <p:nvPr/>
        </p:nvSpPr>
        <p:spPr>
          <a:xfrm rot="0">
            <a:off x="1028700" y="990600"/>
            <a:ext cx="6540232" cy="7924800"/>
          </a:xfrm>
          <a:prstGeom prst="rect">
            <a:avLst/>
          </a:prstGeom>
        </p:spPr>
        <p:txBody>
          <a:bodyPr anchor="t" rtlCol="false" tIns="0" lIns="0" bIns="0" rIns="0">
            <a:spAutoFit/>
          </a:bodyPr>
          <a:lstStyle/>
          <a:p>
            <a:pPr algn="just">
              <a:lnSpc>
                <a:spcPts val="3900"/>
              </a:lnSpc>
            </a:pPr>
            <a:r>
              <a:rPr lang="en-US" sz="3000">
                <a:solidFill>
                  <a:srgbClr val="FFFFFF"/>
                </a:solidFill>
                <a:latin typeface="Decalotype"/>
              </a:rPr>
              <a:t>Clientes com estado civil "Divorced" e classe média alta apresentam representatividade reduzida no conjunto de dados, com compras ocorrendo a cada 80 dias, em média.</a:t>
            </a:r>
          </a:p>
          <a:p>
            <a:pPr algn="just">
              <a:lnSpc>
                <a:spcPts val="3900"/>
              </a:lnSpc>
            </a:pPr>
          </a:p>
          <a:p>
            <a:pPr algn="just">
              <a:lnSpc>
                <a:spcPts val="3900"/>
              </a:lnSpc>
            </a:pPr>
            <a:r>
              <a:rPr lang="en-US" sz="3000">
                <a:solidFill>
                  <a:srgbClr val="FFFFFF"/>
                </a:solidFill>
                <a:latin typeface="Decalotype"/>
              </a:rPr>
              <a:t>Os clientes "Widow", da baixa classe média, têm, geralmente, intervalos de compra inferiores a 30 dias, embora a presença de e uma compra com cerca de 80 dias.</a:t>
            </a:r>
          </a:p>
          <a:p>
            <a:pPr algn="just">
              <a:lnSpc>
                <a:spcPts val="3900"/>
              </a:lnSpc>
            </a:pPr>
          </a:p>
          <a:p>
            <a:pPr algn="just">
              <a:lnSpc>
                <a:spcPts val="3900"/>
              </a:lnSpc>
            </a:pPr>
            <a:r>
              <a:rPr lang="en-US" sz="3000">
                <a:solidFill>
                  <a:srgbClr val="FFFFFF"/>
                </a:solidFill>
                <a:latin typeface="Decalotype"/>
              </a:rPr>
              <a:t>Cerca de 50% dos clientes "Single" e "Together" realizam compras a cada 30 a 70 dias, com uma mediana de cerca de 50 dias, nas classes baixa, média baixa e média, excluindo a classe média alta.</a:t>
            </a:r>
          </a:p>
          <a:p>
            <a:pPr algn="just">
              <a:lnSpc>
                <a:spcPts val="390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47742">
            <a:off x="-603364" y="-7210103"/>
            <a:ext cx="19073093" cy="10715611"/>
          </a:xfrm>
          <a:custGeom>
            <a:avLst/>
            <a:gdLst/>
            <a:ahLst/>
            <a:cxnLst/>
            <a:rect r="r" b="b" t="t" l="l"/>
            <a:pathLst>
              <a:path h="10715611" w="19073093">
                <a:moveTo>
                  <a:pt x="0" y="0"/>
                </a:moveTo>
                <a:lnTo>
                  <a:pt x="19073094" y="0"/>
                </a:lnTo>
                <a:lnTo>
                  <a:pt x="19073094" y="10715611"/>
                </a:lnTo>
                <a:lnTo>
                  <a:pt x="0" y="107156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171575"/>
            <a:ext cx="15584128" cy="1104900"/>
          </a:xfrm>
          <a:prstGeom prst="rect">
            <a:avLst/>
          </a:prstGeom>
        </p:spPr>
        <p:txBody>
          <a:bodyPr anchor="t" rtlCol="false" tIns="0" lIns="0" bIns="0" rIns="0">
            <a:spAutoFit/>
          </a:bodyPr>
          <a:lstStyle/>
          <a:p>
            <a:pPr marL="0" indent="0" lvl="0">
              <a:lnSpc>
                <a:spcPts val="8640"/>
              </a:lnSpc>
              <a:spcBef>
                <a:spcPct val="0"/>
              </a:spcBef>
            </a:pPr>
            <a:r>
              <a:rPr lang="en-US" sz="7200">
                <a:solidFill>
                  <a:srgbClr val="FFD93B"/>
                </a:solidFill>
                <a:latin typeface="Decalotype Medium"/>
              </a:rPr>
              <a:t>PROBLEMA DO NEGÓCIO</a:t>
            </a:r>
          </a:p>
        </p:txBody>
      </p:sp>
      <p:sp>
        <p:nvSpPr>
          <p:cNvPr name="TextBox 4" id="4"/>
          <p:cNvSpPr txBox="true"/>
          <p:nvPr/>
        </p:nvSpPr>
        <p:spPr>
          <a:xfrm rot="0">
            <a:off x="1028700" y="4258491"/>
            <a:ext cx="16230600" cy="5788894"/>
          </a:xfrm>
          <a:prstGeom prst="rect">
            <a:avLst/>
          </a:prstGeom>
        </p:spPr>
        <p:txBody>
          <a:bodyPr anchor="t" rtlCol="false" tIns="0" lIns="0" bIns="0" rIns="0">
            <a:spAutoFit/>
          </a:bodyPr>
          <a:lstStyle/>
          <a:p>
            <a:pPr algn="just">
              <a:lnSpc>
                <a:spcPts val="4115"/>
              </a:lnSpc>
            </a:pPr>
            <a:r>
              <a:rPr lang="en-US" sz="3166">
                <a:solidFill>
                  <a:srgbClr val="000000"/>
                </a:solidFill>
                <a:latin typeface="Decalotype Light"/>
              </a:rPr>
              <a:t>No dinâmico cenário empresarial de hoje, a tomada de decisões eficazes é mais crucial do que nunca. O departamento de marketing da MKT Ltda, comprometido com o crescimento constante da empresa, solicitou uma crítica análise dos dados de suas campanhas de marketing.</a:t>
            </a:r>
          </a:p>
          <a:p>
            <a:pPr algn="just">
              <a:lnSpc>
                <a:spcPts val="4115"/>
              </a:lnSpc>
            </a:pPr>
          </a:p>
          <a:p>
            <a:pPr algn="just">
              <a:lnSpc>
                <a:spcPts val="4115"/>
              </a:lnSpc>
            </a:pPr>
            <a:r>
              <a:rPr lang="en-US" sz="3166">
                <a:solidFill>
                  <a:srgbClr val="000000"/>
                </a:solidFill>
                <a:latin typeface="Decalotype Light"/>
              </a:rPr>
              <a:t>A ação proposta é de </a:t>
            </a:r>
            <a:r>
              <a:rPr lang="en-US" sz="3166">
                <a:solidFill>
                  <a:srgbClr val="000000"/>
                </a:solidFill>
                <a:latin typeface="Decalotype Bold"/>
              </a:rPr>
              <a:t>entender o perfil de nossos clientes</a:t>
            </a:r>
            <a:r>
              <a:rPr lang="en-US" sz="3166">
                <a:solidFill>
                  <a:srgbClr val="000000"/>
                </a:solidFill>
                <a:latin typeface="Decalotype Light"/>
              </a:rPr>
              <a:t> e </a:t>
            </a:r>
            <a:r>
              <a:rPr lang="en-US" sz="3166">
                <a:solidFill>
                  <a:srgbClr val="000000"/>
                </a:solidFill>
                <a:latin typeface="Decalotype Bold"/>
              </a:rPr>
              <a:t>avaliar os resultados de nossas campanhas anteriores</a:t>
            </a:r>
            <a:r>
              <a:rPr lang="en-US" sz="3166">
                <a:solidFill>
                  <a:srgbClr val="000000"/>
                </a:solidFill>
                <a:latin typeface="Decalotype Light"/>
              </a:rPr>
              <a:t>, visando aprimorar estratégias de marketing para impulsionar as receitas da empresa.</a:t>
            </a:r>
          </a:p>
          <a:p>
            <a:pPr algn="just">
              <a:lnSpc>
                <a:spcPts val="4115"/>
              </a:lnSpc>
            </a:pPr>
          </a:p>
          <a:p>
            <a:pPr algn="just">
              <a:lnSpc>
                <a:spcPts val="4115"/>
              </a:lnSpc>
            </a:pPr>
            <a:r>
              <a:rPr lang="en-US" sz="3166">
                <a:solidFill>
                  <a:srgbClr val="000000"/>
                </a:solidFill>
                <a:latin typeface="Decalotype Light"/>
              </a:rPr>
              <a:t>O sucesso da MKT Ltda está intrinsecamente ligado ao aumento de suas vendas que, por conseguinte, impulsionam a receita da empresa com a otimização do lucro.</a:t>
            </a:r>
          </a:p>
          <a:p>
            <a:pPr algn="just">
              <a:lnSpc>
                <a:spcPts val="3213"/>
              </a:lnSpc>
            </a:pPr>
          </a:p>
          <a:p>
            <a:pPr algn="ctr">
              <a:lnSpc>
                <a:spcPts val="6106"/>
              </a:lnSpc>
            </a:pPr>
          </a:p>
        </p:txBody>
      </p:sp>
      <p:sp>
        <p:nvSpPr>
          <p:cNvPr name="Freeform 5" id="5"/>
          <p:cNvSpPr/>
          <p:nvPr/>
        </p:nvSpPr>
        <p:spPr>
          <a:xfrm flipH="false" flipV="false" rot="0">
            <a:off x="0" y="9783958"/>
            <a:ext cx="18288000" cy="526854"/>
          </a:xfrm>
          <a:custGeom>
            <a:avLst/>
            <a:gdLst/>
            <a:ahLst/>
            <a:cxnLst/>
            <a:rect r="r" b="b" t="t" l="l"/>
            <a:pathLst>
              <a:path h="526854" w="18288000">
                <a:moveTo>
                  <a:pt x="0" y="0"/>
                </a:moveTo>
                <a:lnTo>
                  <a:pt x="18288000" y="0"/>
                </a:lnTo>
                <a:lnTo>
                  <a:pt x="18288000" y="526855"/>
                </a:lnTo>
                <a:lnTo>
                  <a:pt x="0" y="526855"/>
                </a:lnTo>
                <a:lnTo>
                  <a:pt x="0" y="0"/>
                </a:lnTo>
                <a:close/>
              </a:path>
            </a:pathLst>
          </a:custGeom>
          <a:blipFill>
            <a:blip r:embed="rId4">
              <a:extLst>
                <a:ext uri="{96DAC541-7B7A-43D3-8B79-37D633B846F1}">
                  <asvg:svgBlip xmlns:asvg="http://schemas.microsoft.com/office/drawing/2016/SVG/main" r:embed="rId5"/>
                </a:ext>
              </a:extLst>
            </a:blip>
            <a:stretch>
              <a:fillRect l="0" t="-1020897" r="0" b="-831633"/>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137540">
            <a:off x="-2830624" y="692023"/>
            <a:ext cx="13092980" cy="10364742"/>
          </a:xfrm>
          <a:custGeom>
            <a:avLst/>
            <a:gdLst/>
            <a:ahLst/>
            <a:cxnLst/>
            <a:rect r="r" b="b" t="t" l="l"/>
            <a:pathLst>
              <a:path h="10364742" w="13092980">
                <a:moveTo>
                  <a:pt x="0" y="0"/>
                </a:moveTo>
                <a:lnTo>
                  <a:pt x="13092981" y="0"/>
                </a:lnTo>
                <a:lnTo>
                  <a:pt x="13092981" y="10364742"/>
                </a:lnTo>
                <a:lnTo>
                  <a:pt x="0" y="10364742"/>
                </a:lnTo>
                <a:lnTo>
                  <a:pt x="0" y="0"/>
                </a:lnTo>
                <a:close/>
              </a:path>
            </a:pathLst>
          </a:custGeom>
          <a:blipFill>
            <a:blip r:embed="rId2">
              <a:extLst>
                <a:ext uri="{96DAC541-7B7A-43D3-8B79-37D633B846F1}">
                  <asvg:svgBlip xmlns:asvg="http://schemas.microsoft.com/office/drawing/2016/SVG/main" r:embed="rId3"/>
                </a:ext>
              </a:extLst>
            </a:blip>
            <a:stretch>
              <a:fillRect l="-24886" t="0" r="-16017" b="0"/>
            </a:stretch>
          </a:blipFill>
        </p:spPr>
      </p:sp>
      <p:sp>
        <p:nvSpPr>
          <p:cNvPr name="Freeform 3" id="3"/>
          <p:cNvSpPr/>
          <p:nvPr/>
        </p:nvSpPr>
        <p:spPr>
          <a:xfrm flipH="false" flipV="false" rot="0">
            <a:off x="9382458" y="4048417"/>
            <a:ext cx="8631008" cy="3651953"/>
          </a:xfrm>
          <a:custGeom>
            <a:avLst/>
            <a:gdLst/>
            <a:ahLst/>
            <a:cxnLst/>
            <a:rect r="r" b="b" t="t" l="l"/>
            <a:pathLst>
              <a:path h="3651953" w="8631008">
                <a:moveTo>
                  <a:pt x="0" y="0"/>
                </a:moveTo>
                <a:lnTo>
                  <a:pt x="8631008" y="0"/>
                </a:lnTo>
                <a:lnTo>
                  <a:pt x="8631008" y="3651953"/>
                </a:lnTo>
                <a:lnTo>
                  <a:pt x="0" y="3651953"/>
                </a:lnTo>
                <a:lnTo>
                  <a:pt x="0" y="0"/>
                </a:lnTo>
                <a:close/>
              </a:path>
            </a:pathLst>
          </a:custGeom>
          <a:blipFill>
            <a:blip r:embed="rId4"/>
            <a:stretch>
              <a:fillRect l="0" t="0" r="0" b="0"/>
            </a:stretch>
          </a:blipFill>
        </p:spPr>
      </p:sp>
      <p:sp>
        <p:nvSpPr>
          <p:cNvPr name="TextBox 4" id="4"/>
          <p:cNvSpPr txBox="true"/>
          <p:nvPr/>
        </p:nvSpPr>
        <p:spPr>
          <a:xfrm rot="0">
            <a:off x="1028700" y="381000"/>
            <a:ext cx="6540232" cy="9906000"/>
          </a:xfrm>
          <a:prstGeom prst="rect">
            <a:avLst/>
          </a:prstGeom>
        </p:spPr>
        <p:txBody>
          <a:bodyPr anchor="t" rtlCol="false" tIns="0" lIns="0" bIns="0" rIns="0">
            <a:spAutoFit/>
          </a:bodyPr>
          <a:lstStyle/>
          <a:p>
            <a:pPr algn="just">
              <a:lnSpc>
                <a:spcPts val="3900"/>
              </a:lnSpc>
            </a:pPr>
            <a:r>
              <a:rPr lang="en-US" sz="3000">
                <a:solidFill>
                  <a:srgbClr val="FFFFFF"/>
                </a:solidFill>
                <a:latin typeface="Decalotype"/>
              </a:rPr>
              <a:t>Clientes do estado civil "Married", das classes baixa, média e média baixa, em sua maioria fazem compras de 27 a 70 dias, com a mediana variando entre 40 e 50 dias. </a:t>
            </a:r>
          </a:p>
          <a:p>
            <a:pPr algn="just">
              <a:lnSpc>
                <a:spcPts val="3900"/>
              </a:lnSpc>
            </a:pPr>
          </a:p>
          <a:p>
            <a:pPr algn="just">
              <a:lnSpc>
                <a:spcPts val="3900"/>
              </a:lnSpc>
            </a:pPr>
            <a:r>
              <a:rPr lang="en-US" sz="3000">
                <a:solidFill>
                  <a:srgbClr val="FFFFFF"/>
                </a:solidFill>
                <a:latin typeface="Decalotype"/>
              </a:rPr>
              <a:t>Clientes do estado civil "Married", da classe média alta, as compras ocorrem com uma mediana em torno de 85 dias e compras ocorrendo de 50 a 90 dias.</a:t>
            </a:r>
          </a:p>
          <a:p>
            <a:pPr algn="just">
              <a:lnSpc>
                <a:spcPts val="3900"/>
              </a:lnSpc>
            </a:pPr>
          </a:p>
          <a:p>
            <a:pPr algn="just">
              <a:lnSpc>
                <a:spcPts val="3900"/>
              </a:lnSpc>
            </a:pPr>
            <a:r>
              <a:rPr lang="en-US" sz="3000">
                <a:solidFill>
                  <a:srgbClr val="FFFFFF"/>
                </a:solidFill>
                <a:latin typeface="Decalotype"/>
              </a:rPr>
              <a:t>Os clientes do estado civil "Divorceds” realizaram suas compras em um intervalo de 25 a 75 dias, com uma mediana em torno de 50 a 55 dias.</a:t>
            </a:r>
          </a:p>
          <a:p>
            <a:pPr algn="just">
              <a:lnSpc>
                <a:spcPts val="3900"/>
              </a:lnSpc>
            </a:pPr>
          </a:p>
          <a:p>
            <a:pPr algn="just">
              <a:lnSpc>
                <a:spcPts val="3900"/>
              </a:lnSpc>
            </a:pPr>
            <a:r>
              <a:rPr lang="en-US" sz="3000">
                <a:solidFill>
                  <a:srgbClr val="FFFFFF"/>
                </a:solidFill>
                <a:latin typeface="Decalotype"/>
              </a:rPr>
              <a:t>No entanto, a classe média alta tem uma representação mínima, evidenciada por apenas um risco no gráfico, com compras em torno de 80 dias.</a:t>
            </a:r>
          </a:p>
          <a:p>
            <a:pPr algn="just">
              <a:lnSpc>
                <a:spcPts val="3900"/>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137540">
            <a:off x="-2830624" y="692023"/>
            <a:ext cx="13092980" cy="10364742"/>
          </a:xfrm>
          <a:custGeom>
            <a:avLst/>
            <a:gdLst/>
            <a:ahLst/>
            <a:cxnLst/>
            <a:rect r="r" b="b" t="t" l="l"/>
            <a:pathLst>
              <a:path h="10364742" w="13092980">
                <a:moveTo>
                  <a:pt x="0" y="0"/>
                </a:moveTo>
                <a:lnTo>
                  <a:pt x="13092981" y="0"/>
                </a:lnTo>
                <a:lnTo>
                  <a:pt x="13092981" y="10364742"/>
                </a:lnTo>
                <a:lnTo>
                  <a:pt x="0" y="10364742"/>
                </a:lnTo>
                <a:lnTo>
                  <a:pt x="0" y="0"/>
                </a:lnTo>
                <a:close/>
              </a:path>
            </a:pathLst>
          </a:custGeom>
          <a:blipFill>
            <a:blip r:embed="rId2">
              <a:extLst>
                <a:ext uri="{96DAC541-7B7A-43D3-8B79-37D633B846F1}">
                  <asvg:svgBlip xmlns:asvg="http://schemas.microsoft.com/office/drawing/2016/SVG/main" r:embed="rId3"/>
                </a:ext>
              </a:extLst>
            </a:blip>
            <a:stretch>
              <a:fillRect l="-24886" t="0" r="-16017" b="0"/>
            </a:stretch>
          </a:blipFill>
        </p:spPr>
      </p:sp>
      <p:sp>
        <p:nvSpPr>
          <p:cNvPr name="Freeform 3" id="3"/>
          <p:cNvSpPr/>
          <p:nvPr/>
        </p:nvSpPr>
        <p:spPr>
          <a:xfrm flipH="false" flipV="false" rot="0">
            <a:off x="9382458" y="4048417"/>
            <a:ext cx="8631008" cy="3651953"/>
          </a:xfrm>
          <a:custGeom>
            <a:avLst/>
            <a:gdLst/>
            <a:ahLst/>
            <a:cxnLst/>
            <a:rect r="r" b="b" t="t" l="l"/>
            <a:pathLst>
              <a:path h="3651953" w="8631008">
                <a:moveTo>
                  <a:pt x="0" y="0"/>
                </a:moveTo>
                <a:lnTo>
                  <a:pt x="8631008" y="0"/>
                </a:lnTo>
                <a:lnTo>
                  <a:pt x="8631008" y="3651953"/>
                </a:lnTo>
                <a:lnTo>
                  <a:pt x="0" y="3651953"/>
                </a:lnTo>
                <a:lnTo>
                  <a:pt x="0" y="0"/>
                </a:lnTo>
                <a:close/>
              </a:path>
            </a:pathLst>
          </a:custGeom>
          <a:blipFill>
            <a:blip r:embed="rId4"/>
            <a:stretch>
              <a:fillRect l="0" t="0" r="0" b="0"/>
            </a:stretch>
          </a:blipFill>
        </p:spPr>
      </p:sp>
      <p:sp>
        <p:nvSpPr>
          <p:cNvPr name="TextBox 4" id="4"/>
          <p:cNvSpPr txBox="true"/>
          <p:nvPr/>
        </p:nvSpPr>
        <p:spPr>
          <a:xfrm rot="0">
            <a:off x="1028700" y="2895600"/>
            <a:ext cx="6540232" cy="4457700"/>
          </a:xfrm>
          <a:prstGeom prst="rect">
            <a:avLst/>
          </a:prstGeom>
        </p:spPr>
        <p:txBody>
          <a:bodyPr anchor="t" rtlCol="false" tIns="0" lIns="0" bIns="0" rIns="0">
            <a:spAutoFit/>
          </a:bodyPr>
          <a:lstStyle/>
          <a:p>
            <a:pPr algn="just">
              <a:lnSpc>
                <a:spcPts val="3900"/>
              </a:lnSpc>
            </a:pPr>
            <a:r>
              <a:rPr lang="en-US" sz="3000">
                <a:solidFill>
                  <a:srgbClr val="FFFFFF"/>
                </a:solidFill>
                <a:latin typeface="Decalotype"/>
              </a:rPr>
              <a:t>Os</a:t>
            </a:r>
            <a:r>
              <a:rPr lang="en-US" sz="3000">
                <a:solidFill>
                  <a:srgbClr val="FFFFFF"/>
                </a:solidFill>
                <a:latin typeface="Decalotype"/>
              </a:rPr>
              <a:t> clientes do estado civil "Widow", das classes baixa e média, geralmente realizam compras entre 30 a 75 dias, com uma mediana entre 70 e 75 dias.</a:t>
            </a:r>
          </a:p>
          <a:p>
            <a:pPr algn="just">
              <a:lnSpc>
                <a:spcPts val="3900"/>
              </a:lnSpc>
            </a:pPr>
          </a:p>
          <a:p>
            <a:pPr algn="just">
              <a:lnSpc>
                <a:spcPts val="3900"/>
              </a:lnSpc>
            </a:pPr>
            <a:r>
              <a:rPr lang="en-US" sz="3000">
                <a:solidFill>
                  <a:srgbClr val="FFFFFF"/>
                </a:solidFill>
                <a:latin typeface="Decalotype"/>
              </a:rPr>
              <a:t>A classe média baixa, porém, tem um comportamento distinto, com compras inferiores a 30 dias e uma mediana de cerca de 20 dias.</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919424">
            <a:off x="-3511198" y="-357433"/>
            <a:ext cx="13092980" cy="10364742"/>
          </a:xfrm>
          <a:custGeom>
            <a:avLst/>
            <a:gdLst/>
            <a:ahLst/>
            <a:cxnLst/>
            <a:rect r="r" b="b" t="t" l="l"/>
            <a:pathLst>
              <a:path h="10364742" w="13092980">
                <a:moveTo>
                  <a:pt x="0" y="0"/>
                </a:moveTo>
                <a:lnTo>
                  <a:pt x="13092981" y="0"/>
                </a:lnTo>
                <a:lnTo>
                  <a:pt x="13092981" y="10364742"/>
                </a:lnTo>
                <a:lnTo>
                  <a:pt x="0" y="10364742"/>
                </a:lnTo>
                <a:lnTo>
                  <a:pt x="0" y="0"/>
                </a:lnTo>
                <a:close/>
              </a:path>
            </a:pathLst>
          </a:custGeom>
          <a:blipFill>
            <a:blip r:embed="rId2">
              <a:extLst>
                <a:ext uri="{96DAC541-7B7A-43D3-8B79-37D633B846F1}">
                  <asvg:svgBlip xmlns:asvg="http://schemas.microsoft.com/office/drawing/2016/SVG/main" r:embed="rId3"/>
                </a:ext>
              </a:extLst>
            </a:blip>
            <a:stretch>
              <a:fillRect l="-24886" t="0" r="-16017" b="0"/>
            </a:stretch>
          </a:blipFill>
        </p:spPr>
      </p:sp>
      <p:sp>
        <p:nvSpPr>
          <p:cNvPr name="Freeform 3" id="3"/>
          <p:cNvSpPr/>
          <p:nvPr/>
        </p:nvSpPr>
        <p:spPr>
          <a:xfrm flipH="false" flipV="false" rot="0">
            <a:off x="9144000" y="805202"/>
            <a:ext cx="4340129" cy="2956663"/>
          </a:xfrm>
          <a:custGeom>
            <a:avLst/>
            <a:gdLst/>
            <a:ahLst/>
            <a:cxnLst/>
            <a:rect r="r" b="b" t="t" l="l"/>
            <a:pathLst>
              <a:path h="2956663" w="4340129">
                <a:moveTo>
                  <a:pt x="0" y="0"/>
                </a:moveTo>
                <a:lnTo>
                  <a:pt x="4340129" y="0"/>
                </a:lnTo>
                <a:lnTo>
                  <a:pt x="4340129" y="2956664"/>
                </a:lnTo>
                <a:lnTo>
                  <a:pt x="0" y="2956664"/>
                </a:lnTo>
                <a:lnTo>
                  <a:pt x="0" y="0"/>
                </a:lnTo>
                <a:close/>
              </a:path>
            </a:pathLst>
          </a:custGeom>
          <a:blipFill>
            <a:blip r:embed="rId4"/>
            <a:stretch>
              <a:fillRect l="0" t="0" r="0" b="0"/>
            </a:stretch>
          </a:blipFill>
        </p:spPr>
      </p:sp>
      <p:sp>
        <p:nvSpPr>
          <p:cNvPr name="Freeform 4" id="4"/>
          <p:cNvSpPr/>
          <p:nvPr/>
        </p:nvSpPr>
        <p:spPr>
          <a:xfrm flipH="false" flipV="false" rot="0">
            <a:off x="13484129" y="805202"/>
            <a:ext cx="4340129" cy="2956663"/>
          </a:xfrm>
          <a:custGeom>
            <a:avLst/>
            <a:gdLst/>
            <a:ahLst/>
            <a:cxnLst/>
            <a:rect r="r" b="b" t="t" l="l"/>
            <a:pathLst>
              <a:path h="2956663" w="4340129">
                <a:moveTo>
                  <a:pt x="0" y="0"/>
                </a:moveTo>
                <a:lnTo>
                  <a:pt x="4340129" y="0"/>
                </a:lnTo>
                <a:lnTo>
                  <a:pt x="4340129" y="2956664"/>
                </a:lnTo>
                <a:lnTo>
                  <a:pt x="0" y="2956664"/>
                </a:lnTo>
                <a:lnTo>
                  <a:pt x="0" y="0"/>
                </a:lnTo>
                <a:close/>
              </a:path>
            </a:pathLst>
          </a:custGeom>
          <a:blipFill>
            <a:blip r:embed="rId5"/>
            <a:stretch>
              <a:fillRect l="0" t="0" r="0" b="0"/>
            </a:stretch>
          </a:blipFill>
        </p:spPr>
      </p:sp>
      <p:sp>
        <p:nvSpPr>
          <p:cNvPr name="Freeform 5" id="5"/>
          <p:cNvSpPr/>
          <p:nvPr/>
        </p:nvSpPr>
        <p:spPr>
          <a:xfrm flipH="false" flipV="false" rot="0">
            <a:off x="9144000" y="3761866"/>
            <a:ext cx="4340129" cy="2956663"/>
          </a:xfrm>
          <a:custGeom>
            <a:avLst/>
            <a:gdLst/>
            <a:ahLst/>
            <a:cxnLst/>
            <a:rect r="r" b="b" t="t" l="l"/>
            <a:pathLst>
              <a:path h="2956663" w="4340129">
                <a:moveTo>
                  <a:pt x="0" y="0"/>
                </a:moveTo>
                <a:lnTo>
                  <a:pt x="4340129" y="0"/>
                </a:lnTo>
                <a:lnTo>
                  <a:pt x="4340129" y="2956663"/>
                </a:lnTo>
                <a:lnTo>
                  <a:pt x="0" y="2956663"/>
                </a:lnTo>
                <a:lnTo>
                  <a:pt x="0" y="0"/>
                </a:lnTo>
                <a:close/>
              </a:path>
            </a:pathLst>
          </a:custGeom>
          <a:blipFill>
            <a:blip r:embed="rId6"/>
            <a:stretch>
              <a:fillRect l="0" t="0" r="0" b="0"/>
            </a:stretch>
          </a:blipFill>
        </p:spPr>
      </p:sp>
      <p:sp>
        <p:nvSpPr>
          <p:cNvPr name="Freeform 6" id="6"/>
          <p:cNvSpPr/>
          <p:nvPr/>
        </p:nvSpPr>
        <p:spPr>
          <a:xfrm flipH="false" flipV="false" rot="0">
            <a:off x="13484129" y="3761866"/>
            <a:ext cx="4340129" cy="2956663"/>
          </a:xfrm>
          <a:custGeom>
            <a:avLst/>
            <a:gdLst/>
            <a:ahLst/>
            <a:cxnLst/>
            <a:rect r="r" b="b" t="t" l="l"/>
            <a:pathLst>
              <a:path h="2956663" w="4340129">
                <a:moveTo>
                  <a:pt x="0" y="0"/>
                </a:moveTo>
                <a:lnTo>
                  <a:pt x="4340129" y="0"/>
                </a:lnTo>
                <a:lnTo>
                  <a:pt x="4340129" y="2956663"/>
                </a:lnTo>
                <a:lnTo>
                  <a:pt x="0" y="2956663"/>
                </a:lnTo>
                <a:lnTo>
                  <a:pt x="0" y="0"/>
                </a:lnTo>
                <a:close/>
              </a:path>
            </a:pathLst>
          </a:custGeom>
          <a:blipFill>
            <a:blip r:embed="rId7"/>
            <a:stretch>
              <a:fillRect l="0" t="0" r="0" b="0"/>
            </a:stretch>
          </a:blipFill>
        </p:spPr>
      </p:sp>
      <p:sp>
        <p:nvSpPr>
          <p:cNvPr name="Freeform 7" id="7"/>
          <p:cNvSpPr/>
          <p:nvPr/>
        </p:nvSpPr>
        <p:spPr>
          <a:xfrm flipH="false" flipV="false" rot="0">
            <a:off x="11456008" y="6718529"/>
            <a:ext cx="4056242" cy="2763268"/>
          </a:xfrm>
          <a:custGeom>
            <a:avLst/>
            <a:gdLst/>
            <a:ahLst/>
            <a:cxnLst/>
            <a:rect r="r" b="b" t="t" l="l"/>
            <a:pathLst>
              <a:path h="2763268" w="4056242">
                <a:moveTo>
                  <a:pt x="0" y="0"/>
                </a:moveTo>
                <a:lnTo>
                  <a:pt x="4056242" y="0"/>
                </a:lnTo>
                <a:lnTo>
                  <a:pt x="4056242" y="2763269"/>
                </a:lnTo>
                <a:lnTo>
                  <a:pt x="0" y="2763269"/>
                </a:lnTo>
                <a:lnTo>
                  <a:pt x="0" y="0"/>
                </a:lnTo>
                <a:close/>
              </a:path>
            </a:pathLst>
          </a:custGeom>
          <a:blipFill>
            <a:blip r:embed="rId8"/>
            <a:stretch>
              <a:fillRect l="0" t="0" r="0" b="0"/>
            </a:stretch>
          </a:blipFill>
        </p:spPr>
      </p:sp>
      <p:sp>
        <p:nvSpPr>
          <p:cNvPr name="TextBox 8" id="8"/>
          <p:cNvSpPr txBox="true"/>
          <p:nvPr/>
        </p:nvSpPr>
        <p:spPr>
          <a:xfrm rot="0">
            <a:off x="1028700" y="1665868"/>
            <a:ext cx="6926386" cy="2653030"/>
          </a:xfrm>
          <a:prstGeom prst="rect">
            <a:avLst/>
          </a:prstGeom>
        </p:spPr>
        <p:txBody>
          <a:bodyPr anchor="t" rtlCol="false" tIns="0" lIns="0" bIns="0" rIns="0">
            <a:spAutoFit/>
          </a:bodyPr>
          <a:lstStyle/>
          <a:p>
            <a:pPr algn="l" marL="0" indent="0" lvl="0">
              <a:lnSpc>
                <a:spcPts val="10339"/>
              </a:lnSpc>
              <a:spcBef>
                <a:spcPct val="0"/>
              </a:spcBef>
            </a:pPr>
            <a:r>
              <a:rPr lang="en-US" sz="9399">
                <a:solidFill>
                  <a:srgbClr val="FFD93B"/>
                </a:solidFill>
                <a:latin typeface="Decalotype Medium"/>
              </a:rPr>
              <a:t>CAMPANHAS DE MARKETING</a:t>
            </a:r>
          </a:p>
        </p:txBody>
      </p:sp>
      <p:sp>
        <p:nvSpPr>
          <p:cNvPr name="TextBox 9" id="9"/>
          <p:cNvSpPr txBox="true"/>
          <p:nvPr/>
        </p:nvSpPr>
        <p:spPr>
          <a:xfrm rot="0">
            <a:off x="1028700" y="4786838"/>
            <a:ext cx="6152921" cy="5274544"/>
          </a:xfrm>
          <a:prstGeom prst="rect">
            <a:avLst/>
          </a:prstGeom>
        </p:spPr>
        <p:txBody>
          <a:bodyPr anchor="t" rtlCol="false" tIns="0" lIns="0" bIns="0" rIns="0">
            <a:spAutoFit/>
          </a:bodyPr>
          <a:lstStyle/>
          <a:p>
            <a:pPr algn="just">
              <a:lnSpc>
                <a:spcPts val="4115"/>
              </a:lnSpc>
            </a:pPr>
            <a:r>
              <a:rPr lang="en-US" sz="3166">
                <a:solidFill>
                  <a:srgbClr val="FFFFFF"/>
                </a:solidFill>
                <a:latin typeface="Decalotype"/>
              </a:rPr>
              <a:t>Das 5 campanhas de marketing realizadas e, dos 2233 clientes cadastrados, apenas 1% foram impactados e aceitaram as ofertas advindas das campanhas.</a:t>
            </a:r>
          </a:p>
          <a:p>
            <a:pPr algn="just">
              <a:lnSpc>
                <a:spcPts val="4115"/>
              </a:lnSpc>
            </a:pPr>
          </a:p>
          <a:p>
            <a:pPr algn="just">
              <a:lnSpc>
                <a:spcPts val="4115"/>
              </a:lnSpc>
            </a:pPr>
          </a:p>
          <a:p>
            <a:pPr algn="just">
              <a:lnSpc>
                <a:spcPts val="4115"/>
              </a:lnSpc>
            </a:pPr>
          </a:p>
          <a:p>
            <a:pPr algn="just">
              <a:lnSpc>
                <a:spcPts val="3213"/>
              </a:lnSpc>
            </a:pPr>
          </a:p>
          <a:p>
            <a:pPr algn="just">
              <a:lnSpc>
                <a:spcPts val="6106"/>
              </a:lnSpc>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137540">
            <a:off x="-2830624" y="692023"/>
            <a:ext cx="13092980" cy="10364742"/>
          </a:xfrm>
          <a:custGeom>
            <a:avLst/>
            <a:gdLst/>
            <a:ahLst/>
            <a:cxnLst/>
            <a:rect r="r" b="b" t="t" l="l"/>
            <a:pathLst>
              <a:path h="10364742" w="13092980">
                <a:moveTo>
                  <a:pt x="0" y="0"/>
                </a:moveTo>
                <a:lnTo>
                  <a:pt x="13092981" y="0"/>
                </a:lnTo>
                <a:lnTo>
                  <a:pt x="13092981" y="10364742"/>
                </a:lnTo>
                <a:lnTo>
                  <a:pt x="0" y="10364742"/>
                </a:lnTo>
                <a:lnTo>
                  <a:pt x="0" y="0"/>
                </a:lnTo>
                <a:close/>
              </a:path>
            </a:pathLst>
          </a:custGeom>
          <a:blipFill>
            <a:blip r:embed="rId2">
              <a:extLst>
                <a:ext uri="{96DAC541-7B7A-43D3-8B79-37D633B846F1}">
                  <asvg:svgBlip xmlns:asvg="http://schemas.microsoft.com/office/drawing/2016/SVG/main" r:embed="rId3"/>
                </a:ext>
              </a:extLst>
            </a:blip>
            <a:stretch>
              <a:fillRect l="-24886" t="0" r="-16017" b="0"/>
            </a:stretch>
          </a:blipFill>
        </p:spPr>
      </p:sp>
      <p:sp>
        <p:nvSpPr>
          <p:cNvPr name="TextBox 3" id="3"/>
          <p:cNvSpPr txBox="true"/>
          <p:nvPr/>
        </p:nvSpPr>
        <p:spPr>
          <a:xfrm rot="0">
            <a:off x="1028700" y="6043520"/>
            <a:ext cx="6540232" cy="3467100"/>
          </a:xfrm>
          <a:prstGeom prst="rect">
            <a:avLst/>
          </a:prstGeom>
        </p:spPr>
        <p:txBody>
          <a:bodyPr anchor="t" rtlCol="false" tIns="0" lIns="0" bIns="0" rIns="0">
            <a:spAutoFit/>
          </a:bodyPr>
          <a:lstStyle/>
          <a:p>
            <a:pPr algn="just">
              <a:lnSpc>
                <a:spcPts val="3900"/>
              </a:lnSpc>
            </a:pPr>
            <a:r>
              <a:rPr lang="en-US" sz="3000">
                <a:solidFill>
                  <a:srgbClr val="FFFFFF"/>
                </a:solidFill>
                <a:latin typeface="Decalotype Light"/>
              </a:rPr>
              <a:t>Considerando o custo por contato de 3.00 e o número 2233 de clientes cadastrados, os custos totais com marketing foi de 6699.00.</a:t>
            </a:r>
          </a:p>
          <a:p>
            <a:pPr algn="just">
              <a:lnSpc>
                <a:spcPts val="3900"/>
              </a:lnSpc>
            </a:pPr>
          </a:p>
          <a:p>
            <a:pPr algn="just">
              <a:lnSpc>
                <a:spcPts val="3900"/>
              </a:lnSpc>
            </a:pPr>
            <a:r>
              <a:rPr lang="en-US" sz="3000">
                <a:solidFill>
                  <a:srgbClr val="FFFFFF"/>
                </a:solidFill>
                <a:latin typeface="Decalotype Light"/>
              </a:rPr>
              <a:t>Visto que receita por cliente foi de 11.00 e o número de clientes é de 2233, a receita total obtida por cada contato foi de 24563.00.</a:t>
            </a:r>
          </a:p>
        </p:txBody>
      </p:sp>
      <p:sp>
        <p:nvSpPr>
          <p:cNvPr name="TextBox 4" id="4"/>
          <p:cNvSpPr txBox="true"/>
          <p:nvPr/>
        </p:nvSpPr>
        <p:spPr>
          <a:xfrm rot="0">
            <a:off x="1028700" y="1028700"/>
            <a:ext cx="6888291" cy="4557620"/>
          </a:xfrm>
          <a:prstGeom prst="rect">
            <a:avLst/>
          </a:prstGeom>
        </p:spPr>
        <p:txBody>
          <a:bodyPr anchor="t" rtlCol="false" tIns="0" lIns="0" bIns="0" rIns="0">
            <a:spAutoFit/>
          </a:bodyPr>
          <a:lstStyle/>
          <a:p>
            <a:pPr>
              <a:lnSpc>
                <a:spcPts val="12037"/>
              </a:lnSpc>
            </a:pPr>
            <a:r>
              <a:rPr lang="en-US" sz="10031">
                <a:solidFill>
                  <a:srgbClr val="FFD93B"/>
                </a:solidFill>
                <a:latin typeface="Decalotype Medium"/>
              </a:rPr>
              <a:t>CUSTOS E RECEITA POR CONTATO</a:t>
            </a:r>
          </a:p>
        </p:txBody>
      </p:sp>
      <p:sp>
        <p:nvSpPr>
          <p:cNvPr name="TextBox 5" id="5"/>
          <p:cNvSpPr txBox="true"/>
          <p:nvPr/>
        </p:nvSpPr>
        <p:spPr>
          <a:xfrm rot="0">
            <a:off x="9299496" y="1733341"/>
            <a:ext cx="7959804" cy="1381125"/>
          </a:xfrm>
          <a:prstGeom prst="rect">
            <a:avLst/>
          </a:prstGeom>
        </p:spPr>
        <p:txBody>
          <a:bodyPr anchor="t" rtlCol="false" tIns="0" lIns="0" bIns="0" rIns="0">
            <a:spAutoFit/>
          </a:bodyPr>
          <a:lstStyle/>
          <a:p>
            <a:pPr algn="ctr">
              <a:lnSpc>
                <a:spcPts val="5419"/>
              </a:lnSpc>
            </a:pPr>
            <a:r>
              <a:rPr lang="en-US" sz="4516">
                <a:solidFill>
                  <a:srgbClr val="000000"/>
                </a:solidFill>
                <a:latin typeface="Decalotype"/>
              </a:rPr>
              <a:t>CPC = </a:t>
            </a:r>
            <a:r>
              <a:rPr lang="en-US" sz="4516" u="sng">
                <a:solidFill>
                  <a:srgbClr val="000000"/>
                </a:solidFill>
                <a:latin typeface="Decalotype"/>
              </a:rPr>
              <a:t>Custos totais em marketing </a:t>
            </a:r>
          </a:p>
          <a:p>
            <a:pPr algn="ctr" marL="0" indent="0" lvl="0">
              <a:lnSpc>
                <a:spcPts val="5419"/>
              </a:lnSpc>
              <a:spcBef>
                <a:spcPct val="0"/>
              </a:spcBef>
            </a:pPr>
            <a:r>
              <a:rPr lang="en-US" sz="4516">
                <a:solidFill>
                  <a:srgbClr val="000000"/>
                </a:solidFill>
                <a:latin typeface="Decalotype"/>
              </a:rPr>
              <a:t>                  Nº contatos realizados</a:t>
            </a:r>
          </a:p>
        </p:txBody>
      </p:sp>
      <p:sp>
        <p:nvSpPr>
          <p:cNvPr name="TextBox 6" id="6"/>
          <p:cNvSpPr txBox="true"/>
          <p:nvPr/>
        </p:nvSpPr>
        <p:spPr>
          <a:xfrm rot="0">
            <a:off x="11296569" y="3876466"/>
            <a:ext cx="4138660" cy="695325"/>
          </a:xfrm>
          <a:prstGeom prst="rect">
            <a:avLst/>
          </a:prstGeom>
        </p:spPr>
        <p:txBody>
          <a:bodyPr anchor="t" rtlCol="false" tIns="0" lIns="0" bIns="0" rIns="0">
            <a:spAutoFit/>
          </a:bodyPr>
          <a:lstStyle/>
          <a:p>
            <a:pPr algn="ctr" marL="0" indent="0" lvl="0">
              <a:lnSpc>
                <a:spcPts val="5419"/>
              </a:lnSpc>
              <a:spcBef>
                <a:spcPct val="0"/>
              </a:spcBef>
            </a:pPr>
            <a:r>
              <a:rPr lang="en-US" sz="4516">
                <a:solidFill>
                  <a:srgbClr val="000000"/>
                </a:solidFill>
                <a:latin typeface="Decalotype"/>
              </a:rPr>
              <a:t> CTM = 3.0 x 2233</a:t>
            </a:r>
          </a:p>
        </p:txBody>
      </p:sp>
      <p:sp>
        <p:nvSpPr>
          <p:cNvPr name="TextBox 7" id="7"/>
          <p:cNvSpPr txBox="true"/>
          <p:nvPr/>
        </p:nvSpPr>
        <p:spPr>
          <a:xfrm rot="0">
            <a:off x="11368826" y="5333791"/>
            <a:ext cx="3979902" cy="695325"/>
          </a:xfrm>
          <a:prstGeom prst="rect">
            <a:avLst/>
          </a:prstGeom>
        </p:spPr>
        <p:txBody>
          <a:bodyPr anchor="t" rtlCol="false" tIns="0" lIns="0" bIns="0" rIns="0">
            <a:spAutoFit/>
          </a:bodyPr>
          <a:lstStyle/>
          <a:p>
            <a:pPr algn="ctr" marL="0" indent="0" lvl="0">
              <a:lnSpc>
                <a:spcPts val="5419"/>
              </a:lnSpc>
              <a:spcBef>
                <a:spcPct val="0"/>
              </a:spcBef>
            </a:pPr>
            <a:r>
              <a:rPr lang="en-US" sz="4516">
                <a:solidFill>
                  <a:srgbClr val="000000"/>
                </a:solidFill>
                <a:latin typeface="Decalotype Bold"/>
              </a:rPr>
              <a:t> CTM = 6699.00</a:t>
            </a:r>
          </a:p>
        </p:txBody>
      </p:sp>
      <p:sp>
        <p:nvSpPr>
          <p:cNvPr name="TextBox 8" id="8"/>
          <p:cNvSpPr txBox="true"/>
          <p:nvPr/>
        </p:nvSpPr>
        <p:spPr>
          <a:xfrm rot="0">
            <a:off x="9693792" y="6629400"/>
            <a:ext cx="7344214" cy="619125"/>
          </a:xfrm>
          <a:prstGeom prst="rect">
            <a:avLst/>
          </a:prstGeom>
        </p:spPr>
        <p:txBody>
          <a:bodyPr anchor="t" rtlCol="false" tIns="0" lIns="0" bIns="0" rIns="0">
            <a:spAutoFit/>
          </a:bodyPr>
          <a:lstStyle/>
          <a:p>
            <a:pPr algn="ctr" marL="0" indent="0" lvl="0">
              <a:lnSpc>
                <a:spcPts val="4864"/>
              </a:lnSpc>
              <a:spcBef>
                <a:spcPct val="0"/>
              </a:spcBef>
            </a:pPr>
            <a:r>
              <a:rPr lang="en-US" sz="4053">
                <a:solidFill>
                  <a:srgbClr val="000000"/>
                </a:solidFill>
                <a:latin typeface="Decalotype"/>
              </a:rPr>
              <a:t>Receita tota por contato= 11.00 x 2233            </a:t>
            </a:r>
          </a:p>
        </p:txBody>
      </p:sp>
      <p:sp>
        <p:nvSpPr>
          <p:cNvPr name="TextBox 9" id="9"/>
          <p:cNvSpPr txBox="true"/>
          <p:nvPr/>
        </p:nvSpPr>
        <p:spPr>
          <a:xfrm rot="0">
            <a:off x="11441083" y="7848600"/>
            <a:ext cx="3994145" cy="695325"/>
          </a:xfrm>
          <a:prstGeom prst="rect">
            <a:avLst/>
          </a:prstGeom>
        </p:spPr>
        <p:txBody>
          <a:bodyPr anchor="t" rtlCol="false" tIns="0" lIns="0" bIns="0" rIns="0">
            <a:spAutoFit/>
          </a:bodyPr>
          <a:lstStyle/>
          <a:p>
            <a:pPr algn="ctr" marL="0" indent="0" lvl="0">
              <a:lnSpc>
                <a:spcPts val="5419"/>
              </a:lnSpc>
              <a:spcBef>
                <a:spcPct val="0"/>
              </a:spcBef>
            </a:pPr>
            <a:r>
              <a:rPr lang="en-US" sz="4516">
                <a:solidFill>
                  <a:srgbClr val="000000"/>
                </a:solidFill>
                <a:latin typeface="Decalotype Bold"/>
              </a:rPr>
              <a:t>RTC =  24563.00</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137540">
            <a:off x="-2830624" y="692023"/>
            <a:ext cx="13092980" cy="10364742"/>
          </a:xfrm>
          <a:custGeom>
            <a:avLst/>
            <a:gdLst/>
            <a:ahLst/>
            <a:cxnLst/>
            <a:rect r="r" b="b" t="t" l="l"/>
            <a:pathLst>
              <a:path h="10364742" w="13092980">
                <a:moveTo>
                  <a:pt x="0" y="0"/>
                </a:moveTo>
                <a:lnTo>
                  <a:pt x="13092981" y="0"/>
                </a:lnTo>
                <a:lnTo>
                  <a:pt x="13092981" y="10364742"/>
                </a:lnTo>
                <a:lnTo>
                  <a:pt x="0" y="10364742"/>
                </a:lnTo>
                <a:lnTo>
                  <a:pt x="0" y="0"/>
                </a:lnTo>
                <a:close/>
              </a:path>
            </a:pathLst>
          </a:custGeom>
          <a:blipFill>
            <a:blip r:embed="rId2">
              <a:extLst>
                <a:ext uri="{96DAC541-7B7A-43D3-8B79-37D633B846F1}">
                  <asvg:svgBlip xmlns:asvg="http://schemas.microsoft.com/office/drawing/2016/SVG/main" r:embed="rId3"/>
                </a:ext>
              </a:extLst>
            </a:blip>
            <a:stretch>
              <a:fillRect l="-24886" t="0" r="-16017" b="0"/>
            </a:stretch>
          </a:blipFill>
        </p:spPr>
      </p:sp>
      <p:sp>
        <p:nvSpPr>
          <p:cNvPr name="TextBox 3" id="3"/>
          <p:cNvSpPr txBox="true"/>
          <p:nvPr/>
        </p:nvSpPr>
        <p:spPr>
          <a:xfrm rot="0">
            <a:off x="1028700" y="6133261"/>
            <a:ext cx="6540232" cy="1981200"/>
          </a:xfrm>
          <a:prstGeom prst="rect">
            <a:avLst/>
          </a:prstGeom>
        </p:spPr>
        <p:txBody>
          <a:bodyPr anchor="t" rtlCol="false" tIns="0" lIns="0" bIns="0" rIns="0">
            <a:spAutoFit/>
          </a:bodyPr>
          <a:lstStyle/>
          <a:p>
            <a:pPr algn="just">
              <a:lnSpc>
                <a:spcPts val="3900"/>
              </a:lnSpc>
            </a:pPr>
            <a:r>
              <a:rPr lang="en-US" sz="3000">
                <a:solidFill>
                  <a:srgbClr val="FFFFFF"/>
                </a:solidFill>
                <a:latin typeface="Decalotype Light"/>
              </a:rPr>
              <a:t>A cada 1.00 investido foi  obtido 2.67 de lucro.</a:t>
            </a:r>
          </a:p>
          <a:p>
            <a:pPr algn="just">
              <a:lnSpc>
                <a:spcPts val="3900"/>
              </a:lnSpc>
            </a:pPr>
          </a:p>
          <a:p>
            <a:pPr algn="just">
              <a:lnSpc>
                <a:spcPts val="3900"/>
              </a:lnSpc>
            </a:pPr>
            <a:r>
              <a:rPr lang="en-US" sz="3000">
                <a:solidFill>
                  <a:srgbClr val="FFFFFF"/>
                </a:solidFill>
                <a:latin typeface="Decalotype Light"/>
              </a:rPr>
              <a:t>Em termo percentuais, houve um retorno de 266.67%.</a:t>
            </a:r>
          </a:p>
        </p:txBody>
      </p:sp>
      <p:sp>
        <p:nvSpPr>
          <p:cNvPr name="TextBox 4" id="4"/>
          <p:cNvSpPr txBox="true"/>
          <p:nvPr/>
        </p:nvSpPr>
        <p:spPr>
          <a:xfrm rot="0">
            <a:off x="1028700" y="1028700"/>
            <a:ext cx="7236350" cy="4557620"/>
          </a:xfrm>
          <a:prstGeom prst="rect">
            <a:avLst/>
          </a:prstGeom>
        </p:spPr>
        <p:txBody>
          <a:bodyPr anchor="t" rtlCol="false" tIns="0" lIns="0" bIns="0" rIns="0">
            <a:spAutoFit/>
          </a:bodyPr>
          <a:lstStyle/>
          <a:p>
            <a:pPr>
              <a:lnSpc>
                <a:spcPts val="12037"/>
              </a:lnSpc>
            </a:pPr>
            <a:r>
              <a:rPr lang="en-US" sz="10031">
                <a:solidFill>
                  <a:srgbClr val="FFD93B"/>
                </a:solidFill>
                <a:latin typeface="Decalotype Medium"/>
              </a:rPr>
              <a:t>RETORNO SOBRE INVESTIMENTO</a:t>
            </a:r>
          </a:p>
        </p:txBody>
      </p:sp>
      <p:sp>
        <p:nvSpPr>
          <p:cNvPr name="TextBox 5" id="5"/>
          <p:cNvSpPr txBox="true"/>
          <p:nvPr/>
        </p:nvSpPr>
        <p:spPr>
          <a:xfrm rot="0">
            <a:off x="9299496" y="2782139"/>
            <a:ext cx="7959804" cy="1381125"/>
          </a:xfrm>
          <a:prstGeom prst="rect">
            <a:avLst/>
          </a:prstGeom>
        </p:spPr>
        <p:txBody>
          <a:bodyPr anchor="t" rtlCol="false" tIns="0" lIns="0" bIns="0" rIns="0">
            <a:spAutoFit/>
          </a:bodyPr>
          <a:lstStyle/>
          <a:p>
            <a:pPr algn="ctr">
              <a:lnSpc>
                <a:spcPts val="5419"/>
              </a:lnSpc>
            </a:pPr>
            <a:r>
              <a:rPr lang="en-US" sz="4516">
                <a:solidFill>
                  <a:srgbClr val="000000"/>
                </a:solidFill>
                <a:latin typeface="Decalotype"/>
              </a:rPr>
              <a:t>ROI = </a:t>
            </a:r>
            <a:r>
              <a:rPr lang="en-US" sz="4516" u="sng">
                <a:solidFill>
                  <a:srgbClr val="000000"/>
                </a:solidFill>
                <a:latin typeface="Decalotype"/>
              </a:rPr>
              <a:t>Receita - Custos</a:t>
            </a:r>
          </a:p>
          <a:p>
            <a:pPr algn="ctr" marL="0" indent="0" lvl="0">
              <a:lnSpc>
                <a:spcPts val="5419"/>
              </a:lnSpc>
              <a:spcBef>
                <a:spcPct val="0"/>
              </a:spcBef>
            </a:pPr>
            <a:r>
              <a:rPr lang="en-US" sz="4516">
                <a:solidFill>
                  <a:srgbClr val="000000"/>
                </a:solidFill>
                <a:latin typeface="Decalotype"/>
              </a:rPr>
              <a:t>          Custos</a:t>
            </a:r>
          </a:p>
        </p:txBody>
      </p:sp>
      <p:sp>
        <p:nvSpPr>
          <p:cNvPr name="TextBox 6" id="6"/>
          <p:cNvSpPr txBox="true"/>
          <p:nvPr/>
        </p:nvSpPr>
        <p:spPr>
          <a:xfrm rot="0">
            <a:off x="12304105" y="6800011"/>
            <a:ext cx="2432973" cy="695325"/>
          </a:xfrm>
          <a:prstGeom prst="rect">
            <a:avLst/>
          </a:prstGeom>
        </p:spPr>
        <p:txBody>
          <a:bodyPr anchor="t" rtlCol="false" tIns="0" lIns="0" bIns="0" rIns="0">
            <a:spAutoFit/>
          </a:bodyPr>
          <a:lstStyle/>
          <a:p>
            <a:pPr algn="ctr" marL="0" indent="0" lvl="0">
              <a:lnSpc>
                <a:spcPts val="5419"/>
              </a:lnSpc>
              <a:spcBef>
                <a:spcPct val="0"/>
              </a:spcBef>
            </a:pPr>
            <a:r>
              <a:rPr lang="en-US" sz="4516">
                <a:solidFill>
                  <a:srgbClr val="000000"/>
                </a:solidFill>
                <a:latin typeface="Decalotype Bold"/>
              </a:rPr>
              <a:t> ROI = 2.67</a:t>
            </a:r>
          </a:p>
        </p:txBody>
      </p:sp>
      <p:sp>
        <p:nvSpPr>
          <p:cNvPr name="TextBox 7" id="7"/>
          <p:cNvSpPr txBox="true"/>
          <p:nvPr/>
        </p:nvSpPr>
        <p:spPr>
          <a:xfrm rot="0">
            <a:off x="10498366" y="4790236"/>
            <a:ext cx="5562064" cy="1381125"/>
          </a:xfrm>
          <a:prstGeom prst="rect">
            <a:avLst/>
          </a:prstGeom>
        </p:spPr>
        <p:txBody>
          <a:bodyPr anchor="t" rtlCol="false" tIns="0" lIns="0" bIns="0" rIns="0">
            <a:spAutoFit/>
          </a:bodyPr>
          <a:lstStyle/>
          <a:p>
            <a:pPr algn="ctr">
              <a:lnSpc>
                <a:spcPts val="5419"/>
              </a:lnSpc>
            </a:pPr>
            <a:r>
              <a:rPr lang="en-US" sz="4516">
                <a:solidFill>
                  <a:srgbClr val="000000"/>
                </a:solidFill>
                <a:latin typeface="Decalotype"/>
              </a:rPr>
              <a:t>ROI = </a:t>
            </a:r>
            <a:r>
              <a:rPr lang="en-US" sz="4516" u="sng">
                <a:solidFill>
                  <a:srgbClr val="000000"/>
                </a:solidFill>
                <a:latin typeface="Decalotype"/>
              </a:rPr>
              <a:t>24563.00 - 6699.00</a:t>
            </a:r>
          </a:p>
          <a:p>
            <a:pPr algn="ctr" marL="0" indent="0" lvl="0">
              <a:lnSpc>
                <a:spcPts val="5419"/>
              </a:lnSpc>
              <a:spcBef>
                <a:spcPct val="0"/>
              </a:spcBef>
            </a:pPr>
            <a:r>
              <a:rPr lang="en-US" sz="4516">
                <a:solidFill>
                  <a:srgbClr val="000000"/>
                </a:solidFill>
                <a:latin typeface="Decalotype"/>
              </a:rPr>
              <a:t>          6699.00</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919424">
            <a:off x="-3511198" y="-357433"/>
            <a:ext cx="13092980" cy="10364742"/>
          </a:xfrm>
          <a:custGeom>
            <a:avLst/>
            <a:gdLst/>
            <a:ahLst/>
            <a:cxnLst/>
            <a:rect r="r" b="b" t="t" l="l"/>
            <a:pathLst>
              <a:path h="10364742" w="13092980">
                <a:moveTo>
                  <a:pt x="0" y="0"/>
                </a:moveTo>
                <a:lnTo>
                  <a:pt x="13092981" y="0"/>
                </a:lnTo>
                <a:lnTo>
                  <a:pt x="13092981" y="10364742"/>
                </a:lnTo>
                <a:lnTo>
                  <a:pt x="0" y="10364742"/>
                </a:lnTo>
                <a:lnTo>
                  <a:pt x="0" y="0"/>
                </a:lnTo>
                <a:close/>
              </a:path>
            </a:pathLst>
          </a:custGeom>
          <a:blipFill>
            <a:blip r:embed="rId2">
              <a:extLst>
                <a:ext uri="{96DAC541-7B7A-43D3-8B79-37D633B846F1}">
                  <asvg:svgBlip xmlns:asvg="http://schemas.microsoft.com/office/drawing/2016/SVG/main" r:embed="rId3"/>
                </a:ext>
              </a:extLst>
            </a:blip>
            <a:stretch>
              <a:fillRect l="-24886" t="0" r="-16017" b="0"/>
            </a:stretch>
          </a:blipFill>
        </p:spPr>
      </p:sp>
      <p:grpSp>
        <p:nvGrpSpPr>
          <p:cNvPr name="Group 3" id="3"/>
          <p:cNvGrpSpPr/>
          <p:nvPr/>
        </p:nvGrpSpPr>
        <p:grpSpPr>
          <a:xfrm rot="0">
            <a:off x="9577321" y="837837"/>
            <a:ext cx="7681979" cy="8611326"/>
            <a:chOff x="0" y="0"/>
            <a:chExt cx="10242639" cy="11481767"/>
          </a:xfrm>
        </p:grpSpPr>
        <p:sp>
          <p:nvSpPr>
            <p:cNvPr name="Freeform 4" id="4"/>
            <p:cNvSpPr/>
            <p:nvPr/>
          </p:nvSpPr>
          <p:spPr>
            <a:xfrm flipH="false" flipV="false" rot="0">
              <a:off x="0" y="0"/>
              <a:ext cx="10242639" cy="5717837"/>
            </a:xfrm>
            <a:custGeom>
              <a:avLst/>
              <a:gdLst/>
              <a:ahLst/>
              <a:cxnLst/>
              <a:rect r="r" b="b" t="t" l="l"/>
              <a:pathLst>
                <a:path h="5717837" w="10242639">
                  <a:moveTo>
                    <a:pt x="0" y="0"/>
                  </a:moveTo>
                  <a:lnTo>
                    <a:pt x="10242639" y="0"/>
                  </a:lnTo>
                  <a:lnTo>
                    <a:pt x="10242639" y="5717837"/>
                  </a:lnTo>
                  <a:lnTo>
                    <a:pt x="0" y="5717837"/>
                  </a:lnTo>
                  <a:lnTo>
                    <a:pt x="0" y="0"/>
                  </a:lnTo>
                  <a:close/>
                </a:path>
              </a:pathLst>
            </a:custGeom>
            <a:blipFill>
              <a:blip r:embed="rId4"/>
              <a:stretch>
                <a:fillRect l="0" t="0" r="0" b="0"/>
              </a:stretch>
            </a:blipFill>
          </p:spPr>
        </p:sp>
        <p:sp>
          <p:nvSpPr>
            <p:cNvPr name="Freeform 5" id="5"/>
            <p:cNvSpPr/>
            <p:nvPr/>
          </p:nvSpPr>
          <p:spPr>
            <a:xfrm flipH="false" flipV="false" rot="0">
              <a:off x="0" y="6040365"/>
              <a:ext cx="10242639" cy="5441402"/>
            </a:xfrm>
            <a:custGeom>
              <a:avLst/>
              <a:gdLst/>
              <a:ahLst/>
              <a:cxnLst/>
              <a:rect r="r" b="b" t="t" l="l"/>
              <a:pathLst>
                <a:path h="5441402" w="10242639">
                  <a:moveTo>
                    <a:pt x="0" y="0"/>
                  </a:moveTo>
                  <a:lnTo>
                    <a:pt x="10242639" y="0"/>
                  </a:lnTo>
                  <a:lnTo>
                    <a:pt x="10242639" y="5441402"/>
                  </a:lnTo>
                  <a:lnTo>
                    <a:pt x="0" y="5441402"/>
                  </a:lnTo>
                  <a:lnTo>
                    <a:pt x="0" y="0"/>
                  </a:lnTo>
                  <a:close/>
                </a:path>
              </a:pathLst>
            </a:custGeom>
            <a:blipFill>
              <a:blip r:embed="rId5"/>
              <a:stretch>
                <a:fillRect l="0" t="0" r="0" b="0"/>
              </a:stretch>
            </a:blipFill>
          </p:spPr>
        </p:sp>
      </p:grpSp>
      <p:sp>
        <p:nvSpPr>
          <p:cNvPr name="TextBox 6" id="6"/>
          <p:cNvSpPr txBox="true"/>
          <p:nvPr/>
        </p:nvSpPr>
        <p:spPr>
          <a:xfrm rot="0">
            <a:off x="1028700" y="1665868"/>
            <a:ext cx="6926386" cy="2653030"/>
          </a:xfrm>
          <a:prstGeom prst="rect">
            <a:avLst/>
          </a:prstGeom>
        </p:spPr>
        <p:txBody>
          <a:bodyPr anchor="t" rtlCol="false" tIns="0" lIns="0" bIns="0" rIns="0">
            <a:spAutoFit/>
          </a:bodyPr>
          <a:lstStyle/>
          <a:p>
            <a:pPr algn="l" marL="0" indent="0" lvl="0">
              <a:lnSpc>
                <a:spcPts val="10339"/>
              </a:lnSpc>
              <a:spcBef>
                <a:spcPct val="0"/>
              </a:spcBef>
            </a:pPr>
            <a:r>
              <a:rPr lang="en-US" sz="9399">
                <a:solidFill>
                  <a:srgbClr val="FFD93B"/>
                </a:solidFill>
                <a:latin typeface="Decalotype Medium"/>
              </a:rPr>
              <a:t>RETORNOS E RECLAMAÇÕES</a:t>
            </a:r>
          </a:p>
        </p:txBody>
      </p:sp>
      <p:sp>
        <p:nvSpPr>
          <p:cNvPr name="TextBox 7" id="7"/>
          <p:cNvSpPr txBox="true"/>
          <p:nvPr/>
        </p:nvSpPr>
        <p:spPr>
          <a:xfrm rot="0">
            <a:off x="1028700" y="4786838"/>
            <a:ext cx="6152921" cy="4112692"/>
          </a:xfrm>
          <a:prstGeom prst="rect">
            <a:avLst/>
          </a:prstGeom>
        </p:spPr>
        <p:txBody>
          <a:bodyPr anchor="t" rtlCol="false" tIns="0" lIns="0" bIns="0" rIns="0">
            <a:spAutoFit/>
          </a:bodyPr>
          <a:lstStyle/>
          <a:p>
            <a:pPr algn="just">
              <a:lnSpc>
                <a:spcPts val="4115"/>
              </a:lnSpc>
            </a:pPr>
            <a:r>
              <a:rPr lang="en-US" sz="3166">
                <a:solidFill>
                  <a:srgbClr val="FFFFFF"/>
                </a:solidFill>
                <a:latin typeface="Decalotype"/>
              </a:rPr>
              <a:t>Em abordagens realizadas pela empresa, apenas 332  clientes responderam, o que corresponde a apenas 14% da base de clientes.</a:t>
            </a:r>
          </a:p>
          <a:p>
            <a:pPr algn="just">
              <a:lnSpc>
                <a:spcPts val="4115"/>
              </a:lnSpc>
            </a:pPr>
          </a:p>
          <a:p>
            <a:pPr algn="just">
              <a:lnSpc>
                <a:spcPts val="4115"/>
              </a:lnSpc>
            </a:pPr>
            <a:r>
              <a:rPr lang="en-US" sz="3166">
                <a:solidFill>
                  <a:srgbClr val="FFFFFF"/>
                </a:solidFill>
                <a:latin typeface="Decalotype"/>
              </a:rPr>
              <a:t>As reclamações ocorridas foram de apenas 20, o que representa em menos de 1% do total de clientes. </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47742">
            <a:off x="-603364" y="-7210103"/>
            <a:ext cx="19073093" cy="10715611"/>
          </a:xfrm>
          <a:custGeom>
            <a:avLst/>
            <a:gdLst/>
            <a:ahLst/>
            <a:cxnLst/>
            <a:rect r="r" b="b" t="t" l="l"/>
            <a:pathLst>
              <a:path h="10715611" w="19073093">
                <a:moveTo>
                  <a:pt x="0" y="0"/>
                </a:moveTo>
                <a:lnTo>
                  <a:pt x="19073094" y="0"/>
                </a:lnTo>
                <a:lnTo>
                  <a:pt x="19073094" y="10715611"/>
                </a:lnTo>
                <a:lnTo>
                  <a:pt x="0" y="107156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019175"/>
            <a:ext cx="16230600" cy="1524000"/>
          </a:xfrm>
          <a:prstGeom prst="rect">
            <a:avLst/>
          </a:prstGeom>
        </p:spPr>
        <p:txBody>
          <a:bodyPr anchor="t" rtlCol="false" tIns="0" lIns="0" bIns="0" rIns="0">
            <a:spAutoFit/>
          </a:bodyPr>
          <a:lstStyle/>
          <a:p>
            <a:pPr algn="l" marL="0" indent="0" lvl="0">
              <a:lnSpc>
                <a:spcPts val="11999"/>
              </a:lnSpc>
              <a:spcBef>
                <a:spcPct val="0"/>
              </a:spcBef>
            </a:pPr>
            <a:r>
              <a:rPr lang="en-US" sz="9999">
                <a:solidFill>
                  <a:srgbClr val="FFD93B"/>
                </a:solidFill>
                <a:latin typeface="Decalotype Medium"/>
              </a:rPr>
              <a:t>INSIGHTS</a:t>
            </a:r>
          </a:p>
        </p:txBody>
      </p:sp>
      <p:grpSp>
        <p:nvGrpSpPr>
          <p:cNvPr name="Group 4" id="4"/>
          <p:cNvGrpSpPr/>
          <p:nvPr/>
        </p:nvGrpSpPr>
        <p:grpSpPr>
          <a:xfrm rot="0">
            <a:off x="1028700" y="4470899"/>
            <a:ext cx="16230600" cy="4793332"/>
            <a:chOff x="0" y="0"/>
            <a:chExt cx="21640800" cy="6391110"/>
          </a:xfrm>
        </p:grpSpPr>
        <p:sp>
          <p:nvSpPr>
            <p:cNvPr name="TextBox 5" id="5"/>
            <p:cNvSpPr txBox="true"/>
            <p:nvPr/>
          </p:nvSpPr>
          <p:spPr>
            <a:xfrm rot="0">
              <a:off x="0" y="0"/>
              <a:ext cx="21640800" cy="901700"/>
            </a:xfrm>
            <a:prstGeom prst="rect">
              <a:avLst/>
            </a:prstGeom>
          </p:spPr>
          <p:txBody>
            <a:bodyPr anchor="t" rtlCol="false" tIns="0" lIns="0" bIns="0" rIns="0">
              <a:spAutoFit/>
            </a:bodyPr>
            <a:lstStyle/>
            <a:p>
              <a:pPr algn="ctr" marL="0" indent="0" lvl="0">
                <a:lnSpc>
                  <a:spcPts val="5359"/>
                </a:lnSpc>
                <a:spcBef>
                  <a:spcPct val="0"/>
                </a:spcBef>
              </a:pPr>
              <a:r>
                <a:rPr lang="en-US" sz="4466">
                  <a:solidFill>
                    <a:srgbClr val="000000"/>
                  </a:solidFill>
                  <a:latin typeface="Decalotype Medium"/>
                </a:rPr>
                <a:t>CADASTRO DE CLIENTES</a:t>
              </a:r>
            </a:p>
          </p:txBody>
        </p:sp>
        <p:sp>
          <p:nvSpPr>
            <p:cNvPr name="TextBox 6" id="6"/>
            <p:cNvSpPr txBox="true"/>
            <p:nvPr/>
          </p:nvSpPr>
          <p:spPr>
            <a:xfrm rot="0">
              <a:off x="0" y="1157394"/>
              <a:ext cx="21640800" cy="5233716"/>
            </a:xfrm>
            <a:prstGeom prst="rect">
              <a:avLst/>
            </a:prstGeom>
          </p:spPr>
          <p:txBody>
            <a:bodyPr anchor="t" rtlCol="false" tIns="0" lIns="0" bIns="0" rIns="0">
              <a:spAutoFit/>
            </a:bodyPr>
            <a:lstStyle/>
            <a:p>
              <a:pPr algn="just">
                <a:lnSpc>
                  <a:spcPts val="3164"/>
                </a:lnSpc>
              </a:pPr>
              <a:r>
                <a:rPr lang="en-US" sz="2260">
                  <a:solidFill>
                    <a:srgbClr val="000000"/>
                  </a:solidFill>
                  <a:latin typeface="Decalotype Light"/>
                </a:rPr>
                <a:t>- Realizar investimentos em marketing digital visando atrair novos clientes por meio de publicidade online, mídias sociais e otimização do site para melhorar o processo de mecanismos de busca (SEO).</a:t>
              </a:r>
            </a:p>
            <a:p>
              <a:pPr algn="just">
                <a:lnSpc>
                  <a:spcPts val="3164"/>
                </a:lnSpc>
              </a:pPr>
            </a:p>
            <a:p>
              <a:pPr algn="just">
                <a:lnSpc>
                  <a:spcPts val="3164"/>
                </a:lnSpc>
              </a:pPr>
              <a:r>
                <a:rPr lang="en-US" sz="2260">
                  <a:solidFill>
                    <a:srgbClr val="000000"/>
                  </a:solidFill>
                  <a:latin typeface="Decalotype Light"/>
                </a:rPr>
                <a:t>- Verificar parcerias estratégicas com outras empresas para alcançar públicos semelhantes.</a:t>
              </a:r>
            </a:p>
            <a:p>
              <a:pPr algn="just">
                <a:lnSpc>
                  <a:spcPts val="3164"/>
                </a:lnSpc>
              </a:pPr>
            </a:p>
            <a:p>
              <a:pPr algn="just">
                <a:lnSpc>
                  <a:spcPts val="3164"/>
                </a:lnSpc>
              </a:pPr>
              <a:r>
                <a:rPr lang="en-US" sz="2260">
                  <a:solidFill>
                    <a:srgbClr val="000000"/>
                  </a:solidFill>
                  <a:latin typeface="Decalotype Light"/>
                </a:rPr>
                <a:t>- Executar programas de indicação de clientes para os atuais clientes recomendem a empresa a outras pessoas.</a:t>
              </a:r>
            </a:p>
            <a:p>
              <a:pPr algn="just">
                <a:lnSpc>
                  <a:spcPts val="3164"/>
                </a:lnSpc>
              </a:pPr>
            </a:p>
            <a:p>
              <a:pPr algn="just">
                <a:lnSpc>
                  <a:spcPts val="3164"/>
                </a:lnSpc>
              </a:pPr>
              <a:r>
                <a:rPr lang="en-US" sz="2260">
                  <a:solidFill>
                    <a:srgbClr val="000000"/>
                  </a:solidFill>
                  <a:latin typeface="Decalotype Light"/>
                </a:rPr>
                <a:t>- Elaborar um ou mais programas de recompensas exclusivos, que possam oferecer benefícios atípicos, como acesso antecipado a novos produtos ou experiências exclusivas para clientes fiéis.</a:t>
              </a:r>
            </a:p>
            <a:p>
              <a:pPr algn="just">
                <a:lnSpc>
                  <a:spcPts val="3164"/>
                </a:lnSpc>
              </a:pPr>
            </a:p>
          </p:txBody>
        </p:sp>
      </p:grpSp>
      <p:sp>
        <p:nvSpPr>
          <p:cNvPr name="Freeform 7" id="7"/>
          <p:cNvSpPr/>
          <p:nvPr/>
        </p:nvSpPr>
        <p:spPr>
          <a:xfrm flipH="false" flipV="false" rot="0">
            <a:off x="0" y="9783958"/>
            <a:ext cx="18288000" cy="526854"/>
          </a:xfrm>
          <a:custGeom>
            <a:avLst/>
            <a:gdLst/>
            <a:ahLst/>
            <a:cxnLst/>
            <a:rect r="r" b="b" t="t" l="l"/>
            <a:pathLst>
              <a:path h="526854" w="18288000">
                <a:moveTo>
                  <a:pt x="0" y="0"/>
                </a:moveTo>
                <a:lnTo>
                  <a:pt x="18288000" y="0"/>
                </a:lnTo>
                <a:lnTo>
                  <a:pt x="18288000" y="526855"/>
                </a:lnTo>
                <a:lnTo>
                  <a:pt x="0" y="526855"/>
                </a:lnTo>
                <a:lnTo>
                  <a:pt x="0" y="0"/>
                </a:lnTo>
                <a:close/>
              </a:path>
            </a:pathLst>
          </a:custGeom>
          <a:blipFill>
            <a:blip r:embed="rId4">
              <a:extLst>
                <a:ext uri="{96DAC541-7B7A-43D3-8B79-37D633B846F1}">
                  <asvg:svgBlip xmlns:asvg="http://schemas.microsoft.com/office/drawing/2016/SVG/main" r:embed="rId5"/>
                </a:ext>
              </a:extLst>
            </a:blip>
            <a:stretch>
              <a:fillRect l="0" t="-1020897" r="0" b="-831633"/>
            </a:stretch>
          </a:blipFill>
        </p:spPr>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47742">
            <a:off x="-796730" y="-9259783"/>
            <a:ext cx="19073093" cy="10715611"/>
          </a:xfrm>
          <a:custGeom>
            <a:avLst/>
            <a:gdLst/>
            <a:ahLst/>
            <a:cxnLst/>
            <a:rect r="r" b="b" t="t" l="l"/>
            <a:pathLst>
              <a:path h="10715611" w="19073093">
                <a:moveTo>
                  <a:pt x="0" y="0"/>
                </a:moveTo>
                <a:lnTo>
                  <a:pt x="19073094" y="0"/>
                </a:lnTo>
                <a:lnTo>
                  <a:pt x="19073094" y="10715611"/>
                </a:lnTo>
                <a:lnTo>
                  <a:pt x="0" y="107156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9783958"/>
            <a:ext cx="18288000" cy="526854"/>
          </a:xfrm>
          <a:custGeom>
            <a:avLst/>
            <a:gdLst/>
            <a:ahLst/>
            <a:cxnLst/>
            <a:rect r="r" b="b" t="t" l="l"/>
            <a:pathLst>
              <a:path h="526854" w="18288000">
                <a:moveTo>
                  <a:pt x="0" y="0"/>
                </a:moveTo>
                <a:lnTo>
                  <a:pt x="18288000" y="0"/>
                </a:lnTo>
                <a:lnTo>
                  <a:pt x="18288000" y="526855"/>
                </a:lnTo>
                <a:lnTo>
                  <a:pt x="0" y="526855"/>
                </a:lnTo>
                <a:lnTo>
                  <a:pt x="0" y="0"/>
                </a:lnTo>
                <a:close/>
              </a:path>
            </a:pathLst>
          </a:custGeom>
          <a:blipFill>
            <a:blip r:embed="rId4">
              <a:extLst>
                <a:ext uri="{96DAC541-7B7A-43D3-8B79-37D633B846F1}">
                  <asvg:svgBlip xmlns:asvg="http://schemas.microsoft.com/office/drawing/2016/SVG/main" r:embed="rId5"/>
                </a:ext>
              </a:extLst>
            </a:blip>
            <a:stretch>
              <a:fillRect l="0" t="-1020897" r="0" b="-831633"/>
            </a:stretch>
          </a:blipFill>
        </p:spPr>
      </p:sp>
      <p:grpSp>
        <p:nvGrpSpPr>
          <p:cNvPr name="Group 4" id="4"/>
          <p:cNvGrpSpPr/>
          <p:nvPr/>
        </p:nvGrpSpPr>
        <p:grpSpPr>
          <a:xfrm rot="0">
            <a:off x="1028700" y="3286805"/>
            <a:ext cx="16230600" cy="4003937"/>
            <a:chOff x="0" y="0"/>
            <a:chExt cx="21640800" cy="5338582"/>
          </a:xfrm>
        </p:grpSpPr>
        <p:sp>
          <p:nvSpPr>
            <p:cNvPr name="TextBox 5" id="5"/>
            <p:cNvSpPr txBox="true"/>
            <p:nvPr/>
          </p:nvSpPr>
          <p:spPr>
            <a:xfrm rot="0">
              <a:off x="0" y="0"/>
              <a:ext cx="21640800" cy="901700"/>
            </a:xfrm>
            <a:prstGeom prst="rect">
              <a:avLst/>
            </a:prstGeom>
          </p:spPr>
          <p:txBody>
            <a:bodyPr anchor="t" rtlCol="false" tIns="0" lIns="0" bIns="0" rIns="0">
              <a:spAutoFit/>
            </a:bodyPr>
            <a:lstStyle/>
            <a:p>
              <a:pPr algn="ctr" marL="0" indent="0" lvl="0">
                <a:lnSpc>
                  <a:spcPts val="5359"/>
                </a:lnSpc>
                <a:spcBef>
                  <a:spcPct val="0"/>
                </a:spcBef>
              </a:pPr>
              <a:r>
                <a:rPr lang="en-US" sz="4466">
                  <a:solidFill>
                    <a:srgbClr val="000000"/>
                  </a:solidFill>
                  <a:latin typeface="Decalotype Medium"/>
                </a:rPr>
                <a:t>PERFIL DOS CLIENTES</a:t>
              </a:r>
            </a:p>
          </p:txBody>
        </p:sp>
        <p:sp>
          <p:nvSpPr>
            <p:cNvPr name="TextBox 6" id="6"/>
            <p:cNvSpPr txBox="true"/>
            <p:nvPr/>
          </p:nvSpPr>
          <p:spPr>
            <a:xfrm rot="0">
              <a:off x="0" y="1157394"/>
              <a:ext cx="21640800" cy="4181188"/>
            </a:xfrm>
            <a:prstGeom prst="rect">
              <a:avLst/>
            </a:prstGeom>
          </p:spPr>
          <p:txBody>
            <a:bodyPr anchor="t" rtlCol="false" tIns="0" lIns="0" bIns="0" rIns="0">
              <a:spAutoFit/>
            </a:bodyPr>
            <a:lstStyle/>
            <a:p>
              <a:pPr algn="just">
                <a:lnSpc>
                  <a:spcPts val="3164"/>
                </a:lnSpc>
              </a:pPr>
              <a:r>
                <a:rPr lang="en-US" sz="2260">
                  <a:solidFill>
                    <a:srgbClr val="000000"/>
                  </a:solidFill>
                  <a:latin typeface="Decalotype Light"/>
                </a:rPr>
                <a:t>- Personalizar as estratégias de marketing e comunicação para atender às preferências e necessidades dos clientes da faixa entre os 30 aos 60 anos, aos casados e aos que moram juntos, aos que possuem filhos, e a classe média, visto que estas características demográficas são as que predominam na base de clientes.</a:t>
              </a:r>
            </a:p>
            <a:p>
              <a:pPr algn="just">
                <a:lnSpc>
                  <a:spcPts val="3164"/>
                </a:lnSpc>
              </a:pPr>
            </a:p>
            <a:p>
              <a:pPr algn="just">
                <a:lnSpc>
                  <a:spcPts val="3164"/>
                </a:lnSpc>
              </a:pPr>
              <a:r>
                <a:rPr lang="en-US" sz="2260">
                  <a:solidFill>
                    <a:srgbClr val="000000"/>
                  </a:solidFill>
                  <a:latin typeface="Decalotype Light"/>
                </a:rPr>
                <a:t>- Aumentar o leque de produtos que atendam de forma eficiente as características demográficas dos clientes da empresa, com demandas típicas desse grupo, como produtos de cuidados com a saúde para clientes mais velhos, produtos de tecnologia para clientes mais jovens, itens específicos para crianças, e afins.</a:t>
              </a:r>
            </a:p>
            <a:p>
              <a:pPr algn="just">
                <a:lnSpc>
                  <a:spcPts val="3164"/>
                </a:lnSpc>
              </a:pPr>
            </a:p>
          </p:txBody>
        </p:sp>
      </p:gr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47742">
            <a:off x="-796730" y="-9259783"/>
            <a:ext cx="19073093" cy="10715611"/>
          </a:xfrm>
          <a:custGeom>
            <a:avLst/>
            <a:gdLst/>
            <a:ahLst/>
            <a:cxnLst/>
            <a:rect r="r" b="b" t="t" l="l"/>
            <a:pathLst>
              <a:path h="10715611" w="19073093">
                <a:moveTo>
                  <a:pt x="0" y="0"/>
                </a:moveTo>
                <a:lnTo>
                  <a:pt x="19073094" y="0"/>
                </a:lnTo>
                <a:lnTo>
                  <a:pt x="19073094" y="10715611"/>
                </a:lnTo>
                <a:lnTo>
                  <a:pt x="0" y="107156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9783958"/>
            <a:ext cx="18288000" cy="526854"/>
          </a:xfrm>
          <a:custGeom>
            <a:avLst/>
            <a:gdLst/>
            <a:ahLst/>
            <a:cxnLst/>
            <a:rect r="r" b="b" t="t" l="l"/>
            <a:pathLst>
              <a:path h="526854" w="18288000">
                <a:moveTo>
                  <a:pt x="0" y="0"/>
                </a:moveTo>
                <a:lnTo>
                  <a:pt x="18288000" y="0"/>
                </a:lnTo>
                <a:lnTo>
                  <a:pt x="18288000" y="526855"/>
                </a:lnTo>
                <a:lnTo>
                  <a:pt x="0" y="526855"/>
                </a:lnTo>
                <a:lnTo>
                  <a:pt x="0" y="0"/>
                </a:lnTo>
                <a:close/>
              </a:path>
            </a:pathLst>
          </a:custGeom>
          <a:blipFill>
            <a:blip r:embed="rId4">
              <a:extLst>
                <a:ext uri="{96DAC541-7B7A-43D3-8B79-37D633B846F1}">
                  <asvg:svgBlip xmlns:asvg="http://schemas.microsoft.com/office/drawing/2016/SVG/main" r:embed="rId5"/>
                </a:ext>
              </a:extLst>
            </a:blip>
            <a:stretch>
              <a:fillRect l="0" t="-1020897" r="0" b="-831633"/>
            </a:stretch>
          </a:blipFill>
        </p:spPr>
      </p:sp>
      <p:grpSp>
        <p:nvGrpSpPr>
          <p:cNvPr name="Group 4" id="4"/>
          <p:cNvGrpSpPr/>
          <p:nvPr/>
        </p:nvGrpSpPr>
        <p:grpSpPr>
          <a:xfrm rot="0">
            <a:off x="1028700" y="3286805"/>
            <a:ext cx="16230600" cy="5188030"/>
            <a:chOff x="0" y="0"/>
            <a:chExt cx="21640800" cy="6917374"/>
          </a:xfrm>
        </p:grpSpPr>
        <p:sp>
          <p:nvSpPr>
            <p:cNvPr name="TextBox 5" id="5"/>
            <p:cNvSpPr txBox="true"/>
            <p:nvPr/>
          </p:nvSpPr>
          <p:spPr>
            <a:xfrm rot="0">
              <a:off x="0" y="0"/>
              <a:ext cx="21640800" cy="901700"/>
            </a:xfrm>
            <a:prstGeom prst="rect">
              <a:avLst/>
            </a:prstGeom>
          </p:spPr>
          <p:txBody>
            <a:bodyPr anchor="t" rtlCol="false" tIns="0" lIns="0" bIns="0" rIns="0">
              <a:spAutoFit/>
            </a:bodyPr>
            <a:lstStyle/>
            <a:p>
              <a:pPr algn="ctr" marL="0" indent="0" lvl="0">
                <a:lnSpc>
                  <a:spcPts val="5359"/>
                </a:lnSpc>
                <a:spcBef>
                  <a:spcPct val="0"/>
                </a:spcBef>
              </a:pPr>
              <a:r>
                <a:rPr lang="en-US" sz="4466">
                  <a:solidFill>
                    <a:srgbClr val="000000"/>
                  </a:solidFill>
                  <a:latin typeface="Decalotype Medium"/>
                </a:rPr>
                <a:t>PRODUTOS E VENDAS</a:t>
              </a:r>
            </a:p>
          </p:txBody>
        </p:sp>
        <p:sp>
          <p:nvSpPr>
            <p:cNvPr name="TextBox 6" id="6"/>
            <p:cNvSpPr txBox="true"/>
            <p:nvPr/>
          </p:nvSpPr>
          <p:spPr>
            <a:xfrm rot="0">
              <a:off x="0" y="1157394"/>
              <a:ext cx="21640800" cy="5759979"/>
            </a:xfrm>
            <a:prstGeom prst="rect">
              <a:avLst/>
            </a:prstGeom>
          </p:spPr>
          <p:txBody>
            <a:bodyPr anchor="t" rtlCol="false" tIns="0" lIns="0" bIns="0" rIns="0">
              <a:spAutoFit/>
            </a:bodyPr>
            <a:lstStyle/>
            <a:p>
              <a:pPr algn="just">
                <a:lnSpc>
                  <a:spcPts val="3164"/>
                </a:lnSpc>
              </a:pPr>
              <a:r>
                <a:rPr lang="en-US" sz="2260">
                  <a:solidFill>
                    <a:srgbClr val="000000"/>
                  </a:solidFill>
                  <a:latin typeface="Decalotype Light"/>
                </a:rPr>
                <a:t>- Aprimorar a qualidade e a variedade de vinhos e carnes oferecidos, visto que são os produtos que mais geram receita à empresa;</a:t>
              </a:r>
            </a:p>
            <a:p>
              <a:pPr algn="just">
                <a:lnSpc>
                  <a:spcPts val="3164"/>
                </a:lnSpc>
              </a:pPr>
            </a:p>
            <a:p>
              <a:pPr algn="just">
                <a:lnSpc>
                  <a:spcPts val="3164"/>
                </a:lnSpc>
              </a:pPr>
              <a:r>
                <a:rPr lang="en-US" sz="2260">
                  <a:solidFill>
                    <a:srgbClr val="000000"/>
                  </a:solidFill>
                  <a:latin typeface="Decalotype Light"/>
                </a:rPr>
                <a:t>- Realizar eventos de degustação e workshops para promover produtos;</a:t>
              </a:r>
            </a:p>
            <a:p>
              <a:pPr algn="just">
                <a:lnSpc>
                  <a:spcPts val="3164"/>
                </a:lnSpc>
              </a:pPr>
            </a:p>
            <a:p>
              <a:pPr algn="just">
                <a:lnSpc>
                  <a:spcPts val="3164"/>
                </a:lnSpc>
              </a:pPr>
              <a:r>
                <a:rPr lang="en-US" sz="2260">
                  <a:solidFill>
                    <a:srgbClr val="000000"/>
                  </a:solidFill>
                  <a:latin typeface="Decalotype Light"/>
                </a:rPr>
                <a:t>- Executar vendas cruzadas de produtos relacionados, por meio de gôndolas próximas aos produtos com maior demanda, ou alocar em pontos estratégicos. A estratégia também pode ser disponibilizada em outros canais de vendas, como no site e catálogo;</a:t>
              </a:r>
            </a:p>
            <a:p>
              <a:pPr algn="just">
                <a:lnSpc>
                  <a:spcPts val="3164"/>
                </a:lnSpc>
              </a:pPr>
            </a:p>
            <a:p>
              <a:pPr algn="just">
                <a:lnSpc>
                  <a:spcPts val="3164"/>
                </a:lnSpc>
              </a:pPr>
              <a:r>
                <a:rPr lang="en-US" sz="2260">
                  <a:solidFill>
                    <a:srgbClr val="000000"/>
                  </a:solidFill>
                  <a:latin typeface="Decalotype Light"/>
                </a:rPr>
                <a:t>- Explorar e expandir a diversificação de produtos para atrair clientes com diferentes interesses, como produtos orgânicos, alimentos prontos e afins;</a:t>
              </a:r>
            </a:p>
            <a:p>
              <a:pPr algn="just">
                <a:lnSpc>
                  <a:spcPts val="3164"/>
                </a:lnSpc>
              </a:pPr>
            </a:p>
            <a:p>
              <a:pPr algn="just">
                <a:lnSpc>
                  <a:spcPts val="3164"/>
                </a:lnSpc>
              </a:pPr>
              <a:r>
                <a:rPr lang="en-US" sz="2260">
                  <a:solidFill>
                    <a:srgbClr val="000000"/>
                  </a:solidFill>
                  <a:latin typeface="Decalotype Light"/>
                </a:rPr>
                <a:t>- Explorar a demanda crescente por produtos sustentáveis e orgânicos, promovendo práticas de produção responsáveis e comunicando-as aos clientes.</a:t>
              </a:r>
            </a:p>
            <a:p>
              <a:pPr algn="just">
                <a:lnSpc>
                  <a:spcPts val="3164"/>
                </a:lnSpc>
              </a:pPr>
            </a:p>
          </p:txBody>
        </p:sp>
      </p:gr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47742">
            <a:off x="-796730" y="-9259783"/>
            <a:ext cx="19073093" cy="10715611"/>
          </a:xfrm>
          <a:custGeom>
            <a:avLst/>
            <a:gdLst/>
            <a:ahLst/>
            <a:cxnLst/>
            <a:rect r="r" b="b" t="t" l="l"/>
            <a:pathLst>
              <a:path h="10715611" w="19073093">
                <a:moveTo>
                  <a:pt x="0" y="0"/>
                </a:moveTo>
                <a:lnTo>
                  <a:pt x="19073094" y="0"/>
                </a:lnTo>
                <a:lnTo>
                  <a:pt x="19073094" y="10715611"/>
                </a:lnTo>
                <a:lnTo>
                  <a:pt x="0" y="107156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9783958"/>
            <a:ext cx="18288000" cy="526854"/>
          </a:xfrm>
          <a:custGeom>
            <a:avLst/>
            <a:gdLst/>
            <a:ahLst/>
            <a:cxnLst/>
            <a:rect r="r" b="b" t="t" l="l"/>
            <a:pathLst>
              <a:path h="526854" w="18288000">
                <a:moveTo>
                  <a:pt x="0" y="0"/>
                </a:moveTo>
                <a:lnTo>
                  <a:pt x="18288000" y="0"/>
                </a:lnTo>
                <a:lnTo>
                  <a:pt x="18288000" y="526855"/>
                </a:lnTo>
                <a:lnTo>
                  <a:pt x="0" y="526855"/>
                </a:lnTo>
                <a:lnTo>
                  <a:pt x="0" y="0"/>
                </a:lnTo>
                <a:close/>
              </a:path>
            </a:pathLst>
          </a:custGeom>
          <a:blipFill>
            <a:blip r:embed="rId4">
              <a:extLst>
                <a:ext uri="{96DAC541-7B7A-43D3-8B79-37D633B846F1}">
                  <asvg:svgBlip xmlns:asvg="http://schemas.microsoft.com/office/drawing/2016/SVG/main" r:embed="rId5"/>
                </a:ext>
              </a:extLst>
            </a:blip>
            <a:stretch>
              <a:fillRect l="0" t="-1020897" r="0" b="-831633"/>
            </a:stretch>
          </a:blipFill>
        </p:spPr>
      </p:sp>
      <p:grpSp>
        <p:nvGrpSpPr>
          <p:cNvPr name="Group 4" id="4"/>
          <p:cNvGrpSpPr/>
          <p:nvPr/>
        </p:nvGrpSpPr>
        <p:grpSpPr>
          <a:xfrm rot="0">
            <a:off x="1028700" y="3286805"/>
            <a:ext cx="16230600" cy="4793332"/>
            <a:chOff x="0" y="0"/>
            <a:chExt cx="21640800" cy="6391110"/>
          </a:xfrm>
        </p:grpSpPr>
        <p:sp>
          <p:nvSpPr>
            <p:cNvPr name="TextBox 5" id="5"/>
            <p:cNvSpPr txBox="true"/>
            <p:nvPr/>
          </p:nvSpPr>
          <p:spPr>
            <a:xfrm rot="0">
              <a:off x="0" y="0"/>
              <a:ext cx="21640800" cy="901700"/>
            </a:xfrm>
            <a:prstGeom prst="rect">
              <a:avLst/>
            </a:prstGeom>
          </p:spPr>
          <p:txBody>
            <a:bodyPr anchor="t" rtlCol="false" tIns="0" lIns="0" bIns="0" rIns="0">
              <a:spAutoFit/>
            </a:bodyPr>
            <a:lstStyle/>
            <a:p>
              <a:pPr algn="ctr" marL="0" indent="0" lvl="0">
                <a:lnSpc>
                  <a:spcPts val="5359"/>
                </a:lnSpc>
                <a:spcBef>
                  <a:spcPct val="0"/>
                </a:spcBef>
              </a:pPr>
              <a:r>
                <a:rPr lang="en-US" sz="4466">
                  <a:solidFill>
                    <a:srgbClr val="000000"/>
                  </a:solidFill>
                  <a:latin typeface="Decalotype Medium"/>
                </a:rPr>
                <a:t>CANAIS DE VENDA</a:t>
              </a:r>
            </a:p>
          </p:txBody>
        </p:sp>
        <p:sp>
          <p:nvSpPr>
            <p:cNvPr name="TextBox 6" id="6"/>
            <p:cNvSpPr txBox="true"/>
            <p:nvPr/>
          </p:nvSpPr>
          <p:spPr>
            <a:xfrm rot="0">
              <a:off x="0" y="1157394"/>
              <a:ext cx="21640800" cy="5233716"/>
            </a:xfrm>
            <a:prstGeom prst="rect">
              <a:avLst/>
            </a:prstGeom>
          </p:spPr>
          <p:txBody>
            <a:bodyPr anchor="t" rtlCol="false" tIns="0" lIns="0" bIns="0" rIns="0">
              <a:spAutoFit/>
            </a:bodyPr>
            <a:lstStyle/>
            <a:p>
              <a:pPr algn="just">
                <a:lnSpc>
                  <a:spcPts val="3164"/>
                </a:lnSpc>
              </a:pPr>
              <a:r>
                <a:rPr lang="en-US" sz="2260">
                  <a:solidFill>
                    <a:srgbClr val="000000"/>
                  </a:solidFill>
                  <a:latin typeface="Decalotype Light"/>
                </a:rPr>
                <a:t>- Investir em melhorias na experiência do cliente nas lojas físicas;</a:t>
              </a:r>
            </a:p>
            <a:p>
              <a:pPr algn="just">
                <a:lnSpc>
                  <a:spcPts val="3164"/>
                </a:lnSpc>
              </a:pPr>
            </a:p>
            <a:p>
              <a:pPr algn="just">
                <a:lnSpc>
                  <a:spcPts val="3164"/>
                </a:lnSpc>
              </a:pPr>
              <a:r>
                <a:rPr lang="en-US" sz="2260">
                  <a:solidFill>
                    <a:srgbClr val="000000"/>
                  </a:solidFill>
                  <a:latin typeface="Decalotype Light"/>
                </a:rPr>
                <a:t>- Aperfeiçoar a experiência de compra online, tornando o site mais amigável, responsivo, implantação de chatbot de atendimento e maior variedade de produtos e pagamentos;</a:t>
              </a:r>
            </a:p>
            <a:p>
              <a:pPr algn="just">
                <a:lnSpc>
                  <a:spcPts val="3164"/>
                </a:lnSpc>
              </a:pPr>
            </a:p>
            <a:p>
              <a:pPr algn="just">
                <a:lnSpc>
                  <a:spcPts val="3164"/>
                </a:lnSpc>
              </a:pPr>
              <a:r>
                <a:rPr lang="en-US" sz="2260">
                  <a:solidFill>
                    <a:srgbClr val="000000"/>
                  </a:solidFill>
                  <a:latin typeface="Decalotype Light"/>
                </a:rPr>
                <a:t>- Oferecer opções de entrega rápida e eficiente para impulsionar as compras online.</a:t>
              </a:r>
            </a:p>
            <a:p>
              <a:pPr algn="just">
                <a:lnSpc>
                  <a:spcPts val="3164"/>
                </a:lnSpc>
              </a:pPr>
            </a:p>
            <a:p>
              <a:pPr algn="just">
                <a:lnSpc>
                  <a:spcPts val="3164"/>
                </a:lnSpc>
              </a:pPr>
              <a:r>
                <a:rPr lang="en-US" sz="2260">
                  <a:solidFill>
                    <a:srgbClr val="000000"/>
                  </a:solidFill>
                  <a:latin typeface="Decalotype Light"/>
                </a:rPr>
                <a:t>- Executar as estratégias promocionais de preços considerando o perfil demográfico dos clientes e considerar a aplicação de promoções de forma equilibrada, a fim de não comprometer margens de lucro.</a:t>
              </a:r>
            </a:p>
            <a:p>
              <a:pPr algn="just">
                <a:lnSpc>
                  <a:spcPts val="3164"/>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620254">
            <a:off x="15438198" y="123368"/>
            <a:ext cx="8085692" cy="11166940"/>
          </a:xfrm>
          <a:custGeom>
            <a:avLst/>
            <a:gdLst/>
            <a:ahLst/>
            <a:cxnLst/>
            <a:rect r="r" b="b" t="t" l="l"/>
            <a:pathLst>
              <a:path h="11166940" w="8085692">
                <a:moveTo>
                  <a:pt x="0" y="0"/>
                </a:moveTo>
                <a:lnTo>
                  <a:pt x="8085692" y="0"/>
                </a:lnTo>
                <a:lnTo>
                  <a:pt x="8085692" y="11166940"/>
                </a:lnTo>
                <a:lnTo>
                  <a:pt x="0" y="11166940"/>
                </a:lnTo>
                <a:lnTo>
                  <a:pt x="0" y="0"/>
                </a:lnTo>
                <a:close/>
              </a:path>
            </a:pathLst>
          </a:custGeom>
          <a:blipFill>
            <a:blip r:embed="rId2">
              <a:extLst>
                <a:ext uri="{96DAC541-7B7A-43D3-8B79-37D633B846F1}">
                  <asvg:svgBlip xmlns:asvg="http://schemas.microsoft.com/office/drawing/2016/SVG/main" r:embed="rId3"/>
                </a:ext>
              </a:extLst>
            </a:blip>
            <a:stretch>
              <a:fillRect l="-103009" t="0" r="-42515" b="0"/>
            </a:stretch>
          </a:blipFill>
        </p:spPr>
      </p:sp>
      <p:sp>
        <p:nvSpPr>
          <p:cNvPr name="TextBox 3" id="3"/>
          <p:cNvSpPr txBox="true"/>
          <p:nvPr/>
        </p:nvSpPr>
        <p:spPr>
          <a:xfrm rot="0">
            <a:off x="1660440" y="1172938"/>
            <a:ext cx="12841445" cy="1104900"/>
          </a:xfrm>
          <a:prstGeom prst="rect">
            <a:avLst/>
          </a:prstGeom>
        </p:spPr>
        <p:txBody>
          <a:bodyPr anchor="t" rtlCol="false" tIns="0" lIns="0" bIns="0" rIns="0">
            <a:spAutoFit/>
          </a:bodyPr>
          <a:lstStyle/>
          <a:p>
            <a:pPr marL="0" indent="0" lvl="0">
              <a:lnSpc>
                <a:spcPts val="8640"/>
              </a:lnSpc>
              <a:spcBef>
                <a:spcPct val="0"/>
              </a:spcBef>
            </a:pPr>
            <a:r>
              <a:rPr lang="en-US" sz="7200">
                <a:solidFill>
                  <a:srgbClr val="FFD93B"/>
                </a:solidFill>
                <a:latin typeface="Decalotype Medium"/>
              </a:rPr>
              <a:t>FRAMEWORK DE AÇÃO</a:t>
            </a:r>
          </a:p>
        </p:txBody>
      </p:sp>
      <p:grpSp>
        <p:nvGrpSpPr>
          <p:cNvPr name="Group 4" id="4"/>
          <p:cNvGrpSpPr/>
          <p:nvPr/>
        </p:nvGrpSpPr>
        <p:grpSpPr>
          <a:xfrm rot="0">
            <a:off x="1660440" y="2914147"/>
            <a:ext cx="7483560" cy="1027959"/>
            <a:chOff x="0" y="0"/>
            <a:chExt cx="9978080" cy="1370613"/>
          </a:xfrm>
        </p:grpSpPr>
        <p:sp>
          <p:nvSpPr>
            <p:cNvPr name="TextBox 5" id="5"/>
            <p:cNvSpPr txBox="true"/>
            <p:nvPr/>
          </p:nvSpPr>
          <p:spPr>
            <a:xfrm rot="0">
              <a:off x="0" y="-9525"/>
              <a:ext cx="9978080" cy="631737"/>
            </a:xfrm>
            <a:prstGeom prst="rect">
              <a:avLst/>
            </a:prstGeom>
          </p:spPr>
          <p:txBody>
            <a:bodyPr anchor="t" rtlCol="false" tIns="0" lIns="0" bIns="0" rIns="0">
              <a:spAutoFit/>
            </a:bodyPr>
            <a:lstStyle/>
            <a:p>
              <a:pPr algn="l" marL="0" indent="0" lvl="0">
                <a:lnSpc>
                  <a:spcPts val="3720"/>
                </a:lnSpc>
                <a:spcBef>
                  <a:spcPct val="0"/>
                </a:spcBef>
              </a:pPr>
              <a:r>
                <a:rPr lang="en-US" sz="3100" strike="noStrike" u="none">
                  <a:solidFill>
                    <a:srgbClr val="FFD93B"/>
                  </a:solidFill>
                  <a:latin typeface="Decalotype Medium"/>
                </a:rPr>
                <a:t>O QUE SERÁ FEITO?</a:t>
              </a:r>
            </a:p>
          </p:txBody>
        </p:sp>
        <p:sp>
          <p:nvSpPr>
            <p:cNvPr name="TextBox 6" id="6"/>
            <p:cNvSpPr txBox="true"/>
            <p:nvPr/>
          </p:nvSpPr>
          <p:spPr>
            <a:xfrm rot="0">
              <a:off x="0" y="845644"/>
              <a:ext cx="9978080" cy="1083769"/>
            </a:xfrm>
            <a:prstGeom prst="rect">
              <a:avLst/>
            </a:prstGeom>
          </p:spPr>
          <p:txBody>
            <a:bodyPr anchor="t" rtlCol="false" tIns="0" lIns="0" bIns="0" rIns="0">
              <a:spAutoFit/>
            </a:bodyPr>
            <a:lstStyle/>
            <a:p>
              <a:pPr algn="just" marL="0" indent="0" lvl="0">
                <a:lnSpc>
                  <a:spcPts val="3359"/>
                </a:lnSpc>
                <a:spcBef>
                  <a:spcPct val="0"/>
                </a:spcBef>
              </a:pPr>
              <a:r>
                <a:rPr lang="en-US" sz="2400">
                  <a:solidFill>
                    <a:srgbClr val="FFFFFF"/>
                  </a:solidFill>
                  <a:latin typeface="Decalotype Light"/>
                </a:rPr>
                <a:t>Análise dos dados para entender o perfil dos clientes, seus comportamentos e avaliar as campanhas de marketing realizadas.</a:t>
              </a:r>
            </a:p>
          </p:txBody>
        </p:sp>
      </p:grpSp>
      <p:grpSp>
        <p:nvGrpSpPr>
          <p:cNvPr name="Group 7" id="7"/>
          <p:cNvGrpSpPr/>
          <p:nvPr/>
        </p:nvGrpSpPr>
        <p:grpSpPr>
          <a:xfrm rot="0">
            <a:off x="1660440" y="6568070"/>
            <a:ext cx="7483560" cy="608926"/>
            <a:chOff x="0" y="0"/>
            <a:chExt cx="9978080" cy="811901"/>
          </a:xfrm>
        </p:grpSpPr>
        <p:sp>
          <p:nvSpPr>
            <p:cNvPr name="TextBox 8" id="8"/>
            <p:cNvSpPr txBox="true"/>
            <p:nvPr/>
          </p:nvSpPr>
          <p:spPr>
            <a:xfrm rot="0">
              <a:off x="0" y="-9525"/>
              <a:ext cx="9978080" cy="631737"/>
            </a:xfrm>
            <a:prstGeom prst="rect">
              <a:avLst/>
            </a:prstGeom>
          </p:spPr>
          <p:txBody>
            <a:bodyPr anchor="t" rtlCol="false" tIns="0" lIns="0" bIns="0" rIns="0">
              <a:spAutoFit/>
            </a:bodyPr>
            <a:lstStyle/>
            <a:p>
              <a:pPr marL="0" indent="0" lvl="0">
                <a:lnSpc>
                  <a:spcPts val="3720"/>
                </a:lnSpc>
                <a:spcBef>
                  <a:spcPct val="0"/>
                </a:spcBef>
              </a:pPr>
              <a:r>
                <a:rPr lang="en-US" sz="3100">
                  <a:solidFill>
                    <a:srgbClr val="FFD93B"/>
                  </a:solidFill>
                  <a:latin typeface="Decalotype Medium"/>
                </a:rPr>
                <a:t>ONDE OS DADOS SERÃO COLETADOS?</a:t>
              </a:r>
            </a:p>
          </p:txBody>
        </p:sp>
        <p:sp>
          <p:nvSpPr>
            <p:cNvPr name="TextBox 9" id="9"/>
            <p:cNvSpPr txBox="true"/>
            <p:nvPr/>
          </p:nvSpPr>
          <p:spPr>
            <a:xfrm rot="0">
              <a:off x="0" y="845644"/>
              <a:ext cx="9978080" cy="525057"/>
            </a:xfrm>
            <a:prstGeom prst="rect">
              <a:avLst/>
            </a:prstGeom>
          </p:spPr>
          <p:txBody>
            <a:bodyPr anchor="t" rtlCol="false" tIns="0" lIns="0" bIns="0" rIns="0">
              <a:spAutoFit/>
            </a:bodyPr>
            <a:lstStyle/>
            <a:p>
              <a:pPr algn="just" marL="0" indent="0" lvl="0">
                <a:lnSpc>
                  <a:spcPts val="3359"/>
                </a:lnSpc>
                <a:spcBef>
                  <a:spcPct val="0"/>
                </a:spcBef>
              </a:pPr>
              <a:r>
                <a:rPr lang="en-US" sz="2400">
                  <a:solidFill>
                    <a:srgbClr val="FFFFFF"/>
                  </a:solidFill>
                  <a:latin typeface="Decalotype Light"/>
                </a:rPr>
                <a:t>A coleta dos dados ocorreu no Kaggle.</a:t>
              </a:r>
            </a:p>
          </p:txBody>
        </p:sp>
      </p:grpSp>
      <p:grpSp>
        <p:nvGrpSpPr>
          <p:cNvPr name="Group 10" id="10"/>
          <p:cNvGrpSpPr/>
          <p:nvPr/>
        </p:nvGrpSpPr>
        <p:grpSpPr>
          <a:xfrm rot="0">
            <a:off x="1660440" y="4740010"/>
            <a:ext cx="7483560" cy="1027959"/>
            <a:chOff x="0" y="0"/>
            <a:chExt cx="9978080" cy="1370613"/>
          </a:xfrm>
        </p:grpSpPr>
        <p:sp>
          <p:nvSpPr>
            <p:cNvPr name="TextBox 11" id="11"/>
            <p:cNvSpPr txBox="true"/>
            <p:nvPr/>
          </p:nvSpPr>
          <p:spPr>
            <a:xfrm rot="0">
              <a:off x="0" y="-9525"/>
              <a:ext cx="9978080" cy="631737"/>
            </a:xfrm>
            <a:prstGeom prst="rect">
              <a:avLst/>
            </a:prstGeom>
          </p:spPr>
          <p:txBody>
            <a:bodyPr anchor="t" rtlCol="false" tIns="0" lIns="0" bIns="0" rIns="0">
              <a:spAutoFit/>
            </a:bodyPr>
            <a:lstStyle/>
            <a:p>
              <a:pPr marL="0" indent="0" lvl="0">
                <a:lnSpc>
                  <a:spcPts val="3720"/>
                </a:lnSpc>
                <a:spcBef>
                  <a:spcPct val="0"/>
                </a:spcBef>
              </a:pPr>
              <a:r>
                <a:rPr lang="en-US" sz="3100">
                  <a:solidFill>
                    <a:srgbClr val="FFD93B"/>
                  </a:solidFill>
                  <a:latin typeface="Decalotype Medium"/>
                </a:rPr>
                <a:t>POR QUÊ SERÁ FEITO?</a:t>
              </a:r>
            </a:p>
          </p:txBody>
        </p:sp>
        <p:sp>
          <p:nvSpPr>
            <p:cNvPr name="TextBox 12" id="12"/>
            <p:cNvSpPr txBox="true"/>
            <p:nvPr/>
          </p:nvSpPr>
          <p:spPr>
            <a:xfrm rot="0">
              <a:off x="0" y="845644"/>
              <a:ext cx="9978080" cy="1083769"/>
            </a:xfrm>
            <a:prstGeom prst="rect">
              <a:avLst/>
            </a:prstGeom>
          </p:spPr>
          <p:txBody>
            <a:bodyPr anchor="t" rtlCol="false" tIns="0" lIns="0" bIns="0" rIns="0">
              <a:spAutoFit/>
            </a:bodyPr>
            <a:lstStyle/>
            <a:p>
              <a:pPr algn="just" marL="0" indent="0" lvl="0">
                <a:lnSpc>
                  <a:spcPts val="3359"/>
                </a:lnSpc>
                <a:spcBef>
                  <a:spcPct val="0"/>
                </a:spcBef>
              </a:pPr>
              <a:r>
                <a:rPr lang="en-US" sz="2400">
                  <a:solidFill>
                    <a:srgbClr val="FFFFFF"/>
                  </a:solidFill>
                  <a:latin typeface="Decalotype Light"/>
                </a:rPr>
                <a:t>Objetiva a criação de futuras campanhas com maior acertividade e retorno.</a:t>
              </a:r>
            </a:p>
          </p:txBody>
        </p:sp>
      </p:grpSp>
      <p:grpSp>
        <p:nvGrpSpPr>
          <p:cNvPr name="Group 13" id="13"/>
          <p:cNvGrpSpPr/>
          <p:nvPr/>
        </p:nvGrpSpPr>
        <p:grpSpPr>
          <a:xfrm rot="0">
            <a:off x="1660440" y="7977095"/>
            <a:ext cx="7483560" cy="608926"/>
            <a:chOff x="0" y="0"/>
            <a:chExt cx="9978080" cy="811901"/>
          </a:xfrm>
        </p:grpSpPr>
        <p:sp>
          <p:nvSpPr>
            <p:cNvPr name="TextBox 14" id="14"/>
            <p:cNvSpPr txBox="true"/>
            <p:nvPr/>
          </p:nvSpPr>
          <p:spPr>
            <a:xfrm rot="0">
              <a:off x="0" y="-9525"/>
              <a:ext cx="9978080" cy="631737"/>
            </a:xfrm>
            <a:prstGeom prst="rect">
              <a:avLst/>
            </a:prstGeom>
          </p:spPr>
          <p:txBody>
            <a:bodyPr anchor="t" rtlCol="false" tIns="0" lIns="0" bIns="0" rIns="0">
              <a:spAutoFit/>
            </a:bodyPr>
            <a:lstStyle/>
            <a:p>
              <a:pPr marL="0" indent="0" lvl="0">
                <a:lnSpc>
                  <a:spcPts val="3720"/>
                </a:lnSpc>
                <a:spcBef>
                  <a:spcPct val="0"/>
                </a:spcBef>
              </a:pPr>
              <a:r>
                <a:rPr lang="en-US" sz="3100">
                  <a:solidFill>
                    <a:srgbClr val="FFD93B"/>
                  </a:solidFill>
                  <a:latin typeface="Decalotype Medium"/>
                </a:rPr>
                <a:t>DE QUANDO SÃO OS DADOS?</a:t>
              </a:r>
            </a:p>
          </p:txBody>
        </p:sp>
        <p:sp>
          <p:nvSpPr>
            <p:cNvPr name="TextBox 15" id="15"/>
            <p:cNvSpPr txBox="true"/>
            <p:nvPr/>
          </p:nvSpPr>
          <p:spPr>
            <a:xfrm rot="0">
              <a:off x="0" y="845644"/>
              <a:ext cx="9978080" cy="525057"/>
            </a:xfrm>
            <a:prstGeom prst="rect">
              <a:avLst/>
            </a:prstGeom>
          </p:spPr>
          <p:txBody>
            <a:bodyPr anchor="t" rtlCol="false" tIns="0" lIns="0" bIns="0" rIns="0">
              <a:spAutoFit/>
            </a:bodyPr>
            <a:lstStyle/>
            <a:p>
              <a:pPr algn="just" marL="0" indent="0" lvl="0">
                <a:lnSpc>
                  <a:spcPts val="3359"/>
                </a:lnSpc>
                <a:spcBef>
                  <a:spcPct val="0"/>
                </a:spcBef>
              </a:pPr>
              <a:r>
                <a:rPr lang="en-US" sz="2400">
                  <a:solidFill>
                    <a:srgbClr val="FFFFFF"/>
                  </a:solidFill>
                  <a:latin typeface="Decalotype Light"/>
                </a:rPr>
                <a:t>A base de dados é do período de 2012 a 2014.</a:t>
              </a:r>
            </a:p>
          </p:txBody>
        </p:sp>
      </p:grpSp>
      <p:grpSp>
        <p:nvGrpSpPr>
          <p:cNvPr name="Group 16" id="16"/>
          <p:cNvGrpSpPr/>
          <p:nvPr/>
        </p:nvGrpSpPr>
        <p:grpSpPr>
          <a:xfrm rot="0">
            <a:off x="10172700" y="2914147"/>
            <a:ext cx="7086600" cy="608926"/>
            <a:chOff x="0" y="0"/>
            <a:chExt cx="9448800" cy="811901"/>
          </a:xfrm>
        </p:grpSpPr>
        <p:sp>
          <p:nvSpPr>
            <p:cNvPr name="TextBox 17" id="17"/>
            <p:cNvSpPr txBox="true"/>
            <p:nvPr/>
          </p:nvSpPr>
          <p:spPr>
            <a:xfrm rot="0">
              <a:off x="0" y="-9525"/>
              <a:ext cx="9448800" cy="631737"/>
            </a:xfrm>
            <a:prstGeom prst="rect">
              <a:avLst/>
            </a:prstGeom>
          </p:spPr>
          <p:txBody>
            <a:bodyPr anchor="t" rtlCol="false" tIns="0" lIns="0" bIns="0" rIns="0">
              <a:spAutoFit/>
            </a:bodyPr>
            <a:lstStyle/>
            <a:p>
              <a:pPr marL="0" indent="0" lvl="0">
                <a:lnSpc>
                  <a:spcPts val="3720"/>
                </a:lnSpc>
                <a:spcBef>
                  <a:spcPct val="0"/>
                </a:spcBef>
              </a:pPr>
              <a:r>
                <a:rPr lang="en-US" sz="3100">
                  <a:solidFill>
                    <a:srgbClr val="FFD93B"/>
                  </a:solidFill>
                  <a:latin typeface="Decalotype Medium"/>
                </a:rPr>
                <a:t>DE QUEM SÃO OS DADOS COLETADOS?</a:t>
              </a:r>
            </a:p>
          </p:txBody>
        </p:sp>
        <p:sp>
          <p:nvSpPr>
            <p:cNvPr name="TextBox 18" id="18"/>
            <p:cNvSpPr txBox="true"/>
            <p:nvPr/>
          </p:nvSpPr>
          <p:spPr>
            <a:xfrm rot="0">
              <a:off x="0" y="845644"/>
              <a:ext cx="9448800" cy="525057"/>
            </a:xfrm>
            <a:prstGeom prst="rect">
              <a:avLst/>
            </a:prstGeom>
          </p:spPr>
          <p:txBody>
            <a:bodyPr anchor="t" rtlCol="false" tIns="0" lIns="0" bIns="0" rIns="0">
              <a:spAutoFit/>
            </a:bodyPr>
            <a:lstStyle/>
            <a:p>
              <a:pPr algn="just" marL="0" indent="0" lvl="0">
                <a:lnSpc>
                  <a:spcPts val="3359"/>
                </a:lnSpc>
                <a:spcBef>
                  <a:spcPct val="0"/>
                </a:spcBef>
              </a:pPr>
              <a:r>
                <a:rPr lang="en-US" sz="2400">
                  <a:solidFill>
                    <a:srgbClr val="FFFFFF"/>
                  </a:solidFill>
                  <a:latin typeface="Decalotype Light"/>
                </a:rPr>
                <a:t>Os dados são da empresa fictícia ABC Ltda.</a:t>
              </a:r>
            </a:p>
          </p:txBody>
        </p:sp>
      </p:grpSp>
      <p:grpSp>
        <p:nvGrpSpPr>
          <p:cNvPr name="Group 19" id="19"/>
          <p:cNvGrpSpPr/>
          <p:nvPr/>
        </p:nvGrpSpPr>
        <p:grpSpPr>
          <a:xfrm rot="0">
            <a:off x="10172700" y="4740010"/>
            <a:ext cx="7086600" cy="608926"/>
            <a:chOff x="0" y="0"/>
            <a:chExt cx="9448800" cy="811901"/>
          </a:xfrm>
        </p:grpSpPr>
        <p:sp>
          <p:nvSpPr>
            <p:cNvPr name="TextBox 20" id="20"/>
            <p:cNvSpPr txBox="true"/>
            <p:nvPr/>
          </p:nvSpPr>
          <p:spPr>
            <a:xfrm rot="0">
              <a:off x="0" y="-9525"/>
              <a:ext cx="9448800" cy="631737"/>
            </a:xfrm>
            <a:prstGeom prst="rect">
              <a:avLst/>
            </a:prstGeom>
          </p:spPr>
          <p:txBody>
            <a:bodyPr anchor="t" rtlCol="false" tIns="0" lIns="0" bIns="0" rIns="0">
              <a:spAutoFit/>
            </a:bodyPr>
            <a:lstStyle/>
            <a:p>
              <a:pPr marL="0" indent="0" lvl="0">
                <a:lnSpc>
                  <a:spcPts val="3720"/>
                </a:lnSpc>
                <a:spcBef>
                  <a:spcPct val="0"/>
                </a:spcBef>
              </a:pPr>
              <a:r>
                <a:rPr lang="en-US" sz="3100">
                  <a:solidFill>
                    <a:srgbClr val="FFD93B"/>
                  </a:solidFill>
                  <a:latin typeface="Decalotype Medium"/>
                </a:rPr>
                <a:t>COMO SERÁ FEITO?</a:t>
              </a:r>
            </a:p>
          </p:txBody>
        </p:sp>
        <p:sp>
          <p:nvSpPr>
            <p:cNvPr name="TextBox 21" id="21"/>
            <p:cNvSpPr txBox="true"/>
            <p:nvPr/>
          </p:nvSpPr>
          <p:spPr>
            <a:xfrm rot="0">
              <a:off x="0" y="845644"/>
              <a:ext cx="9448800" cy="525057"/>
            </a:xfrm>
            <a:prstGeom prst="rect">
              <a:avLst/>
            </a:prstGeom>
          </p:spPr>
          <p:txBody>
            <a:bodyPr anchor="t" rtlCol="false" tIns="0" lIns="0" bIns="0" rIns="0">
              <a:spAutoFit/>
            </a:bodyPr>
            <a:lstStyle/>
            <a:p>
              <a:pPr algn="just" marL="0" indent="0" lvl="0">
                <a:lnSpc>
                  <a:spcPts val="3359"/>
                </a:lnSpc>
                <a:spcBef>
                  <a:spcPct val="0"/>
                </a:spcBef>
              </a:pPr>
              <a:r>
                <a:rPr lang="en-US" sz="2400">
                  <a:solidFill>
                    <a:srgbClr val="FFFFFF"/>
                  </a:solidFill>
                  <a:latin typeface="Decalotype Light"/>
                </a:rPr>
                <a:t>Será aplicado uma análise exploratória de dados .</a:t>
              </a:r>
            </a:p>
          </p:txBody>
        </p:sp>
      </p:grpSp>
      <p:grpSp>
        <p:nvGrpSpPr>
          <p:cNvPr name="Group 22" id="22"/>
          <p:cNvGrpSpPr/>
          <p:nvPr/>
        </p:nvGrpSpPr>
        <p:grpSpPr>
          <a:xfrm rot="0">
            <a:off x="10172700" y="6568070"/>
            <a:ext cx="7086600" cy="2285061"/>
            <a:chOff x="0" y="0"/>
            <a:chExt cx="9448800" cy="3046748"/>
          </a:xfrm>
        </p:grpSpPr>
        <p:sp>
          <p:nvSpPr>
            <p:cNvPr name="TextBox 23" id="23"/>
            <p:cNvSpPr txBox="true"/>
            <p:nvPr/>
          </p:nvSpPr>
          <p:spPr>
            <a:xfrm rot="0">
              <a:off x="0" y="-9525"/>
              <a:ext cx="9448800" cy="631737"/>
            </a:xfrm>
            <a:prstGeom prst="rect">
              <a:avLst/>
            </a:prstGeom>
          </p:spPr>
          <p:txBody>
            <a:bodyPr anchor="t" rtlCol="false" tIns="0" lIns="0" bIns="0" rIns="0">
              <a:spAutoFit/>
            </a:bodyPr>
            <a:lstStyle/>
            <a:p>
              <a:pPr marL="0" indent="0" lvl="0">
                <a:lnSpc>
                  <a:spcPts val="3720"/>
                </a:lnSpc>
                <a:spcBef>
                  <a:spcPct val="0"/>
                </a:spcBef>
              </a:pPr>
              <a:r>
                <a:rPr lang="en-US" sz="3100">
                  <a:solidFill>
                    <a:srgbClr val="FFD93B"/>
                  </a:solidFill>
                  <a:latin typeface="Decalotype Medium"/>
                </a:rPr>
                <a:t>QUANTO CUSTARÁ?</a:t>
              </a:r>
            </a:p>
          </p:txBody>
        </p:sp>
        <p:sp>
          <p:nvSpPr>
            <p:cNvPr name="TextBox 24" id="24"/>
            <p:cNvSpPr txBox="true"/>
            <p:nvPr/>
          </p:nvSpPr>
          <p:spPr>
            <a:xfrm rot="0">
              <a:off x="0" y="845644"/>
              <a:ext cx="9448800" cy="2759904"/>
            </a:xfrm>
            <a:prstGeom prst="rect">
              <a:avLst/>
            </a:prstGeom>
          </p:spPr>
          <p:txBody>
            <a:bodyPr anchor="t" rtlCol="false" tIns="0" lIns="0" bIns="0" rIns="0">
              <a:spAutoFit/>
            </a:bodyPr>
            <a:lstStyle/>
            <a:p>
              <a:pPr algn="just" marL="0" indent="0" lvl="0">
                <a:lnSpc>
                  <a:spcPts val="3359"/>
                </a:lnSpc>
                <a:spcBef>
                  <a:spcPct val="0"/>
                </a:spcBef>
              </a:pPr>
              <a:r>
                <a:rPr lang="en-US" sz="2400">
                  <a:solidFill>
                    <a:srgbClr val="FFFFFF"/>
                  </a:solidFill>
                  <a:latin typeface="Decalotype Light"/>
                </a:rPr>
                <a:t>Em torno de R$ 421,68, considerando 24 horas de trabalho aplicadas no projeto, considerando um salário de um analista de dados no valor de R$ 3.094,00, que inclui o processo de coleta, limpeza, tratamento e transformação e apresentação dos insights que serão gerados.</a:t>
              </a:r>
            </a:p>
          </p:txBody>
        </p:sp>
      </p:gr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47742">
            <a:off x="-796730" y="-9259783"/>
            <a:ext cx="19073093" cy="10715611"/>
          </a:xfrm>
          <a:custGeom>
            <a:avLst/>
            <a:gdLst/>
            <a:ahLst/>
            <a:cxnLst/>
            <a:rect r="r" b="b" t="t" l="l"/>
            <a:pathLst>
              <a:path h="10715611" w="19073093">
                <a:moveTo>
                  <a:pt x="0" y="0"/>
                </a:moveTo>
                <a:lnTo>
                  <a:pt x="19073094" y="0"/>
                </a:lnTo>
                <a:lnTo>
                  <a:pt x="19073094" y="10715611"/>
                </a:lnTo>
                <a:lnTo>
                  <a:pt x="0" y="107156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9783958"/>
            <a:ext cx="18288000" cy="526854"/>
          </a:xfrm>
          <a:custGeom>
            <a:avLst/>
            <a:gdLst/>
            <a:ahLst/>
            <a:cxnLst/>
            <a:rect r="r" b="b" t="t" l="l"/>
            <a:pathLst>
              <a:path h="526854" w="18288000">
                <a:moveTo>
                  <a:pt x="0" y="0"/>
                </a:moveTo>
                <a:lnTo>
                  <a:pt x="18288000" y="0"/>
                </a:lnTo>
                <a:lnTo>
                  <a:pt x="18288000" y="526855"/>
                </a:lnTo>
                <a:lnTo>
                  <a:pt x="0" y="526855"/>
                </a:lnTo>
                <a:lnTo>
                  <a:pt x="0" y="0"/>
                </a:lnTo>
                <a:close/>
              </a:path>
            </a:pathLst>
          </a:custGeom>
          <a:blipFill>
            <a:blip r:embed="rId4">
              <a:extLst>
                <a:ext uri="{96DAC541-7B7A-43D3-8B79-37D633B846F1}">
                  <asvg:svgBlip xmlns:asvg="http://schemas.microsoft.com/office/drawing/2016/SVG/main" r:embed="rId5"/>
                </a:ext>
              </a:extLst>
            </a:blip>
            <a:stretch>
              <a:fillRect l="0" t="-1020897" r="0" b="-831633"/>
            </a:stretch>
          </a:blipFill>
        </p:spPr>
      </p:sp>
      <p:grpSp>
        <p:nvGrpSpPr>
          <p:cNvPr name="Group 4" id="4"/>
          <p:cNvGrpSpPr/>
          <p:nvPr/>
        </p:nvGrpSpPr>
        <p:grpSpPr>
          <a:xfrm rot="0">
            <a:off x="1028700" y="3286805"/>
            <a:ext cx="16230600" cy="6372124"/>
            <a:chOff x="0" y="0"/>
            <a:chExt cx="21640800" cy="8496165"/>
          </a:xfrm>
        </p:grpSpPr>
        <p:sp>
          <p:nvSpPr>
            <p:cNvPr name="TextBox 5" id="5"/>
            <p:cNvSpPr txBox="true"/>
            <p:nvPr/>
          </p:nvSpPr>
          <p:spPr>
            <a:xfrm rot="0">
              <a:off x="0" y="0"/>
              <a:ext cx="21640800" cy="901700"/>
            </a:xfrm>
            <a:prstGeom prst="rect">
              <a:avLst/>
            </a:prstGeom>
          </p:spPr>
          <p:txBody>
            <a:bodyPr anchor="t" rtlCol="false" tIns="0" lIns="0" bIns="0" rIns="0">
              <a:spAutoFit/>
            </a:bodyPr>
            <a:lstStyle/>
            <a:p>
              <a:pPr algn="ctr" marL="0" indent="0" lvl="0">
                <a:lnSpc>
                  <a:spcPts val="5359"/>
                </a:lnSpc>
                <a:spcBef>
                  <a:spcPct val="0"/>
                </a:spcBef>
              </a:pPr>
              <a:r>
                <a:rPr lang="en-US" sz="4466">
                  <a:solidFill>
                    <a:srgbClr val="000000"/>
                  </a:solidFill>
                  <a:latin typeface="Decalotype Medium"/>
                </a:rPr>
                <a:t>DESEMPENHO DAS VENDAS</a:t>
              </a:r>
            </a:p>
          </p:txBody>
        </p:sp>
        <p:sp>
          <p:nvSpPr>
            <p:cNvPr name="TextBox 6" id="6"/>
            <p:cNvSpPr txBox="true"/>
            <p:nvPr/>
          </p:nvSpPr>
          <p:spPr>
            <a:xfrm rot="0">
              <a:off x="0" y="1157394"/>
              <a:ext cx="21640800" cy="7338771"/>
            </a:xfrm>
            <a:prstGeom prst="rect">
              <a:avLst/>
            </a:prstGeom>
          </p:spPr>
          <p:txBody>
            <a:bodyPr anchor="t" rtlCol="false" tIns="0" lIns="0" bIns="0" rIns="0">
              <a:spAutoFit/>
            </a:bodyPr>
            <a:lstStyle/>
            <a:p>
              <a:pPr algn="just">
                <a:lnSpc>
                  <a:spcPts val="3164"/>
                </a:lnSpc>
              </a:pPr>
              <a:r>
                <a:rPr lang="en-US" sz="2260">
                  <a:solidFill>
                    <a:srgbClr val="000000"/>
                  </a:solidFill>
                  <a:latin typeface="Decalotype Light"/>
                </a:rPr>
                <a:t>- Implementar programas de recompensas para clientes que compram com frequência.</a:t>
              </a:r>
            </a:p>
            <a:p>
              <a:pPr algn="just">
                <a:lnSpc>
                  <a:spcPts val="3164"/>
                </a:lnSpc>
              </a:pPr>
            </a:p>
            <a:p>
              <a:pPr algn="just">
                <a:lnSpc>
                  <a:spcPts val="3164"/>
                </a:lnSpc>
              </a:pPr>
              <a:r>
                <a:rPr lang="en-US" sz="2260">
                  <a:solidFill>
                    <a:srgbClr val="000000"/>
                  </a:solidFill>
                  <a:latin typeface="Decalotype Light"/>
                </a:rPr>
                <a:t>- Enviar lembretes ou ofertas especiais para clientes após um período de inatividade via SMS, e-mail, etc.</a:t>
              </a:r>
            </a:p>
            <a:p>
              <a:pPr algn="just">
                <a:lnSpc>
                  <a:spcPts val="3164"/>
                </a:lnSpc>
              </a:pPr>
            </a:p>
            <a:p>
              <a:pPr algn="just">
                <a:lnSpc>
                  <a:spcPts val="3164"/>
                </a:lnSpc>
              </a:pPr>
              <a:r>
                <a:rPr lang="en-US" sz="2260">
                  <a:solidFill>
                    <a:srgbClr val="000000"/>
                  </a:solidFill>
                  <a:latin typeface="Decalotype Light"/>
                </a:rPr>
                <a:t>- Realizar promoções sazonais, eventos de venda ou eventos relacionados a datas comemorativas, visando impulsionar as vendas em períodos específicos, estimulando o engajamento dos clientes;</a:t>
              </a:r>
            </a:p>
            <a:p>
              <a:pPr algn="just">
                <a:lnSpc>
                  <a:spcPts val="3164"/>
                </a:lnSpc>
              </a:pPr>
            </a:p>
            <a:p>
              <a:pPr algn="just">
                <a:lnSpc>
                  <a:spcPts val="3164"/>
                </a:lnSpc>
              </a:pPr>
              <a:r>
                <a:rPr lang="en-US" sz="2260">
                  <a:solidFill>
                    <a:srgbClr val="000000"/>
                  </a:solidFill>
                  <a:latin typeface="Decalotype Light"/>
                </a:rPr>
                <a:t>- Realizar análises de tendências de vendas ao longo do tempo para identificar quais produtos têm um desempenho melhor em diferentes estações do ano e ajustar seu estoque e estratégias de marketing para maior efetividade das vendas;</a:t>
              </a:r>
            </a:p>
            <a:p>
              <a:pPr algn="just">
                <a:lnSpc>
                  <a:spcPts val="3164"/>
                </a:lnSpc>
              </a:pPr>
            </a:p>
            <a:p>
              <a:pPr algn="just">
                <a:lnSpc>
                  <a:spcPts val="3164"/>
                </a:lnSpc>
              </a:pPr>
              <a:r>
                <a:rPr lang="en-US" sz="2260">
                  <a:solidFill>
                    <a:srgbClr val="000000"/>
                  </a:solidFill>
                  <a:latin typeface="Decalotype Light"/>
                </a:rPr>
                <a:t>- Investir em análise avançada de dados para identificar padrões de compra sazonais, preferências do cliente e comportamentos de compra, com o intuído de construir estratégias de marketing com maior aceitação.</a:t>
              </a:r>
            </a:p>
            <a:p>
              <a:pPr algn="just">
                <a:lnSpc>
                  <a:spcPts val="3164"/>
                </a:lnSpc>
              </a:pPr>
            </a:p>
            <a:p>
              <a:pPr algn="just">
                <a:lnSpc>
                  <a:spcPts val="3164"/>
                </a:lnSpc>
              </a:pPr>
            </a:p>
          </p:txBody>
        </p:sp>
      </p:gr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47742">
            <a:off x="-796730" y="-9259783"/>
            <a:ext cx="19073093" cy="10715611"/>
          </a:xfrm>
          <a:custGeom>
            <a:avLst/>
            <a:gdLst/>
            <a:ahLst/>
            <a:cxnLst/>
            <a:rect r="r" b="b" t="t" l="l"/>
            <a:pathLst>
              <a:path h="10715611" w="19073093">
                <a:moveTo>
                  <a:pt x="0" y="0"/>
                </a:moveTo>
                <a:lnTo>
                  <a:pt x="19073094" y="0"/>
                </a:lnTo>
                <a:lnTo>
                  <a:pt x="19073094" y="10715611"/>
                </a:lnTo>
                <a:lnTo>
                  <a:pt x="0" y="107156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9783958"/>
            <a:ext cx="18288000" cy="526854"/>
          </a:xfrm>
          <a:custGeom>
            <a:avLst/>
            <a:gdLst/>
            <a:ahLst/>
            <a:cxnLst/>
            <a:rect r="r" b="b" t="t" l="l"/>
            <a:pathLst>
              <a:path h="526854" w="18288000">
                <a:moveTo>
                  <a:pt x="0" y="0"/>
                </a:moveTo>
                <a:lnTo>
                  <a:pt x="18288000" y="0"/>
                </a:lnTo>
                <a:lnTo>
                  <a:pt x="18288000" y="526855"/>
                </a:lnTo>
                <a:lnTo>
                  <a:pt x="0" y="526855"/>
                </a:lnTo>
                <a:lnTo>
                  <a:pt x="0" y="0"/>
                </a:lnTo>
                <a:close/>
              </a:path>
            </a:pathLst>
          </a:custGeom>
          <a:blipFill>
            <a:blip r:embed="rId4">
              <a:extLst>
                <a:ext uri="{96DAC541-7B7A-43D3-8B79-37D633B846F1}">
                  <asvg:svgBlip xmlns:asvg="http://schemas.microsoft.com/office/drawing/2016/SVG/main" r:embed="rId5"/>
                </a:ext>
              </a:extLst>
            </a:blip>
            <a:stretch>
              <a:fillRect l="0" t="-1020897" r="0" b="-831633"/>
            </a:stretch>
          </a:blipFill>
        </p:spPr>
      </p:sp>
      <p:grpSp>
        <p:nvGrpSpPr>
          <p:cNvPr name="Group 4" id="4"/>
          <p:cNvGrpSpPr/>
          <p:nvPr/>
        </p:nvGrpSpPr>
        <p:grpSpPr>
          <a:xfrm rot="0">
            <a:off x="1028700" y="3286805"/>
            <a:ext cx="16230600" cy="4003937"/>
            <a:chOff x="0" y="0"/>
            <a:chExt cx="21640800" cy="5338582"/>
          </a:xfrm>
        </p:grpSpPr>
        <p:sp>
          <p:nvSpPr>
            <p:cNvPr name="TextBox 5" id="5"/>
            <p:cNvSpPr txBox="true"/>
            <p:nvPr/>
          </p:nvSpPr>
          <p:spPr>
            <a:xfrm rot="0">
              <a:off x="0" y="0"/>
              <a:ext cx="21640800" cy="901700"/>
            </a:xfrm>
            <a:prstGeom prst="rect">
              <a:avLst/>
            </a:prstGeom>
          </p:spPr>
          <p:txBody>
            <a:bodyPr anchor="t" rtlCol="false" tIns="0" lIns="0" bIns="0" rIns="0">
              <a:spAutoFit/>
            </a:bodyPr>
            <a:lstStyle/>
            <a:p>
              <a:pPr algn="ctr" marL="0" indent="0" lvl="0">
                <a:lnSpc>
                  <a:spcPts val="5359"/>
                </a:lnSpc>
                <a:spcBef>
                  <a:spcPct val="0"/>
                </a:spcBef>
              </a:pPr>
              <a:r>
                <a:rPr lang="en-US" sz="4466">
                  <a:solidFill>
                    <a:srgbClr val="000000"/>
                  </a:solidFill>
                  <a:latin typeface="Decalotype Medium"/>
                </a:rPr>
                <a:t>CAMPANHAS DE MARKETING</a:t>
              </a:r>
            </a:p>
          </p:txBody>
        </p:sp>
        <p:sp>
          <p:nvSpPr>
            <p:cNvPr name="TextBox 6" id="6"/>
            <p:cNvSpPr txBox="true"/>
            <p:nvPr/>
          </p:nvSpPr>
          <p:spPr>
            <a:xfrm rot="0">
              <a:off x="0" y="1157394"/>
              <a:ext cx="21640800" cy="4181188"/>
            </a:xfrm>
            <a:prstGeom prst="rect">
              <a:avLst/>
            </a:prstGeom>
          </p:spPr>
          <p:txBody>
            <a:bodyPr anchor="t" rtlCol="false" tIns="0" lIns="0" bIns="0" rIns="0">
              <a:spAutoFit/>
            </a:bodyPr>
            <a:lstStyle/>
            <a:p>
              <a:pPr algn="just">
                <a:lnSpc>
                  <a:spcPts val="3164"/>
                </a:lnSpc>
              </a:pPr>
              <a:r>
                <a:rPr lang="en-US" sz="2260">
                  <a:solidFill>
                    <a:srgbClr val="000000"/>
                  </a:solidFill>
                  <a:latin typeface="Decalotype Light"/>
                </a:rPr>
                <a:t>- Realizar análises detalhadas dos resultados das campanhas anteriores para identificar o que funcionou e o que não funcionou.</a:t>
              </a:r>
            </a:p>
            <a:p>
              <a:pPr algn="just">
                <a:lnSpc>
                  <a:spcPts val="3164"/>
                </a:lnSpc>
              </a:pPr>
            </a:p>
            <a:p>
              <a:pPr algn="just">
                <a:lnSpc>
                  <a:spcPts val="3164"/>
                </a:lnSpc>
              </a:pPr>
              <a:r>
                <a:rPr lang="en-US" sz="2260">
                  <a:solidFill>
                    <a:srgbClr val="000000"/>
                  </a:solidFill>
                  <a:latin typeface="Decalotype Light"/>
                </a:rPr>
                <a:t>- Segmentar o público-alvo com base em dados demográficos, comportamentais e de compra.</a:t>
              </a:r>
            </a:p>
            <a:p>
              <a:pPr algn="just">
                <a:lnSpc>
                  <a:spcPts val="3164"/>
                </a:lnSpc>
              </a:pPr>
            </a:p>
            <a:p>
              <a:pPr algn="just">
                <a:lnSpc>
                  <a:spcPts val="3164"/>
                </a:lnSpc>
              </a:pPr>
              <a:r>
                <a:rPr lang="en-US" sz="2260">
                  <a:solidFill>
                    <a:srgbClr val="000000"/>
                  </a:solidFill>
                  <a:latin typeface="Decalotype Light"/>
                </a:rPr>
                <a:t>- Testar diferentes abordagens, como e-mails personalizados, anúncios direcionados e marketing de conteúdo.</a:t>
              </a:r>
            </a:p>
            <a:p>
              <a:pPr algn="just">
                <a:lnSpc>
                  <a:spcPts val="3164"/>
                </a:lnSpc>
              </a:pPr>
            </a:p>
            <a:p>
              <a:pPr algn="just">
                <a:lnSpc>
                  <a:spcPts val="3164"/>
                </a:lnSpc>
              </a:pPr>
            </a:p>
            <a:p>
              <a:pPr algn="just">
                <a:lnSpc>
                  <a:spcPts val="3164"/>
                </a:lnSpc>
              </a:pPr>
            </a:p>
          </p:txBody>
        </p:sp>
      </p:gr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47742">
            <a:off x="-796730" y="-9259783"/>
            <a:ext cx="19073093" cy="10715611"/>
          </a:xfrm>
          <a:custGeom>
            <a:avLst/>
            <a:gdLst/>
            <a:ahLst/>
            <a:cxnLst/>
            <a:rect r="r" b="b" t="t" l="l"/>
            <a:pathLst>
              <a:path h="10715611" w="19073093">
                <a:moveTo>
                  <a:pt x="0" y="0"/>
                </a:moveTo>
                <a:lnTo>
                  <a:pt x="19073094" y="0"/>
                </a:lnTo>
                <a:lnTo>
                  <a:pt x="19073094" y="10715611"/>
                </a:lnTo>
                <a:lnTo>
                  <a:pt x="0" y="107156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9783958"/>
            <a:ext cx="18288000" cy="526854"/>
          </a:xfrm>
          <a:custGeom>
            <a:avLst/>
            <a:gdLst/>
            <a:ahLst/>
            <a:cxnLst/>
            <a:rect r="r" b="b" t="t" l="l"/>
            <a:pathLst>
              <a:path h="526854" w="18288000">
                <a:moveTo>
                  <a:pt x="0" y="0"/>
                </a:moveTo>
                <a:lnTo>
                  <a:pt x="18288000" y="0"/>
                </a:lnTo>
                <a:lnTo>
                  <a:pt x="18288000" y="526855"/>
                </a:lnTo>
                <a:lnTo>
                  <a:pt x="0" y="526855"/>
                </a:lnTo>
                <a:lnTo>
                  <a:pt x="0" y="0"/>
                </a:lnTo>
                <a:close/>
              </a:path>
            </a:pathLst>
          </a:custGeom>
          <a:blipFill>
            <a:blip r:embed="rId4">
              <a:extLst>
                <a:ext uri="{96DAC541-7B7A-43D3-8B79-37D633B846F1}">
                  <asvg:svgBlip xmlns:asvg="http://schemas.microsoft.com/office/drawing/2016/SVG/main" r:embed="rId5"/>
                </a:ext>
              </a:extLst>
            </a:blip>
            <a:stretch>
              <a:fillRect l="0" t="-1020897" r="0" b="-831633"/>
            </a:stretch>
          </a:blipFill>
        </p:spPr>
      </p:sp>
      <p:grpSp>
        <p:nvGrpSpPr>
          <p:cNvPr name="Group 4" id="4"/>
          <p:cNvGrpSpPr/>
          <p:nvPr/>
        </p:nvGrpSpPr>
        <p:grpSpPr>
          <a:xfrm rot="0">
            <a:off x="1028700" y="3286805"/>
            <a:ext cx="16230600" cy="6372124"/>
            <a:chOff x="0" y="0"/>
            <a:chExt cx="21640800" cy="8496165"/>
          </a:xfrm>
        </p:grpSpPr>
        <p:sp>
          <p:nvSpPr>
            <p:cNvPr name="TextBox 5" id="5"/>
            <p:cNvSpPr txBox="true"/>
            <p:nvPr/>
          </p:nvSpPr>
          <p:spPr>
            <a:xfrm rot="0">
              <a:off x="0" y="0"/>
              <a:ext cx="21640800" cy="901700"/>
            </a:xfrm>
            <a:prstGeom prst="rect">
              <a:avLst/>
            </a:prstGeom>
          </p:spPr>
          <p:txBody>
            <a:bodyPr anchor="t" rtlCol="false" tIns="0" lIns="0" bIns="0" rIns="0">
              <a:spAutoFit/>
            </a:bodyPr>
            <a:lstStyle/>
            <a:p>
              <a:pPr algn="ctr" marL="0" indent="0" lvl="0">
                <a:lnSpc>
                  <a:spcPts val="5359"/>
                </a:lnSpc>
                <a:spcBef>
                  <a:spcPct val="0"/>
                </a:spcBef>
              </a:pPr>
              <a:r>
                <a:rPr lang="en-US" sz="4466">
                  <a:solidFill>
                    <a:srgbClr val="000000"/>
                  </a:solidFill>
                  <a:latin typeface="Decalotype Medium"/>
                </a:rPr>
                <a:t>INTERVALO DE COMPRAS</a:t>
              </a:r>
            </a:p>
          </p:txBody>
        </p:sp>
        <p:sp>
          <p:nvSpPr>
            <p:cNvPr name="TextBox 6" id="6"/>
            <p:cNvSpPr txBox="true"/>
            <p:nvPr/>
          </p:nvSpPr>
          <p:spPr>
            <a:xfrm rot="0">
              <a:off x="0" y="1157394"/>
              <a:ext cx="21640800" cy="7338771"/>
            </a:xfrm>
            <a:prstGeom prst="rect">
              <a:avLst/>
            </a:prstGeom>
          </p:spPr>
          <p:txBody>
            <a:bodyPr anchor="t" rtlCol="false" tIns="0" lIns="0" bIns="0" rIns="0">
              <a:spAutoFit/>
            </a:bodyPr>
            <a:lstStyle/>
            <a:p>
              <a:pPr algn="just">
                <a:lnSpc>
                  <a:spcPts val="3164"/>
                </a:lnSpc>
              </a:pPr>
              <a:r>
                <a:rPr lang="en-US" sz="2260">
                  <a:solidFill>
                    <a:srgbClr val="000000"/>
                  </a:solidFill>
                  <a:latin typeface="Decalotype Light"/>
                </a:rPr>
                <a:t>- Introduzir programas de fidelidade para incentivar compras recorrentes.</a:t>
              </a:r>
            </a:p>
            <a:p>
              <a:pPr algn="just">
                <a:lnSpc>
                  <a:spcPts val="3164"/>
                </a:lnSpc>
              </a:pPr>
            </a:p>
            <a:p>
              <a:pPr algn="just">
                <a:lnSpc>
                  <a:spcPts val="3164"/>
                </a:lnSpc>
              </a:pPr>
              <a:r>
                <a:rPr lang="en-US" sz="2260">
                  <a:solidFill>
                    <a:srgbClr val="000000"/>
                  </a:solidFill>
                  <a:latin typeface="Decalotype Light"/>
                </a:rPr>
                <a:t>- Pensar na possibilidade de parcerias com comerciantes locais para oferecer promoções conjuntas ou disponibilizar descontos quando a compra ocorrer no atacado, para promover e impulsionar as vendas.</a:t>
              </a:r>
            </a:p>
            <a:p>
              <a:pPr algn="just">
                <a:lnSpc>
                  <a:spcPts val="3164"/>
                </a:lnSpc>
              </a:pPr>
            </a:p>
            <a:p>
              <a:pPr algn="just">
                <a:lnSpc>
                  <a:spcPts val="3164"/>
                </a:lnSpc>
              </a:pPr>
              <a:r>
                <a:rPr lang="en-US" sz="2260">
                  <a:solidFill>
                    <a:srgbClr val="000000"/>
                  </a:solidFill>
                  <a:latin typeface="Decalotype Light"/>
                </a:rPr>
                <a:t>- Oferecer recursos educacionais, como guias de vinhos ou receitas de carnes, para ajudar os clientes a entender melhor os produtos e como usá-los, criando assim um vínculo mais forte com a marca.</a:t>
              </a:r>
            </a:p>
            <a:p>
              <a:pPr algn="just">
                <a:lnSpc>
                  <a:spcPts val="3164"/>
                </a:lnSpc>
              </a:pPr>
            </a:p>
            <a:p>
              <a:pPr algn="just">
                <a:lnSpc>
                  <a:spcPts val="3164"/>
                </a:lnSpc>
              </a:pPr>
              <a:r>
                <a:rPr lang="en-US" sz="2260">
                  <a:solidFill>
                    <a:srgbClr val="000000"/>
                  </a:solidFill>
                  <a:latin typeface="Decalotype Light"/>
                </a:rPr>
                <a:t>- Investir em personalização avançada, via sistemas de recomendação baseados em IA, para fornecer aos clientes sugestões de produtos altamente relevantes com base em seu histórico de compras, de navegação no site.</a:t>
              </a:r>
            </a:p>
            <a:p>
              <a:pPr algn="just">
                <a:lnSpc>
                  <a:spcPts val="3164"/>
                </a:lnSpc>
              </a:pPr>
            </a:p>
            <a:p>
              <a:pPr algn="just">
                <a:lnSpc>
                  <a:spcPts val="3164"/>
                </a:lnSpc>
              </a:pPr>
              <a:r>
                <a:rPr lang="en-US" sz="2260">
                  <a:solidFill>
                    <a:srgbClr val="000000"/>
                  </a:solidFill>
                  <a:latin typeface="Decalotype Light"/>
                </a:rPr>
                <a:t>- Realizar análises competitivas regulares para aplicar o benchmarking, identificando as estratégias e táticas de sucesso de concorrentes do setor e adaptá-las as próprias estratégias.</a:t>
              </a:r>
            </a:p>
            <a:p>
              <a:pPr algn="just">
                <a:lnSpc>
                  <a:spcPts val="3164"/>
                </a:lnSpc>
              </a:pPr>
            </a:p>
          </p:txBody>
        </p:sp>
      </p:gr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47742">
            <a:off x="-796730" y="-9259783"/>
            <a:ext cx="19073093" cy="10715611"/>
          </a:xfrm>
          <a:custGeom>
            <a:avLst/>
            <a:gdLst/>
            <a:ahLst/>
            <a:cxnLst/>
            <a:rect r="r" b="b" t="t" l="l"/>
            <a:pathLst>
              <a:path h="10715611" w="19073093">
                <a:moveTo>
                  <a:pt x="0" y="0"/>
                </a:moveTo>
                <a:lnTo>
                  <a:pt x="19073094" y="0"/>
                </a:lnTo>
                <a:lnTo>
                  <a:pt x="19073094" y="10715611"/>
                </a:lnTo>
                <a:lnTo>
                  <a:pt x="0" y="107156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9783958"/>
            <a:ext cx="18288000" cy="526854"/>
          </a:xfrm>
          <a:custGeom>
            <a:avLst/>
            <a:gdLst/>
            <a:ahLst/>
            <a:cxnLst/>
            <a:rect r="r" b="b" t="t" l="l"/>
            <a:pathLst>
              <a:path h="526854" w="18288000">
                <a:moveTo>
                  <a:pt x="0" y="0"/>
                </a:moveTo>
                <a:lnTo>
                  <a:pt x="18288000" y="0"/>
                </a:lnTo>
                <a:lnTo>
                  <a:pt x="18288000" y="526855"/>
                </a:lnTo>
                <a:lnTo>
                  <a:pt x="0" y="526855"/>
                </a:lnTo>
                <a:lnTo>
                  <a:pt x="0" y="0"/>
                </a:lnTo>
                <a:close/>
              </a:path>
            </a:pathLst>
          </a:custGeom>
          <a:blipFill>
            <a:blip r:embed="rId4">
              <a:extLst>
                <a:ext uri="{96DAC541-7B7A-43D3-8B79-37D633B846F1}">
                  <asvg:svgBlip xmlns:asvg="http://schemas.microsoft.com/office/drawing/2016/SVG/main" r:embed="rId5"/>
                </a:ext>
              </a:extLst>
            </a:blip>
            <a:stretch>
              <a:fillRect l="0" t="-1020897" r="0" b="-831633"/>
            </a:stretch>
          </a:blipFill>
        </p:spPr>
      </p:sp>
      <p:grpSp>
        <p:nvGrpSpPr>
          <p:cNvPr name="Group 4" id="4"/>
          <p:cNvGrpSpPr/>
          <p:nvPr/>
        </p:nvGrpSpPr>
        <p:grpSpPr>
          <a:xfrm rot="0">
            <a:off x="1028700" y="3286805"/>
            <a:ext cx="16230600" cy="4793332"/>
            <a:chOff x="0" y="0"/>
            <a:chExt cx="21640800" cy="6391110"/>
          </a:xfrm>
        </p:grpSpPr>
        <p:sp>
          <p:nvSpPr>
            <p:cNvPr name="TextBox 5" id="5"/>
            <p:cNvSpPr txBox="true"/>
            <p:nvPr/>
          </p:nvSpPr>
          <p:spPr>
            <a:xfrm rot="0">
              <a:off x="0" y="0"/>
              <a:ext cx="21640800" cy="901700"/>
            </a:xfrm>
            <a:prstGeom prst="rect">
              <a:avLst/>
            </a:prstGeom>
          </p:spPr>
          <p:txBody>
            <a:bodyPr anchor="t" rtlCol="false" tIns="0" lIns="0" bIns="0" rIns="0">
              <a:spAutoFit/>
            </a:bodyPr>
            <a:lstStyle/>
            <a:p>
              <a:pPr algn="ctr" marL="0" indent="0" lvl="0">
                <a:lnSpc>
                  <a:spcPts val="5359"/>
                </a:lnSpc>
                <a:spcBef>
                  <a:spcPct val="0"/>
                </a:spcBef>
              </a:pPr>
              <a:r>
                <a:rPr lang="en-US" sz="4466">
                  <a:solidFill>
                    <a:srgbClr val="000000"/>
                  </a:solidFill>
                  <a:latin typeface="Decalotype Medium"/>
                </a:rPr>
                <a:t>RETORNO SOBRE O INVESTIMENTO</a:t>
              </a:r>
            </a:p>
          </p:txBody>
        </p:sp>
        <p:sp>
          <p:nvSpPr>
            <p:cNvPr name="TextBox 6" id="6"/>
            <p:cNvSpPr txBox="true"/>
            <p:nvPr/>
          </p:nvSpPr>
          <p:spPr>
            <a:xfrm rot="0">
              <a:off x="0" y="1157394"/>
              <a:ext cx="21640800" cy="5233716"/>
            </a:xfrm>
            <a:prstGeom prst="rect">
              <a:avLst/>
            </a:prstGeom>
          </p:spPr>
          <p:txBody>
            <a:bodyPr anchor="t" rtlCol="false" tIns="0" lIns="0" bIns="0" rIns="0">
              <a:spAutoFit/>
            </a:bodyPr>
            <a:lstStyle/>
            <a:p>
              <a:pPr algn="just">
                <a:lnSpc>
                  <a:spcPts val="3164"/>
                </a:lnSpc>
              </a:pPr>
              <a:r>
                <a:rPr lang="en-US" sz="2260">
                  <a:solidFill>
                    <a:srgbClr val="000000"/>
                  </a:solidFill>
                  <a:latin typeface="Decalotype"/>
                </a:rPr>
                <a:t>- Alocar o orçamento de marketing de forma mais eficaz, concentrando-se nas estratégias de marketing que apresentam um ROI mais alto.</a:t>
              </a:r>
            </a:p>
            <a:p>
              <a:pPr algn="just">
                <a:lnSpc>
                  <a:spcPts val="3164"/>
                </a:lnSpc>
              </a:pPr>
            </a:p>
            <a:p>
              <a:pPr algn="just">
                <a:lnSpc>
                  <a:spcPts val="3164"/>
                </a:lnSpc>
              </a:pPr>
              <a:r>
                <a:rPr lang="en-US" sz="2260">
                  <a:solidFill>
                    <a:srgbClr val="000000"/>
                  </a:solidFill>
                  <a:latin typeface="Decalotype"/>
                </a:rPr>
                <a:t>- Acompanhar de perto o desempenho das campanhas em tempo real e fazer ajustes conforme necessário.</a:t>
              </a:r>
            </a:p>
            <a:p>
              <a:pPr algn="just">
                <a:lnSpc>
                  <a:spcPts val="3164"/>
                </a:lnSpc>
              </a:pPr>
            </a:p>
            <a:p>
              <a:pPr algn="just">
                <a:lnSpc>
                  <a:spcPts val="3164"/>
                </a:lnSpc>
              </a:pPr>
              <a:r>
                <a:rPr lang="en-US" sz="2260">
                  <a:solidFill>
                    <a:srgbClr val="000000"/>
                  </a:solidFill>
                  <a:latin typeface="Decalotype"/>
                </a:rPr>
                <a:t>- Investir em análises avançadas para medir o impacto real das campanhas no crescimento da base de clientes e nas receitas.</a:t>
              </a:r>
            </a:p>
            <a:p>
              <a:pPr algn="just">
                <a:lnSpc>
                  <a:spcPts val="3164"/>
                </a:lnSpc>
              </a:pPr>
            </a:p>
            <a:p>
              <a:pPr algn="just">
                <a:lnSpc>
                  <a:spcPts val="3164"/>
                </a:lnSpc>
              </a:pPr>
              <a:r>
                <a:rPr lang="en-US" sz="2260">
                  <a:solidFill>
                    <a:srgbClr val="000000"/>
                  </a:solidFill>
                  <a:latin typeface="Decalotype"/>
                </a:rPr>
                <a:t>- Se a empresa já não o fez, pode considerar a expansão geográfica, abrindo lojas físicas em áreas demograficamente promissoras ou expandindo seu alcance online para atingir um público mais amplo.</a:t>
              </a:r>
            </a:p>
            <a:p>
              <a:pPr algn="just">
                <a:lnSpc>
                  <a:spcPts val="3164"/>
                </a:lnSpc>
              </a:pPr>
            </a:p>
            <a:p>
              <a:pPr algn="just">
                <a:lnSpc>
                  <a:spcPts val="3164"/>
                </a:lnSpc>
              </a:pPr>
            </a:p>
          </p:txBody>
        </p:sp>
      </p:gr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47742">
            <a:off x="-796730" y="-9259783"/>
            <a:ext cx="19073093" cy="10715611"/>
          </a:xfrm>
          <a:custGeom>
            <a:avLst/>
            <a:gdLst/>
            <a:ahLst/>
            <a:cxnLst/>
            <a:rect r="r" b="b" t="t" l="l"/>
            <a:pathLst>
              <a:path h="10715611" w="19073093">
                <a:moveTo>
                  <a:pt x="0" y="0"/>
                </a:moveTo>
                <a:lnTo>
                  <a:pt x="19073094" y="0"/>
                </a:lnTo>
                <a:lnTo>
                  <a:pt x="19073094" y="10715611"/>
                </a:lnTo>
                <a:lnTo>
                  <a:pt x="0" y="107156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9783958"/>
            <a:ext cx="18288000" cy="526854"/>
          </a:xfrm>
          <a:custGeom>
            <a:avLst/>
            <a:gdLst/>
            <a:ahLst/>
            <a:cxnLst/>
            <a:rect r="r" b="b" t="t" l="l"/>
            <a:pathLst>
              <a:path h="526854" w="18288000">
                <a:moveTo>
                  <a:pt x="0" y="0"/>
                </a:moveTo>
                <a:lnTo>
                  <a:pt x="18288000" y="0"/>
                </a:lnTo>
                <a:lnTo>
                  <a:pt x="18288000" y="526855"/>
                </a:lnTo>
                <a:lnTo>
                  <a:pt x="0" y="526855"/>
                </a:lnTo>
                <a:lnTo>
                  <a:pt x="0" y="0"/>
                </a:lnTo>
                <a:close/>
              </a:path>
            </a:pathLst>
          </a:custGeom>
          <a:blipFill>
            <a:blip r:embed="rId4">
              <a:extLst>
                <a:ext uri="{96DAC541-7B7A-43D3-8B79-37D633B846F1}">
                  <asvg:svgBlip xmlns:asvg="http://schemas.microsoft.com/office/drawing/2016/SVG/main" r:embed="rId5"/>
                </a:ext>
              </a:extLst>
            </a:blip>
            <a:stretch>
              <a:fillRect l="0" t="-1020897" r="0" b="-831633"/>
            </a:stretch>
          </a:blipFill>
        </p:spPr>
      </p:sp>
      <p:grpSp>
        <p:nvGrpSpPr>
          <p:cNvPr name="Group 4" id="4"/>
          <p:cNvGrpSpPr/>
          <p:nvPr/>
        </p:nvGrpSpPr>
        <p:grpSpPr>
          <a:xfrm rot="0">
            <a:off x="1028700" y="3286805"/>
            <a:ext cx="16230600" cy="4793332"/>
            <a:chOff x="0" y="0"/>
            <a:chExt cx="21640800" cy="6391110"/>
          </a:xfrm>
        </p:grpSpPr>
        <p:sp>
          <p:nvSpPr>
            <p:cNvPr name="TextBox 5" id="5"/>
            <p:cNvSpPr txBox="true"/>
            <p:nvPr/>
          </p:nvSpPr>
          <p:spPr>
            <a:xfrm rot="0">
              <a:off x="0" y="0"/>
              <a:ext cx="21640800" cy="901700"/>
            </a:xfrm>
            <a:prstGeom prst="rect">
              <a:avLst/>
            </a:prstGeom>
          </p:spPr>
          <p:txBody>
            <a:bodyPr anchor="t" rtlCol="false" tIns="0" lIns="0" bIns="0" rIns="0">
              <a:spAutoFit/>
            </a:bodyPr>
            <a:lstStyle/>
            <a:p>
              <a:pPr algn="ctr" marL="0" indent="0" lvl="0">
                <a:lnSpc>
                  <a:spcPts val="5359"/>
                </a:lnSpc>
                <a:spcBef>
                  <a:spcPct val="0"/>
                </a:spcBef>
              </a:pPr>
              <a:r>
                <a:rPr lang="en-US" sz="4466">
                  <a:solidFill>
                    <a:srgbClr val="000000"/>
                  </a:solidFill>
                  <a:latin typeface="Decalotype Medium"/>
                </a:rPr>
                <a:t>RETORNOS E RESPOSTAS</a:t>
              </a:r>
            </a:p>
          </p:txBody>
        </p:sp>
        <p:sp>
          <p:nvSpPr>
            <p:cNvPr name="TextBox 6" id="6"/>
            <p:cNvSpPr txBox="true"/>
            <p:nvPr/>
          </p:nvSpPr>
          <p:spPr>
            <a:xfrm rot="0">
              <a:off x="0" y="1157394"/>
              <a:ext cx="21640800" cy="5233716"/>
            </a:xfrm>
            <a:prstGeom prst="rect">
              <a:avLst/>
            </a:prstGeom>
          </p:spPr>
          <p:txBody>
            <a:bodyPr anchor="t" rtlCol="false" tIns="0" lIns="0" bIns="0" rIns="0">
              <a:spAutoFit/>
            </a:bodyPr>
            <a:lstStyle/>
            <a:p>
              <a:pPr algn="just">
                <a:lnSpc>
                  <a:spcPts val="3164"/>
                </a:lnSpc>
              </a:pPr>
              <a:r>
                <a:rPr lang="en-US" sz="2260">
                  <a:solidFill>
                    <a:srgbClr val="000000"/>
                  </a:solidFill>
                  <a:latin typeface="Decalotype"/>
                </a:rPr>
                <a:t>- Personalizar as mensagens de abordagem para torná-las mais relevantes e interessantes para os clientes e aplicar pesquisas de satisfação;</a:t>
              </a:r>
            </a:p>
            <a:p>
              <a:pPr algn="just">
                <a:lnSpc>
                  <a:spcPts val="3164"/>
                </a:lnSpc>
              </a:pPr>
            </a:p>
            <a:p>
              <a:pPr algn="just">
                <a:lnSpc>
                  <a:spcPts val="3164"/>
                </a:lnSpc>
              </a:pPr>
              <a:r>
                <a:rPr lang="en-US" sz="2260">
                  <a:solidFill>
                    <a:srgbClr val="000000"/>
                  </a:solidFill>
                  <a:latin typeface="Decalotype"/>
                </a:rPr>
                <a:t>- Oferecer incentivos ou descontos especiais para clientes que respondem às abordagens.</a:t>
              </a:r>
            </a:p>
            <a:p>
              <a:pPr algn="just">
                <a:lnSpc>
                  <a:spcPts val="3164"/>
                </a:lnSpc>
              </a:pPr>
            </a:p>
            <a:p>
              <a:pPr algn="just">
                <a:lnSpc>
                  <a:spcPts val="3164"/>
                </a:lnSpc>
              </a:pPr>
              <a:r>
                <a:rPr lang="en-US" sz="2260">
                  <a:solidFill>
                    <a:srgbClr val="000000"/>
                  </a:solidFill>
                  <a:latin typeface="Decalotype"/>
                </a:rPr>
                <a:t>- Continuar com foco na qualidade do atendimento ao cliente e na resolução rápida de problemas.</a:t>
              </a:r>
            </a:p>
            <a:p>
              <a:pPr algn="just">
                <a:lnSpc>
                  <a:spcPts val="3164"/>
                </a:lnSpc>
              </a:pPr>
            </a:p>
            <a:p>
              <a:pPr algn="just">
                <a:lnSpc>
                  <a:spcPts val="3164"/>
                </a:lnSpc>
              </a:pPr>
              <a:r>
                <a:rPr lang="en-US" sz="2260">
                  <a:solidFill>
                    <a:srgbClr val="000000"/>
                  </a:solidFill>
                  <a:latin typeface="Decalotype"/>
                </a:rPr>
                <a:t>- Coletar feedback dos clientes regularmente para identificar áreas de melhoria ou visualizar possíveis gargalos ainda em fase inicial e sem impacto significativo nas reclamações;</a:t>
              </a:r>
            </a:p>
            <a:p>
              <a:pPr algn="just">
                <a:lnSpc>
                  <a:spcPts val="3164"/>
                </a:lnSpc>
              </a:pPr>
            </a:p>
            <a:p>
              <a:pPr algn="just">
                <a:lnSpc>
                  <a:spcPts val="3164"/>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2568220" y="-2451489"/>
            <a:ext cx="10190791" cy="12738489"/>
          </a:xfrm>
          <a:custGeom>
            <a:avLst/>
            <a:gdLst/>
            <a:ahLst/>
            <a:cxnLst/>
            <a:rect r="r" b="b" t="t" l="l"/>
            <a:pathLst>
              <a:path h="12738489" w="10190791">
                <a:moveTo>
                  <a:pt x="0" y="0"/>
                </a:moveTo>
                <a:lnTo>
                  <a:pt x="10190791" y="0"/>
                </a:lnTo>
                <a:lnTo>
                  <a:pt x="10190791" y="12738489"/>
                </a:lnTo>
                <a:lnTo>
                  <a:pt x="0" y="127384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915891" y="-1225744"/>
            <a:ext cx="10190791" cy="12738489"/>
          </a:xfrm>
          <a:custGeom>
            <a:avLst/>
            <a:gdLst/>
            <a:ahLst/>
            <a:cxnLst/>
            <a:rect r="r" b="b" t="t" l="l"/>
            <a:pathLst>
              <a:path h="12738489" w="10190791">
                <a:moveTo>
                  <a:pt x="10190791" y="0"/>
                </a:moveTo>
                <a:lnTo>
                  <a:pt x="0" y="0"/>
                </a:lnTo>
                <a:lnTo>
                  <a:pt x="0" y="12738488"/>
                </a:lnTo>
                <a:lnTo>
                  <a:pt x="10190791" y="12738488"/>
                </a:lnTo>
                <a:lnTo>
                  <a:pt x="1019079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390650" y="1200150"/>
            <a:ext cx="11725258" cy="3038343"/>
          </a:xfrm>
          <a:prstGeom prst="rect">
            <a:avLst/>
          </a:prstGeom>
        </p:spPr>
        <p:txBody>
          <a:bodyPr anchor="t" rtlCol="false" tIns="0" lIns="0" bIns="0" rIns="0">
            <a:spAutoFit/>
          </a:bodyPr>
          <a:lstStyle/>
          <a:p>
            <a:pPr>
              <a:lnSpc>
                <a:spcPts val="11999"/>
              </a:lnSpc>
            </a:pPr>
            <a:r>
              <a:rPr lang="en-US" sz="9999">
                <a:solidFill>
                  <a:srgbClr val="FFD93B"/>
                </a:solidFill>
                <a:latin typeface="Decalotype Semi-Bold"/>
              </a:rPr>
              <a:t>SOBRE OS DADOS E A</a:t>
            </a:r>
          </a:p>
          <a:p>
            <a:pPr algn="l" marL="0" indent="0" lvl="0">
              <a:lnSpc>
                <a:spcPts val="11999"/>
              </a:lnSpc>
              <a:spcBef>
                <a:spcPct val="0"/>
              </a:spcBef>
            </a:pPr>
            <a:r>
              <a:rPr lang="en-US" sz="9999">
                <a:solidFill>
                  <a:srgbClr val="FFD93B"/>
                </a:solidFill>
                <a:latin typeface="Decalotype Semi-Bold"/>
              </a:rPr>
              <a:t>ANÁLISE EXPLORATÓRIA</a:t>
            </a:r>
          </a:p>
        </p:txBody>
      </p:sp>
      <p:sp>
        <p:nvSpPr>
          <p:cNvPr name="TextBox 5" id="5"/>
          <p:cNvSpPr txBox="true"/>
          <p:nvPr/>
        </p:nvSpPr>
        <p:spPr>
          <a:xfrm rot="0">
            <a:off x="1390650" y="4667316"/>
            <a:ext cx="8356025" cy="476184"/>
          </a:xfrm>
          <a:prstGeom prst="rect">
            <a:avLst/>
          </a:prstGeom>
        </p:spPr>
        <p:txBody>
          <a:bodyPr anchor="t" rtlCol="false" tIns="0" lIns="0" bIns="0" rIns="0">
            <a:spAutoFit/>
          </a:bodyPr>
          <a:lstStyle/>
          <a:p>
            <a:pPr algn="l" marL="0" indent="0" lvl="0">
              <a:lnSpc>
                <a:spcPts val="3720"/>
              </a:lnSpc>
              <a:spcBef>
                <a:spcPct val="0"/>
              </a:spcBef>
            </a:pPr>
            <a:r>
              <a:rPr lang="en-US" sz="3100">
                <a:solidFill>
                  <a:srgbClr val="FFFFFF"/>
                </a:solidFill>
                <a:latin typeface="Decalotype Semi-Bold"/>
              </a:rPr>
              <a:t>DISPONIBILIZADOS ATRAVÉS DOS LINKS:</a:t>
            </a:r>
          </a:p>
        </p:txBody>
      </p:sp>
      <p:grpSp>
        <p:nvGrpSpPr>
          <p:cNvPr name="Group 6" id="6"/>
          <p:cNvGrpSpPr/>
          <p:nvPr/>
        </p:nvGrpSpPr>
        <p:grpSpPr>
          <a:xfrm rot="0">
            <a:off x="1390650" y="5981056"/>
            <a:ext cx="8404669" cy="2876153"/>
            <a:chOff x="0" y="0"/>
            <a:chExt cx="11206225" cy="3834871"/>
          </a:xfrm>
        </p:grpSpPr>
        <p:sp>
          <p:nvSpPr>
            <p:cNvPr name="AutoShape 7" id="7"/>
            <p:cNvSpPr/>
            <p:nvPr/>
          </p:nvSpPr>
          <p:spPr>
            <a:xfrm rot="0">
              <a:off x="64859" y="143018"/>
              <a:ext cx="351255" cy="361665"/>
            </a:xfrm>
            <a:prstGeom prst="rect">
              <a:avLst/>
            </a:prstGeom>
            <a:solidFill>
              <a:srgbClr val="FFD93B"/>
            </a:solidFill>
          </p:spPr>
        </p:sp>
        <p:sp>
          <p:nvSpPr>
            <p:cNvPr name="AutoShape 8" id="8"/>
            <p:cNvSpPr/>
            <p:nvPr/>
          </p:nvSpPr>
          <p:spPr>
            <a:xfrm rot="0">
              <a:off x="64859" y="2980828"/>
              <a:ext cx="351255" cy="361665"/>
            </a:xfrm>
            <a:prstGeom prst="rect">
              <a:avLst/>
            </a:prstGeom>
            <a:solidFill>
              <a:srgbClr val="FFD93B"/>
            </a:solidFill>
          </p:spPr>
        </p:sp>
        <p:sp>
          <p:nvSpPr>
            <p:cNvPr name="AutoShape 9" id="9"/>
            <p:cNvSpPr/>
            <p:nvPr/>
          </p:nvSpPr>
          <p:spPr>
            <a:xfrm rot="0">
              <a:off x="64859" y="1540018"/>
              <a:ext cx="351255" cy="361665"/>
            </a:xfrm>
            <a:prstGeom prst="rect">
              <a:avLst/>
            </a:prstGeom>
            <a:solidFill>
              <a:srgbClr val="FFD93B"/>
            </a:solidFill>
          </p:spPr>
        </p:sp>
        <p:sp>
          <p:nvSpPr>
            <p:cNvPr name="AutoShape 10" id="10"/>
            <p:cNvSpPr/>
            <p:nvPr/>
          </p:nvSpPr>
          <p:spPr>
            <a:xfrm>
              <a:off x="0" y="1009474"/>
              <a:ext cx="11206225" cy="0"/>
            </a:xfrm>
            <a:prstGeom prst="line">
              <a:avLst/>
            </a:prstGeom>
            <a:ln cap="rnd" w="38100">
              <a:solidFill>
                <a:srgbClr val="848383"/>
              </a:solidFill>
              <a:prstDash val="sysDot"/>
              <a:headEnd type="none" len="sm" w="sm"/>
              <a:tailEnd type="none" len="sm" w="sm"/>
            </a:ln>
          </p:spPr>
        </p:sp>
        <p:sp>
          <p:nvSpPr>
            <p:cNvPr name="AutoShape 11" id="11"/>
            <p:cNvSpPr/>
            <p:nvPr/>
          </p:nvSpPr>
          <p:spPr>
            <a:xfrm>
              <a:off x="0" y="3815821"/>
              <a:ext cx="11206225" cy="0"/>
            </a:xfrm>
            <a:prstGeom prst="line">
              <a:avLst/>
            </a:prstGeom>
            <a:ln cap="rnd" w="38100">
              <a:solidFill>
                <a:srgbClr val="848383"/>
              </a:solidFill>
              <a:prstDash val="sysDot"/>
              <a:headEnd type="none" len="sm" w="sm"/>
              <a:tailEnd type="none" len="sm" w="sm"/>
            </a:ln>
          </p:spPr>
        </p:sp>
        <p:sp>
          <p:nvSpPr>
            <p:cNvPr name="AutoShape 12" id="12"/>
            <p:cNvSpPr/>
            <p:nvPr/>
          </p:nvSpPr>
          <p:spPr>
            <a:xfrm>
              <a:off x="0" y="2412647"/>
              <a:ext cx="11206225" cy="0"/>
            </a:xfrm>
            <a:prstGeom prst="line">
              <a:avLst/>
            </a:prstGeom>
            <a:ln cap="rnd" w="38100">
              <a:solidFill>
                <a:srgbClr val="848383"/>
              </a:solidFill>
              <a:prstDash val="sysDot"/>
              <a:headEnd type="none" len="sm" w="sm"/>
              <a:tailEnd type="none" len="sm" w="sm"/>
            </a:ln>
          </p:spPr>
        </p:sp>
        <p:sp>
          <p:nvSpPr>
            <p:cNvPr name="TextBox 13" id="13"/>
            <p:cNvSpPr txBox="true"/>
            <p:nvPr/>
          </p:nvSpPr>
          <p:spPr>
            <a:xfrm rot="0">
              <a:off x="1094613" y="-9525"/>
              <a:ext cx="9169400" cy="618949"/>
            </a:xfrm>
            <a:prstGeom prst="rect">
              <a:avLst/>
            </a:prstGeom>
          </p:spPr>
          <p:txBody>
            <a:bodyPr anchor="t" rtlCol="false" tIns="0" lIns="0" bIns="0" rIns="0">
              <a:spAutoFit/>
            </a:bodyPr>
            <a:lstStyle/>
            <a:p>
              <a:pPr>
                <a:lnSpc>
                  <a:spcPts val="3600"/>
                </a:lnSpc>
                <a:spcBef>
                  <a:spcPct val="0"/>
                </a:spcBef>
              </a:pPr>
              <a:r>
                <a:rPr lang="en-US" sz="3000" u="sng">
                  <a:solidFill>
                    <a:srgbClr val="FFFFFF"/>
                  </a:solidFill>
                  <a:latin typeface="Decalotype Light"/>
                  <a:hlinkClick r:id="rId6" tooltip="https://www.kaggle.com/datasets/shashankshukla123123/marketing-campaign"/>
                </a:rPr>
                <a:t>Kaggle</a:t>
              </a:r>
            </a:p>
          </p:txBody>
        </p:sp>
        <p:sp>
          <p:nvSpPr>
            <p:cNvPr name="TextBox 14" id="14"/>
            <p:cNvSpPr txBox="true"/>
            <p:nvPr/>
          </p:nvSpPr>
          <p:spPr>
            <a:xfrm rot="0">
              <a:off x="1094613" y="2776973"/>
              <a:ext cx="9169400" cy="618949"/>
            </a:xfrm>
            <a:prstGeom prst="rect">
              <a:avLst/>
            </a:prstGeom>
          </p:spPr>
          <p:txBody>
            <a:bodyPr anchor="t" rtlCol="false" tIns="0" lIns="0" bIns="0" rIns="0">
              <a:spAutoFit/>
            </a:bodyPr>
            <a:lstStyle/>
            <a:p>
              <a:pPr>
                <a:lnSpc>
                  <a:spcPts val="3600"/>
                </a:lnSpc>
                <a:spcBef>
                  <a:spcPct val="0"/>
                </a:spcBef>
              </a:pPr>
              <a:r>
                <a:rPr lang="en-US" sz="3000" u="sng">
                  <a:solidFill>
                    <a:srgbClr val="FFFFFF"/>
                  </a:solidFill>
                  <a:latin typeface="Decalotype Light"/>
                  <a:hlinkClick r:id="rId7" tooltip="https://colab.research.google.com/drive/1NbH8YmwHLAxryGfFDvqvKEwlliA7AQLV?usp=sharing"/>
                </a:rPr>
                <a:t>Google Colaboratory</a:t>
              </a:r>
            </a:p>
          </p:txBody>
        </p:sp>
        <p:sp>
          <p:nvSpPr>
            <p:cNvPr name="TextBox 15" id="15"/>
            <p:cNvSpPr txBox="true"/>
            <p:nvPr/>
          </p:nvSpPr>
          <p:spPr>
            <a:xfrm rot="0">
              <a:off x="1094613" y="1387299"/>
              <a:ext cx="9169400" cy="618949"/>
            </a:xfrm>
            <a:prstGeom prst="rect">
              <a:avLst/>
            </a:prstGeom>
          </p:spPr>
          <p:txBody>
            <a:bodyPr anchor="t" rtlCol="false" tIns="0" lIns="0" bIns="0" rIns="0">
              <a:spAutoFit/>
            </a:bodyPr>
            <a:lstStyle/>
            <a:p>
              <a:pPr>
                <a:lnSpc>
                  <a:spcPts val="3600"/>
                </a:lnSpc>
                <a:spcBef>
                  <a:spcPct val="0"/>
                </a:spcBef>
              </a:pPr>
              <a:r>
                <a:rPr lang="en-US" sz="3000" u="sng">
                  <a:solidFill>
                    <a:srgbClr val="FFFFFF"/>
                  </a:solidFill>
                  <a:latin typeface="Decalotype Light"/>
                  <a:hlinkClick r:id="rId8" tooltip="https://raw.githubusercontent.com/marcelo-silva-goncalves/analise-campanha-marketing/main/marketing_campaign.csv"/>
                </a:rPr>
                <a:t>GitHub</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723590" y="-8931974"/>
            <a:ext cx="16717340" cy="20896675"/>
          </a:xfrm>
          <a:custGeom>
            <a:avLst/>
            <a:gdLst/>
            <a:ahLst/>
            <a:cxnLst/>
            <a:rect r="r" b="b" t="t" l="l"/>
            <a:pathLst>
              <a:path h="20896675" w="16717340">
                <a:moveTo>
                  <a:pt x="0" y="0"/>
                </a:moveTo>
                <a:lnTo>
                  <a:pt x="16717340" y="0"/>
                </a:lnTo>
                <a:lnTo>
                  <a:pt x="16717340" y="20896676"/>
                </a:lnTo>
                <a:lnTo>
                  <a:pt x="0" y="208966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90497" y="-441572"/>
            <a:ext cx="8936115" cy="11170144"/>
          </a:xfrm>
          <a:custGeom>
            <a:avLst/>
            <a:gdLst/>
            <a:ahLst/>
            <a:cxnLst/>
            <a:rect r="r" b="b" t="t" l="l"/>
            <a:pathLst>
              <a:path h="11170144" w="8936115">
                <a:moveTo>
                  <a:pt x="0" y="0"/>
                </a:moveTo>
                <a:lnTo>
                  <a:pt x="8936115" y="0"/>
                </a:lnTo>
                <a:lnTo>
                  <a:pt x="8936115" y="11170144"/>
                </a:lnTo>
                <a:lnTo>
                  <a:pt x="0" y="111701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993750" y="1605685"/>
            <a:ext cx="5712834" cy="5763262"/>
          </a:xfrm>
          <a:custGeom>
            <a:avLst/>
            <a:gdLst/>
            <a:ahLst/>
            <a:cxnLst/>
            <a:rect r="r" b="b" t="t" l="l"/>
            <a:pathLst>
              <a:path h="5763262" w="5712834">
                <a:moveTo>
                  <a:pt x="0" y="0"/>
                </a:moveTo>
                <a:lnTo>
                  <a:pt x="5712834" y="0"/>
                </a:lnTo>
                <a:lnTo>
                  <a:pt x="5712834" y="5763262"/>
                </a:lnTo>
                <a:lnTo>
                  <a:pt x="0" y="57632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miter/>
          </a:ln>
        </p:spPr>
      </p:sp>
      <p:sp>
        <p:nvSpPr>
          <p:cNvPr name="TextBox 5" id="5"/>
          <p:cNvSpPr txBox="true"/>
          <p:nvPr/>
        </p:nvSpPr>
        <p:spPr>
          <a:xfrm rot="0">
            <a:off x="1028700" y="701293"/>
            <a:ext cx="7101898" cy="8086725"/>
          </a:xfrm>
          <a:prstGeom prst="rect">
            <a:avLst/>
          </a:prstGeom>
        </p:spPr>
        <p:txBody>
          <a:bodyPr anchor="t" rtlCol="false" tIns="0" lIns="0" bIns="0" rIns="0">
            <a:spAutoFit/>
          </a:bodyPr>
          <a:lstStyle/>
          <a:p>
            <a:pPr>
              <a:lnSpc>
                <a:spcPts val="17278"/>
              </a:lnSpc>
            </a:pPr>
            <a:r>
              <a:rPr lang="en-US" sz="14398">
                <a:solidFill>
                  <a:srgbClr val="FFD93B"/>
                </a:solidFill>
                <a:latin typeface="Decalotype Medium"/>
              </a:rPr>
              <a:t>ANÁLISE DOS</a:t>
            </a:r>
          </a:p>
          <a:p>
            <a:pPr>
              <a:lnSpc>
                <a:spcPts val="17278"/>
              </a:lnSpc>
            </a:pPr>
            <a:r>
              <a:rPr lang="en-US" sz="14398">
                <a:solidFill>
                  <a:srgbClr val="FFD93B"/>
                </a:solidFill>
                <a:latin typeface="Decalotype Medium"/>
              </a:rPr>
              <a:t>DADOS</a:t>
            </a:r>
          </a:p>
          <a:p>
            <a:pPr algn="l" marL="0" indent="0" lvl="0">
              <a:lnSpc>
                <a:spcPts val="11999"/>
              </a:lnSpc>
              <a:spcBef>
                <a:spcPct val="0"/>
              </a:spcBef>
            </a:pPr>
          </a:p>
        </p:txBody>
      </p:sp>
      <p:sp>
        <p:nvSpPr>
          <p:cNvPr name="TextBox 6" id="6"/>
          <p:cNvSpPr txBox="true"/>
          <p:nvPr/>
        </p:nvSpPr>
        <p:spPr>
          <a:xfrm rot="0">
            <a:off x="9273621" y="7611214"/>
            <a:ext cx="7985679" cy="1276623"/>
          </a:xfrm>
          <a:prstGeom prst="rect">
            <a:avLst/>
          </a:prstGeom>
        </p:spPr>
        <p:txBody>
          <a:bodyPr anchor="t" rtlCol="false" tIns="0" lIns="0" bIns="0" rIns="0">
            <a:spAutoFit/>
          </a:bodyPr>
          <a:lstStyle/>
          <a:p>
            <a:pPr algn="ctr">
              <a:lnSpc>
                <a:spcPts val="3478"/>
              </a:lnSpc>
            </a:pPr>
            <a:r>
              <a:rPr lang="en-US" sz="2484">
                <a:solidFill>
                  <a:srgbClr val="000000"/>
                </a:solidFill>
                <a:latin typeface="Decalotype Bold"/>
              </a:rPr>
              <a:t>“Os dados são a espada do século XXI, e quem conseguir manejá-los, será o Samurai.” — </a:t>
            </a:r>
            <a:r>
              <a:rPr lang="en-US" sz="2484">
                <a:solidFill>
                  <a:srgbClr val="000000"/>
                </a:solidFill>
                <a:latin typeface="Decalotype Bold"/>
              </a:rPr>
              <a:t>Jonathan Rosenberg</a:t>
            </a:r>
          </a:p>
          <a:p>
            <a:pPr algn="ctr" marL="0" indent="0" lvl="0">
              <a:lnSpc>
                <a:spcPts val="3478"/>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919424">
            <a:off x="-3511198" y="-357433"/>
            <a:ext cx="13092980" cy="10364742"/>
          </a:xfrm>
          <a:custGeom>
            <a:avLst/>
            <a:gdLst/>
            <a:ahLst/>
            <a:cxnLst/>
            <a:rect r="r" b="b" t="t" l="l"/>
            <a:pathLst>
              <a:path h="10364742" w="13092980">
                <a:moveTo>
                  <a:pt x="0" y="0"/>
                </a:moveTo>
                <a:lnTo>
                  <a:pt x="13092981" y="0"/>
                </a:lnTo>
                <a:lnTo>
                  <a:pt x="13092981" y="10364742"/>
                </a:lnTo>
                <a:lnTo>
                  <a:pt x="0" y="10364742"/>
                </a:lnTo>
                <a:lnTo>
                  <a:pt x="0" y="0"/>
                </a:lnTo>
                <a:close/>
              </a:path>
            </a:pathLst>
          </a:custGeom>
          <a:blipFill>
            <a:blip r:embed="rId2">
              <a:extLst>
                <a:ext uri="{96DAC541-7B7A-43D3-8B79-37D633B846F1}">
                  <asvg:svgBlip xmlns:asvg="http://schemas.microsoft.com/office/drawing/2016/SVG/main" r:embed="rId3"/>
                </a:ext>
              </a:extLst>
            </a:blip>
            <a:stretch>
              <a:fillRect l="-24886" t="0" r="-16017" b="0"/>
            </a:stretch>
          </a:blipFill>
        </p:spPr>
      </p:sp>
      <p:grpSp>
        <p:nvGrpSpPr>
          <p:cNvPr name="Group 3" id="3"/>
          <p:cNvGrpSpPr/>
          <p:nvPr/>
        </p:nvGrpSpPr>
        <p:grpSpPr>
          <a:xfrm rot="0">
            <a:off x="9144000" y="890379"/>
            <a:ext cx="8685485" cy="8506242"/>
            <a:chOff x="0" y="0"/>
            <a:chExt cx="11580647" cy="11341656"/>
          </a:xfrm>
        </p:grpSpPr>
        <p:sp>
          <p:nvSpPr>
            <p:cNvPr name="Freeform 4" id="4"/>
            <p:cNvSpPr/>
            <p:nvPr/>
          </p:nvSpPr>
          <p:spPr>
            <a:xfrm flipH="false" flipV="false" rot="0">
              <a:off x="0" y="0"/>
              <a:ext cx="11580647" cy="3618363"/>
            </a:xfrm>
            <a:custGeom>
              <a:avLst/>
              <a:gdLst/>
              <a:ahLst/>
              <a:cxnLst/>
              <a:rect r="r" b="b" t="t" l="l"/>
              <a:pathLst>
                <a:path h="3618363" w="11580647">
                  <a:moveTo>
                    <a:pt x="0" y="0"/>
                  </a:moveTo>
                  <a:lnTo>
                    <a:pt x="11580647" y="0"/>
                  </a:lnTo>
                  <a:lnTo>
                    <a:pt x="11580647" y="3618363"/>
                  </a:lnTo>
                  <a:lnTo>
                    <a:pt x="0" y="3618363"/>
                  </a:lnTo>
                  <a:lnTo>
                    <a:pt x="0" y="0"/>
                  </a:lnTo>
                  <a:close/>
                </a:path>
              </a:pathLst>
            </a:custGeom>
            <a:blipFill>
              <a:blip r:embed="rId4"/>
              <a:stretch>
                <a:fillRect l="0" t="0" r="0" b="0"/>
              </a:stretch>
            </a:blipFill>
          </p:spPr>
        </p:sp>
        <p:sp>
          <p:nvSpPr>
            <p:cNvPr name="Freeform 5" id="5"/>
            <p:cNvSpPr/>
            <p:nvPr/>
          </p:nvSpPr>
          <p:spPr>
            <a:xfrm flipH="false" flipV="false" rot="0">
              <a:off x="0" y="3863629"/>
              <a:ext cx="11580647" cy="3618363"/>
            </a:xfrm>
            <a:custGeom>
              <a:avLst/>
              <a:gdLst/>
              <a:ahLst/>
              <a:cxnLst/>
              <a:rect r="r" b="b" t="t" l="l"/>
              <a:pathLst>
                <a:path h="3618363" w="11580647">
                  <a:moveTo>
                    <a:pt x="0" y="0"/>
                  </a:moveTo>
                  <a:lnTo>
                    <a:pt x="11580647" y="0"/>
                  </a:lnTo>
                  <a:lnTo>
                    <a:pt x="11580647" y="3618364"/>
                  </a:lnTo>
                  <a:lnTo>
                    <a:pt x="0" y="3618364"/>
                  </a:lnTo>
                  <a:lnTo>
                    <a:pt x="0" y="0"/>
                  </a:lnTo>
                  <a:close/>
                </a:path>
              </a:pathLst>
            </a:custGeom>
            <a:blipFill>
              <a:blip r:embed="rId5"/>
              <a:stretch>
                <a:fillRect l="0" t="0" r="0" b="0"/>
              </a:stretch>
            </a:blipFill>
          </p:spPr>
        </p:sp>
        <p:sp>
          <p:nvSpPr>
            <p:cNvPr name="Freeform 6" id="6"/>
            <p:cNvSpPr/>
            <p:nvPr/>
          </p:nvSpPr>
          <p:spPr>
            <a:xfrm flipH="false" flipV="false" rot="0">
              <a:off x="0" y="7723293"/>
              <a:ext cx="11580647" cy="3618363"/>
            </a:xfrm>
            <a:custGeom>
              <a:avLst/>
              <a:gdLst/>
              <a:ahLst/>
              <a:cxnLst/>
              <a:rect r="r" b="b" t="t" l="l"/>
              <a:pathLst>
                <a:path h="3618363" w="11580647">
                  <a:moveTo>
                    <a:pt x="0" y="0"/>
                  </a:moveTo>
                  <a:lnTo>
                    <a:pt x="11580647" y="0"/>
                  </a:lnTo>
                  <a:lnTo>
                    <a:pt x="11580647" y="3618363"/>
                  </a:lnTo>
                  <a:lnTo>
                    <a:pt x="0" y="3618363"/>
                  </a:lnTo>
                  <a:lnTo>
                    <a:pt x="0" y="0"/>
                  </a:lnTo>
                  <a:close/>
                </a:path>
              </a:pathLst>
            </a:custGeom>
            <a:blipFill>
              <a:blip r:embed="rId6"/>
              <a:stretch>
                <a:fillRect l="0" t="0" r="0" b="0"/>
              </a:stretch>
            </a:blipFill>
          </p:spPr>
        </p:sp>
      </p:grpSp>
      <p:sp>
        <p:nvSpPr>
          <p:cNvPr name="TextBox 7" id="7"/>
          <p:cNvSpPr txBox="true"/>
          <p:nvPr/>
        </p:nvSpPr>
        <p:spPr>
          <a:xfrm rot="0">
            <a:off x="1028700" y="1665868"/>
            <a:ext cx="6423634" cy="2653030"/>
          </a:xfrm>
          <a:prstGeom prst="rect">
            <a:avLst/>
          </a:prstGeom>
        </p:spPr>
        <p:txBody>
          <a:bodyPr anchor="t" rtlCol="false" tIns="0" lIns="0" bIns="0" rIns="0">
            <a:spAutoFit/>
          </a:bodyPr>
          <a:lstStyle/>
          <a:p>
            <a:pPr algn="l" marL="0" indent="0" lvl="0">
              <a:lnSpc>
                <a:spcPts val="10339"/>
              </a:lnSpc>
              <a:spcBef>
                <a:spcPct val="0"/>
              </a:spcBef>
            </a:pPr>
            <a:r>
              <a:rPr lang="en-US" sz="9399">
                <a:solidFill>
                  <a:srgbClr val="FFD93B"/>
                </a:solidFill>
                <a:latin typeface="Decalotype Medium"/>
              </a:rPr>
              <a:t>CADASTRO DOS CLIENTES</a:t>
            </a:r>
          </a:p>
        </p:txBody>
      </p:sp>
      <p:sp>
        <p:nvSpPr>
          <p:cNvPr name="TextBox 8" id="8"/>
          <p:cNvSpPr txBox="true"/>
          <p:nvPr/>
        </p:nvSpPr>
        <p:spPr>
          <a:xfrm rot="0">
            <a:off x="1028700" y="4602888"/>
            <a:ext cx="6152921" cy="4407260"/>
          </a:xfrm>
          <a:prstGeom prst="rect">
            <a:avLst/>
          </a:prstGeom>
        </p:spPr>
        <p:txBody>
          <a:bodyPr anchor="t" rtlCol="false" tIns="0" lIns="0" bIns="0" rIns="0">
            <a:spAutoFit/>
          </a:bodyPr>
          <a:lstStyle/>
          <a:p>
            <a:pPr algn="just">
              <a:lnSpc>
                <a:spcPts val="3213"/>
              </a:lnSpc>
            </a:pPr>
            <a:r>
              <a:rPr lang="en-US" sz="2471">
                <a:solidFill>
                  <a:srgbClr val="FFFFFF"/>
                </a:solidFill>
                <a:latin typeface="Decalotype Light"/>
              </a:rPr>
              <a:t>A empresa cadastrou 491 clientes em 2012, 1187, clientes em 2013 e 555 clientes em 2014;</a:t>
            </a:r>
          </a:p>
          <a:p>
            <a:pPr algn="just">
              <a:lnSpc>
                <a:spcPts val="3213"/>
              </a:lnSpc>
            </a:pPr>
          </a:p>
          <a:p>
            <a:pPr algn="just">
              <a:lnSpc>
                <a:spcPts val="3213"/>
              </a:lnSpc>
            </a:pPr>
            <a:r>
              <a:rPr lang="en-US" sz="2471">
                <a:solidFill>
                  <a:srgbClr val="FFFFFF"/>
                </a:solidFill>
                <a:latin typeface="Decalotype"/>
              </a:rPr>
              <a:t>Há</a:t>
            </a:r>
            <a:r>
              <a:rPr lang="en-US" sz="2471">
                <a:solidFill>
                  <a:srgbClr val="FFFFFF"/>
                </a:solidFill>
                <a:latin typeface="Decalotype"/>
              </a:rPr>
              <a:t> crescimento no número de cadastros no ano de 2013;</a:t>
            </a:r>
          </a:p>
          <a:p>
            <a:pPr algn="just">
              <a:lnSpc>
                <a:spcPts val="3213"/>
              </a:lnSpc>
            </a:pPr>
          </a:p>
          <a:p>
            <a:pPr algn="just">
              <a:lnSpc>
                <a:spcPts val="3213"/>
              </a:lnSpc>
            </a:pPr>
            <a:r>
              <a:rPr lang="en-US" sz="2471">
                <a:solidFill>
                  <a:srgbClr val="FFFFFF"/>
                </a:solidFill>
                <a:latin typeface="Decalotype Light"/>
              </a:rPr>
              <a:t>O cadastro de clientes em 2014 seguiu a mesma tendência observada no ano de 2013 no sentido de quantitativo toal de cadastros;</a:t>
            </a:r>
          </a:p>
          <a:p>
            <a:pPr algn="just">
              <a:lnSpc>
                <a:spcPts val="3213"/>
              </a:lnSpc>
            </a:pPr>
          </a:p>
          <a:p>
            <a:pPr algn="just">
              <a:lnSpc>
                <a:spcPts val="3213"/>
              </a:lnSpc>
            </a:pPr>
            <a:r>
              <a:rPr lang="en-US" sz="2471">
                <a:solidFill>
                  <a:srgbClr val="FFFFFF"/>
                </a:solidFill>
                <a:latin typeface="Decalotype Light"/>
              </a:rPr>
              <a:t>Não existe padrão definido no cadastro dos clientes.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919424">
            <a:off x="-3511198" y="-357433"/>
            <a:ext cx="13092980" cy="10364742"/>
          </a:xfrm>
          <a:custGeom>
            <a:avLst/>
            <a:gdLst/>
            <a:ahLst/>
            <a:cxnLst/>
            <a:rect r="r" b="b" t="t" l="l"/>
            <a:pathLst>
              <a:path h="10364742" w="13092980">
                <a:moveTo>
                  <a:pt x="0" y="0"/>
                </a:moveTo>
                <a:lnTo>
                  <a:pt x="13092981" y="0"/>
                </a:lnTo>
                <a:lnTo>
                  <a:pt x="13092981" y="10364742"/>
                </a:lnTo>
                <a:lnTo>
                  <a:pt x="0" y="10364742"/>
                </a:lnTo>
                <a:lnTo>
                  <a:pt x="0" y="0"/>
                </a:lnTo>
                <a:close/>
              </a:path>
            </a:pathLst>
          </a:custGeom>
          <a:blipFill>
            <a:blip r:embed="rId2">
              <a:extLst>
                <a:ext uri="{96DAC541-7B7A-43D3-8B79-37D633B846F1}">
                  <asvg:svgBlip xmlns:asvg="http://schemas.microsoft.com/office/drawing/2016/SVG/main" r:embed="rId3"/>
                </a:ext>
              </a:extLst>
            </a:blip>
            <a:stretch>
              <a:fillRect l="-24886" t="0" r="-16017" b="0"/>
            </a:stretch>
          </a:blipFill>
        </p:spPr>
      </p:sp>
      <p:grpSp>
        <p:nvGrpSpPr>
          <p:cNvPr name="Group 3" id="3"/>
          <p:cNvGrpSpPr/>
          <p:nvPr/>
        </p:nvGrpSpPr>
        <p:grpSpPr>
          <a:xfrm rot="0">
            <a:off x="10713194" y="419049"/>
            <a:ext cx="5980863" cy="9448902"/>
            <a:chOff x="0" y="0"/>
            <a:chExt cx="7974484" cy="12598537"/>
          </a:xfrm>
        </p:grpSpPr>
        <p:sp>
          <p:nvSpPr>
            <p:cNvPr name="Freeform 4" id="4"/>
            <p:cNvSpPr/>
            <p:nvPr/>
          </p:nvSpPr>
          <p:spPr>
            <a:xfrm flipH="false" flipV="false" rot="0">
              <a:off x="0" y="0"/>
              <a:ext cx="7974484" cy="6299268"/>
            </a:xfrm>
            <a:custGeom>
              <a:avLst/>
              <a:gdLst/>
              <a:ahLst/>
              <a:cxnLst/>
              <a:rect r="r" b="b" t="t" l="l"/>
              <a:pathLst>
                <a:path h="6299268" w="7974484">
                  <a:moveTo>
                    <a:pt x="0" y="0"/>
                  </a:moveTo>
                  <a:lnTo>
                    <a:pt x="7974484" y="0"/>
                  </a:lnTo>
                  <a:lnTo>
                    <a:pt x="7974484" y="6299268"/>
                  </a:lnTo>
                  <a:lnTo>
                    <a:pt x="0" y="6299268"/>
                  </a:lnTo>
                  <a:lnTo>
                    <a:pt x="0" y="0"/>
                  </a:lnTo>
                  <a:close/>
                </a:path>
              </a:pathLst>
            </a:custGeom>
            <a:blipFill>
              <a:blip r:embed="rId4"/>
              <a:stretch>
                <a:fillRect l="0" t="0" r="0" b="0"/>
              </a:stretch>
            </a:blipFill>
          </p:spPr>
        </p:sp>
        <p:sp>
          <p:nvSpPr>
            <p:cNvPr name="Freeform 5" id="5"/>
            <p:cNvSpPr/>
            <p:nvPr/>
          </p:nvSpPr>
          <p:spPr>
            <a:xfrm flipH="false" flipV="false" rot="0">
              <a:off x="0" y="6299268"/>
              <a:ext cx="7974484" cy="6299268"/>
            </a:xfrm>
            <a:custGeom>
              <a:avLst/>
              <a:gdLst/>
              <a:ahLst/>
              <a:cxnLst/>
              <a:rect r="r" b="b" t="t" l="l"/>
              <a:pathLst>
                <a:path h="6299268" w="7974484">
                  <a:moveTo>
                    <a:pt x="0" y="0"/>
                  </a:moveTo>
                  <a:lnTo>
                    <a:pt x="7974484" y="0"/>
                  </a:lnTo>
                  <a:lnTo>
                    <a:pt x="7974484" y="6299269"/>
                  </a:lnTo>
                  <a:lnTo>
                    <a:pt x="0" y="6299269"/>
                  </a:lnTo>
                  <a:lnTo>
                    <a:pt x="0" y="0"/>
                  </a:lnTo>
                  <a:close/>
                </a:path>
              </a:pathLst>
            </a:custGeom>
            <a:blipFill>
              <a:blip r:embed="rId5"/>
              <a:stretch>
                <a:fillRect l="0" t="0" r="0" b="0"/>
              </a:stretch>
            </a:blipFill>
          </p:spPr>
        </p:sp>
      </p:grpSp>
      <p:sp>
        <p:nvSpPr>
          <p:cNvPr name="TextBox 6" id="6"/>
          <p:cNvSpPr txBox="true"/>
          <p:nvPr/>
        </p:nvSpPr>
        <p:spPr>
          <a:xfrm rot="0">
            <a:off x="1028700" y="1665868"/>
            <a:ext cx="6152921" cy="2653030"/>
          </a:xfrm>
          <a:prstGeom prst="rect">
            <a:avLst/>
          </a:prstGeom>
        </p:spPr>
        <p:txBody>
          <a:bodyPr anchor="t" rtlCol="false" tIns="0" lIns="0" bIns="0" rIns="0">
            <a:spAutoFit/>
          </a:bodyPr>
          <a:lstStyle/>
          <a:p>
            <a:pPr algn="l" marL="0" indent="0" lvl="0">
              <a:lnSpc>
                <a:spcPts val="10339"/>
              </a:lnSpc>
              <a:spcBef>
                <a:spcPct val="0"/>
              </a:spcBef>
            </a:pPr>
            <a:r>
              <a:rPr lang="en-US" sz="9399">
                <a:solidFill>
                  <a:srgbClr val="FFD93B"/>
                </a:solidFill>
                <a:latin typeface="Decalotype Medium"/>
              </a:rPr>
              <a:t>PERFIL DOS CLIENTES</a:t>
            </a:r>
          </a:p>
        </p:txBody>
      </p:sp>
      <p:sp>
        <p:nvSpPr>
          <p:cNvPr name="TextBox 7" id="7"/>
          <p:cNvSpPr txBox="true"/>
          <p:nvPr/>
        </p:nvSpPr>
        <p:spPr>
          <a:xfrm rot="0">
            <a:off x="1028700" y="4602888"/>
            <a:ext cx="6152921" cy="5274544"/>
          </a:xfrm>
          <a:prstGeom prst="rect">
            <a:avLst/>
          </a:prstGeom>
        </p:spPr>
        <p:txBody>
          <a:bodyPr anchor="t" rtlCol="false" tIns="0" lIns="0" bIns="0" rIns="0">
            <a:spAutoFit/>
          </a:bodyPr>
          <a:lstStyle/>
          <a:p>
            <a:pPr algn="just">
              <a:lnSpc>
                <a:spcPts val="4115"/>
              </a:lnSpc>
            </a:pPr>
            <a:r>
              <a:rPr lang="en-US" sz="3166">
                <a:solidFill>
                  <a:srgbClr val="FFFFFF"/>
                </a:solidFill>
                <a:latin typeface="Decalotype Light"/>
              </a:rPr>
              <a:t>Possuem idade bem distribuída na faixa dos 30 aos 60 anos. </a:t>
            </a:r>
            <a:r>
              <a:rPr lang="en-US" sz="3166">
                <a:solidFill>
                  <a:srgbClr val="FFFFFF"/>
                </a:solidFill>
                <a:latin typeface="Decalotype"/>
              </a:rPr>
              <a:t> A média é de 44 anos;</a:t>
            </a:r>
          </a:p>
          <a:p>
            <a:pPr algn="just">
              <a:lnSpc>
                <a:spcPts val="4115"/>
              </a:lnSpc>
            </a:pPr>
          </a:p>
          <a:p>
            <a:pPr algn="just">
              <a:lnSpc>
                <a:spcPts val="4115"/>
              </a:lnSpc>
            </a:pPr>
            <a:r>
              <a:rPr lang="en-US" sz="3166">
                <a:solidFill>
                  <a:srgbClr val="FFFFFF"/>
                </a:solidFill>
                <a:latin typeface="Decalotype"/>
              </a:rPr>
              <a:t>A classe social predominante é dos casados, seguido pelos que moram juntos.</a:t>
            </a:r>
          </a:p>
          <a:p>
            <a:pPr algn="just">
              <a:lnSpc>
                <a:spcPts val="4115"/>
              </a:lnSpc>
            </a:pPr>
          </a:p>
          <a:p>
            <a:pPr algn="just">
              <a:lnSpc>
                <a:spcPts val="3213"/>
              </a:lnSpc>
            </a:pPr>
          </a:p>
          <a:p>
            <a:pPr algn="ctr">
              <a:lnSpc>
                <a:spcPts val="6106"/>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137540">
            <a:off x="-2830624" y="692023"/>
            <a:ext cx="13092980" cy="10364742"/>
          </a:xfrm>
          <a:custGeom>
            <a:avLst/>
            <a:gdLst/>
            <a:ahLst/>
            <a:cxnLst/>
            <a:rect r="r" b="b" t="t" l="l"/>
            <a:pathLst>
              <a:path h="10364742" w="13092980">
                <a:moveTo>
                  <a:pt x="0" y="0"/>
                </a:moveTo>
                <a:lnTo>
                  <a:pt x="13092981" y="0"/>
                </a:lnTo>
                <a:lnTo>
                  <a:pt x="13092981" y="10364742"/>
                </a:lnTo>
                <a:lnTo>
                  <a:pt x="0" y="10364742"/>
                </a:lnTo>
                <a:lnTo>
                  <a:pt x="0" y="0"/>
                </a:lnTo>
                <a:close/>
              </a:path>
            </a:pathLst>
          </a:custGeom>
          <a:blipFill>
            <a:blip r:embed="rId2">
              <a:extLst>
                <a:ext uri="{96DAC541-7B7A-43D3-8B79-37D633B846F1}">
                  <asvg:svgBlip xmlns:asvg="http://schemas.microsoft.com/office/drawing/2016/SVG/main" r:embed="rId3"/>
                </a:ext>
              </a:extLst>
            </a:blip>
            <a:stretch>
              <a:fillRect l="-24886" t="0" r="-16017" b="0"/>
            </a:stretch>
          </a:blipFill>
        </p:spPr>
      </p:sp>
      <p:grpSp>
        <p:nvGrpSpPr>
          <p:cNvPr name="Group 3" id="3"/>
          <p:cNvGrpSpPr/>
          <p:nvPr/>
        </p:nvGrpSpPr>
        <p:grpSpPr>
          <a:xfrm rot="0">
            <a:off x="10582915" y="616831"/>
            <a:ext cx="6232225" cy="9053339"/>
            <a:chOff x="0" y="0"/>
            <a:chExt cx="8309634" cy="12071118"/>
          </a:xfrm>
        </p:grpSpPr>
        <p:sp>
          <p:nvSpPr>
            <p:cNvPr name="Freeform 4" id="4"/>
            <p:cNvSpPr/>
            <p:nvPr/>
          </p:nvSpPr>
          <p:spPr>
            <a:xfrm flipH="false" flipV="false" rot="0">
              <a:off x="0" y="0"/>
              <a:ext cx="8309634" cy="5978698"/>
            </a:xfrm>
            <a:custGeom>
              <a:avLst/>
              <a:gdLst/>
              <a:ahLst/>
              <a:cxnLst/>
              <a:rect r="r" b="b" t="t" l="l"/>
              <a:pathLst>
                <a:path h="5978698" w="8309634">
                  <a:moveTo>
                    <a:pt x="0" y="0"/>
                  </a:moveTo>
                  <a:lnTo>
                    <a:pt x="8309634" y="0"/>
                  </a:lnTo>
                  <a:lnTo>
                    <a:pt x="8309634" y="5978698"/>
                  </a:lnTo>
                  <a:lnTo>
                    <a:pt x="0" y="5978698"/>
                  </a:lnTo>
                  <a:lnTo>
                    <a:pt x="0" y="0"/>
                  </a:lnTo>
                  <a:close/>
                </a:path>
              </a:pathLst>
            </a:custGeom>
            <a:blipFill>
              <a:blip r:embed="rId4"/>
              <a:stretch>
                <a:fillRect l="0" t="0" r="0" b="0"/>
              </a:stretch>
            </a:blipFill>
            <a:ln cap="sq">
              <a:noFill/>
              <a:miter/>
            </a:ln>
          </p:spPr>
        </p:sp>
        <p:sp>
          <p:nvSpPr>
            <p:cNvPr name="Freeform 5" id="5"/>
            <p:cNvSpPr/>
            <p:nvPr/>
          </p:nvSpPr>
          <p:spPr>
            <a:xfrm flipH="false" flipV="false" rot="0">
              <a:off x="0" y="6092420"/>
              <a:ext cx="8309634" cy="5978698"/>
            </a:xfrm>
            <a:custGeom>
              <a:avLst/>
              <a:gdLst/>
              <a:ahLst/>
              <a:cxnLst/>
              <a:rect r="r" b="b" t="t" l="l"/>
              <a:pathLst>
                <a:path h="5978698" w="8309634">
                  <a:moveTo>
                    <a:pt x="0" y="0"/>
                  </a:moveTo>
                  <a:lnTo>
                    <a:pt x="8309634" y="0"/>
                  </a:lnTo>
                  <a:lnTo>
                    <a:pt x="8309634" y="5978698"/>
                  </a:lnTo>
                  <a:lnTo>
                    <a:pt x="0" y="5978698"/>
                  </a:lnTo>
                  <a:lnTo>
                    <a:pt x="0" y="0"/>
                  </a:lnTo>
                  <a:close/>
                </a:path>
              </a:pathLst>
            </a:custGeom>
            <a:blipFill>
              <a:blip r:embed="rId5"/>
              <a:stretch>
                <a:fillRect l="0" t="0" r="0" b="0"/>
              </a:stretch>
            </a:blipFill>
          </p:spPr>
        </p:sp>
      </p:grpSp>
      <p:sp>
        <p:nvSpPr>
          <p:cNvPr name="TextBox 6" id="6"/>
          <p:cNvSpPr txBox="true"/>
          <p:nvPr/>
        </p:nvSpPr>
        <p:spPr>
          <a:xfrm rot="0">
            <a:off x="1028700" y="3218072"/>
            <a:ext cx="6152921" cy="5274544"/>
          </a:xfrm>
          <a:prstGeom prst="rect">
            <a:avLst/>
          </a:prstGeom>
        </p:spPr>
        <p:txBody>
          <a:bodyPr anchor="t" rtlCol="false" tIns="0" lIns="0" bIns="0" rIns="0">
            <a:spAutoFit/>
          </a:bodyPr>
          <a:lstStyle/>
          <a:p>
            <a:pPr algn="just">
              <a:lnSpc>
                <a:spcPts val="4115"/>
              </a:lnSpc>
            </a:pPr>
            <a:r>
              <a:rPr lang="en-US" sz="3166">
                <a:solidFill>
                  <a:srgbClr val="FFFFFF"/>
                </a:solidFill>
                <a:latin typeface="Decalotype"/>
              </a:rPr>
              <a:t>Considerando que a base de dados possui 2233 registros, mais de 50% dos clientes possuem ao menos 1 dependente;</a:t>
            </a:r>
          </a:p>
          <a:p>
            <a:pPr algn="just">
              <a:lnSpc>
                <a:spcPts val="4115"/>
              </a:lnSpc>
            </a:pPr>
          </a:p>
          <a:p>
            <a:pPr algn="just">
              <a:lnSpc>
                <a:spcPts val="4115"/>
              </a:lnSpc>
            </a:pPr>
            <a:r>
              <a:rPr lang="en-US" sz="3166">
                <a:solidFill>
                  <a:srgbClr val="FFFFFF"/>
                </a:solidFill>
                <a:latin typeface="Decalotype"/>
              </a:rPr>
              <a:t>O nível escolar dos clientes, com predominância de 50%, é a graduação .</a:t>
            </a:r>
          </a:p>
          <a:p>
            <a:pPr algn="just">
              <a:lnSpc>
                <a:spcPts val="4115"/>
              </a:lnSpc>
            </a:pPr>
          </a:p>
          <a:p>
            <a:pPr algn="just">
              <a:lnSpc>
                <a:spcPts val="3213"/>
              </a:lnSpc>
            </a:pPr>
          </a:p>
          <a:p>
            <a:pPr algn="ctr">
              <a:lnSpc>
                <a:spcPts val="6106"/>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919424">
            <a:off x="-3511198" y="-357433"/>
            <a:ext cx="13092980" cy="10364742"/>
          </a:xfrm>
          <a:custGeom>
            <a:avLst/>
            <a:gdLst/>
            <a:ahLst/>
            <a:cxnLst/>
            <a:rect r="r" b="b" t="t" l="l"/>
            <a:pathLst>
              <a:path h="10364742" w="13092980">
                <a:moveTo>
                  <a:pt x="0" y="0"/>
                </a:moveTo>
                <a:lnTo>
                  <a:pt x="13092981" y="0"/>
                </a:lnTo>
                <a:lnTo>
                  <a:pt x="13092981" y="10364742"/>
                </a:lnTo>
                <a:lnTo>
                  <a:pt x="0" y="10364742"/>
                </a:lnTo>
                <a:lnTo>
                  <a:pt x="0" y="0"/>
                </a:lnTo>
                <a:close/>
              </a:path>
            </a:pathLst>
          </a:custGeom>
          <a:blipFill>
            <a:blip r:embed="rId2">
              <a:extLst>
                <a:ext uri="{96DAC541-7B7A-43D3-8B79-37D633B846F1}">
                  <asvg:svgBlip xmlns:asvg="http://schemas.microsoft.com/office/drawing/2016/SVG/main" r:embed="rId3"/>
                </a:ext>
              </a:extLst>
            </a:blip>
            <a:stretch>
              <a:fillRect l="-24886" t="0" r="-16017" b="0"/>
            </a:stretch>
          </a:blipFill>
        </p:spPr>
      </p:sp>
      <p:sp>
        <p:nvSpPr>
          <p:cNvPr name="Freeform 3" id="3"/>
          <p:cNvSpPr/>
          <p:nvPr/>
        </p:nvSpPr>
        <p:spPr>
          <a:xfrm flipH="false" flipV="false" rot="0">
            <a:off x="9414180" y="2044960"/>
            <a:ext cx="7845120" cy="6197080"/>
          </a:xfrm>
          <a:custGeom>
            <a:avLst/>
            <a:gdLst/>
            <a:ahLst/>
            <a:cxnLst/>
            <a:rect r="r" b="b" t="t" l="l"/>
            <a:pathLst>
              <a:path h="6197080" w="7845120">
                <a:moveTo>
                  <a:pt x="0" y="0"/>
                </a:moveTo>
                <a:lnTo>
                  <a:pt x="7845120" y="0"/>
                </a:lnTo>
                <a:lnTo>
                  <a:pt x="7845120" y="6197080"/>
                </a:lnTo>
                <a:lnTo>
                  <a:pt x="0" y="6197080"/>
                </a:lnTo>
                <a:lnTo>
                  <a:pt x="0" y="0"/>
                </a:lnTo>
                <a:close/>
              </a:path>
            </a:pathLst>
          </a:custGeom>
          <a:blipFill>
            <a:blip r:embed="rId4"/>
            <a:stretch>
              <a:fillRect l="0" t="0" r="0" b="0"/>
            </a:stretch>
          </a:blipFill>
        </p:spPr>
      </p:sp>
      <p:sp>
        <p:nvSpPr>
          <p:cNvPr name="TextBox 4" id="4"/>
          <p:cNvSpPr txBox="true"/>
          <p:nvPr/>
        </p:nvSpPr>
        <p:spPr>
          <a:xfrm rot="0">
            <a:off x="1028700" y="1183208"/>
            <a:ext cx="6152921" cy="8415883"/>
          </a:xfrm>
          <a:prstGeom prst="rect">
            <a:avLst/>
          </a:prstGeom>
        </p:spPr>
        <p:txBody>
          <a:bodyPr anchor="t" rtlCol="false" tIns="0" lIns="0" bIns="0" rIns="0">
            <a:spAutoFit/>
          </a:bodyPr>
          <a:lstStyle/>
          <a:p>
            <a:pPr algn="just">
              <a:lnSpc>
                <a:spcPts val="4432"/>
              </a:lnSpc>
            </a:pPr>
            <a:r>
              <a:rPr lang="en-US" sz="3166">
                <a:solidFill>
                  <a:srgbClr val="FFFFFF"/>
                </a:solidFill>
                <a:latin typeface="Decalotype"/>
              </a:rPr>
              <a:t>Os clientes foram divididos em Lower_Class, Lower_Middle_Class, Middle_Class, Upper_Middle_Class, Upper_Class, que correspondem a 412, 381, 1432, 7 e 1, respectivamente.</a:t>
            </a:r>
          </a:p>
          <a:p>
            <a:pPr algn="just">
              <a:lnSpc>
                <a:spcPts val="4432"/>
              </a:lnSpc>
            </a:pPr>
          </a:p>
          <a:p>
            <a:pPr algn="just">
              <a:lnSpc>
                <a:spcPts val="4432"/>
              </a:lnSpc>
            </a:pPr>
            <a:r>
              <a:rPr lang="en-US" sz="3166">
                <a:solidFill>
                  <a:srgbClr val="FFFFFF"/>
                </a:solidFill>
                <a:latin typeface="Decalotype"/>
              </a:rPr>
              <a:t>Observa-se que a classe média é preponderante nos registros dos clientes.</a:t>
            </a:r>
          </a:p>
          <a:p>
            <a:pPr algn="just">
              <a:lnSpc>
                <a:spcPts val="4432"/>
              </a:lnSpc>
            </a:pPr>
          </a:p>
          <a:p>
            <a:pPr algn="just">
              <a:lnSpc>
                <a:spcPts val="4432"/>
              </a:lnSpc>
            </a:pPr>
            <a:r>
              <a:rPr lang="en-US" sz="3166">
                <a:solidFill>
                  <a:srgbClr val="FFFFFF"/>
                </a:solidFill>
                <a:latin typeface="Decalotype"/>
              </a:rPr>
              <a:t>A renda está distribuída, aproximadamente, entre 30000.00 e 800000.00, com a presença significativa da classe baixa e média.</a:t>
            </a:r>
          </a:p>
          <a:p>
            <a:pPr algn="just">
              <a:lnSpc>
                <a:spcPts val="4432"/>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DAFtq98pj5U</dc:identifier>
  <dcterms:modified xsi:type="dcterms:W3CDTF">2011-08-01T06:04:30Z</dcterms:modified>
  <cp:revision>1</cp:revision>
  <dc:title>Apresentação da análise exploratória de mkt</dc:title>
</cp:coreProperties>
</file>