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pt-BR"/>
              <a:t>2.º Nível da estrutura de tópicos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pt-BR"/>
              <a:t>3.º Nível da estrutura de tópicos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pt-BR"/>
              <a:t>4.º Nível da estrutura de tópicos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pt-BR"/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pt-BR"/>
              <a:t>8.º Nível da estrutura de tópicos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pt-BR"/>
              <a:t>9.º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924280" y="224280"/>
            <a:ext cx="2872800" cy="5355000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r>
              <a:rPr b="1" lang="pt-BR" sz="2800">
                <a:solidFill>
                  <a:srgbClr val="000000"/>
                </a:solidFill>
                <a:latin typeface="Calibri"/>
              </a:rPr>
              <a:t>Util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distpoints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heap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heapTri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intersect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matrix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matrixUtil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printInfo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random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transformations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interfaceVoronoi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genericUtil</a:t>
            </a:r>
            <a:endParaRPr/>
          </a:p>
        </p:txBody>
      </p:sp>
      <p:sp>
        <p:nvSpPr>
          <p:cNvPr id="4" name="CustomShape 2"/>
          <p:cNvSpPr/>
          <p:nvPr/>
        </p:nvSpPr>
        <p:spPr>
          <a:xfrm>
            <a:off x="256680" y="224280"/>
            <a:ext cx="2405880" cy="2923200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r>
              <a:rPr b="1" lang="pt-BR" sz="2800">
                <a:solidFill>
                  <a:srgbClr val="000000"/>
                </a:solidFill>
                <a:latin typeface="Calibri"/>
              </a:rPr>
              <a:t>Simulation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forces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planar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morph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relax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simulation</a:t>
            </a:r>
            <a:endParaRPr/>
          </a:p>
          <a:p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112680" y="3495960"/>
            <a:ext cx="2652120" cy="3164040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r>
              <a:rPr b="1" lang="pt-BR" sz="2800">
                <a:solidFill>
                  <a:srgbClr val="000000"/>
                </a:solidFill>
                <a:latin typeface="Calibri"/>
              </a:rPr>
              <a:t>Control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primitives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texture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wingEdge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VectorField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Growth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Anim</a:t>
            </a:r>
            <a:endParaRPr/>
          </a:p>
          <a:p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5997960" y="224280"/>
            <a:ext cx="2868120" cy="4629600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r>
              <a:rPr b="1" lang="pt-BR" sz="2800">
                <a:solidFill>
                  <a:srgbClr val="000000"/>
                </a:solidFill>
                <a:latin typeface="Calibri"/>
              </a:rPr>
              <a:t>Data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cells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list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Object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PatternObject</a:t>
            </a:r>
            <a:endParaRPr/>
          </a:p>
          <a:p>
            <a:r>
              <a:rPr lang="pt-BR" sz="2800">
                <a:solidFill>
                  <a:srgbClr val="ff0000"/>
                </a:solidFill>
                <a:latin typeface="Calibri"/>
              </a:rPr>
              <a:t>point3D</a:t>
            </a:r>
            <a:endParaRPr/>
          </a:p>
          <a:p>
            <a:r>
              <a:rPr lang="pt-BR" sz="2800">
                <a:solidFill>
                  <a:srgbClr val="ff0000"/>
                </a:solidFill>
                <a:latin typeface="Calibri"/>
              </a:rPr>
              <a:t>matrix4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Parameters</a:t>
            </a:r>
            <a:endParaRPr/>
          </a:p>
          <a:p>
            <a:r>
              <a:rPr lang="pt-BR" sz="2800">
                <a:solidFill>
                  <a:srgbClr val="ff0000"/>
                </a:solidFill>
                <a:latin typeface="Calibri"/>
              </a:rPr>
              <a:t>fileManager</a:t>
            </a:r>
            <a:endParaRPr/>
          </a:p>
          <a:p>
            <a:endParaRPr/>
          </a:p>
        </p:txBody>
      </p:sp>
      <p:sp>
        <p:nvSpPr>
          <p:cNvPr id="7" name="CustomShape 5"/>
          <p:cNvSpPr/>
          <p:nvPr/>
        </p:nvSpPr>
        <p:spPr>
          <a:xfrm>
            <a:off x="3132000" y="5832000"/>
            <a:ext cx="2405880" cy="790200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bIns="45000" lIns="90000" rIns="90000" tIns="45000"/>
          <a:p>
            <a:r>
              <a:rPr b="1" lang="pt-BR" sz="2800">
                <a:solidFill>
                  <a:srgbClr val="000000"/>
                </a:solidFill>
                <a:latin typeface="Calibri"/>
              </a:rPr>
              <a:t>Viewer</a:t>
            </a:r>
            <a:endParaRPr/>
          </a:p>
          <a:p>
            <a:endParaRPr/>
          </a:p>
        </p:txBody>
      </p:sp>
      <p:sp>
        <p:nvSpPr>
          <p:cNvPr id="8" name="CustomShape 6"/>
          <p:cNvSpPr/>
          <p:nvPr/>
        </p:nvSpPr>
        <p:spPr>
          <a:xfrm>
            <a:off x="6053040" y="5040000"/>
            <a:ext cx="2405880" cy="1643400"/>
          </a:xfrm>
          <a:prstGeom prst="rect">
            <a:avLst/>
          </a:prstGeom>
          <a:gradFill>
            <a:gsLst>
              <a:gs pos="0">
                <a:srgbClr val="ffd2bc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bIns="45000" lIns="90000" rIns="90000" tIns="45000"/>
          <a:p>
            <a:r>
              <a:rPr b="1" lang="pt-BR" sz="2800">
                <a:solidFill>
                  <a:srgbClr val="000000"/>
                </a:solidFill>
                <a:latin typeface="Calibri"/>
              </a:rPr>
              <a:t>Libs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voronoi</a:t>
            </a:r>
            <a:endParaRPr/>
          </a:p>
          <a:p>
            <a:r>
              <a:rPr lang="pt-BR" sz="2800">
                <a:solidFill>
                  <a:srgbClr val="000000"/>
                </a:solidFill>
                <a:latin typeface="Calibri"/>
              </a:rPr>
              <a:t>distance</a:t>
            </a:r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