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65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3A20271-BA86-4EA5-8392-78291FFCEAC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2" b="3074"/>
          <a:stretch/>
        </p:blipFill>
        <p:spPr>
          <a:xfrm>
            <a:off x="2937875" y="2401153"/>
            <a:ext cx="6096000" cy="26298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41FD12-A3F2-4888-96F8-6D2B30300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8041" y="1141130"/>
            <a:ext cx="6815669" cy="1515533"/>
          </a:xfrm>
        </p:spPr>
        <p:txBody>
          <a:bodyPr/>
          <a:lstStyle/>
          <a:p>
            <a:r>
              <a:rPr lang="pt-PT" sz="3200" b="1" cap="all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Sistemas de gestão de clínicas</a:t>
            </a:r>
            <a:endParaRPr lang="pt-PT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743A1F-8426-4212-89C1-16359E286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8041" y="4578542"/>
            <a:ext cx="6815669" cy="1320802"/>
          </a:xfrm>
        </p:spPr>
        <p:txBody>
          <a:bodyPr/>
          <a:lstStyle/>
          <a:p>
            <a:endParaRPr lang="pt-PT" b="1" i="1" cap="all" dirty="0"/>
          </a:p>
          <a:p>
            <a:r>
              <a:rPr lang="pt-PT" b="1" i="1" cap="all" dirty="0">
                <a:solidFill>
                  <a:schemeClr val="accent2">
                    <a:lumMod val="75000"/>
                  </a:schemeClr>
                </a:solidFill>
              </a:rPr>
              <a:t>Clínica </a:t>
            </a:r>
            <a:r>
              <a:rPr lang="pt-PT" b="1" i="1" cap="all" dirty="0" err="1">
                <a:solidFill>
                  <a:schemeClr val="accent2">
                    <a:lumMod val="75000"/>
                  </a:schemeClr>
                </a:solidFill>
              </a:rPr>
              <a:t>fam</a:t>
            </a:r>
            <a:endParaRPr lang="pt-PT" cap="all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F5EAA6-2B82-49D1-995F-BCAEC66DB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31" y="210757"/>
            <a:ext cx="2076590" cy="820786"/>
          </a:xfrm>
          <a:prstGeom prst="rect">
            <a:avLst/>
          </a:prstGeom>
        </p:spPr>
      </p:pic>
      <p:pic>
        <p:nvPicPr>
          <p:cNvPr id="5" name="Imagem 4" descr="C:\Users\marcelo\AppData\Local\Microsoft\Windows\INetCache\Content.Word\IPCA-Logo_rgb_v2.png">
            <a:extLst>
              <a:ext uri="{FF2B5EF4-FFF2-40B4-BE49-F238E27FC236}">
                <a16:creationId xmlns:a16="http://schemas.microsoft.com/office/drawing/2014/main" id="{0A8CF237-FB7D-42D5-8513-DE8D686774CC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8"/>
          <a:stretch/>
        </p:blipFill>
        <p:spPr bwMode="auto">
          <a:xfrm>
            <a:off x="10334144" y="206820"/>
            <a:ext cx="1597025" cy="9518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aixa de Texto 13">
            <a:extLst>
              <a:ext uri="{FF2B5EF4-FFF2-40B4-BE49-F238E27FC236}">
                <a16:creationId xmlns:a16="http://schemas.microsoft.com/office/drawing/2014/main" id="{63AAC948-FA29-4DAC-98DB-BDFA88F6C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388" y="273042"/>
            <a:ext cx="5897217" cy="69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45720" rIns="0" bIns="45720" anchor="ctr" anchorCtr="0" upright="1">
            <a:spAutoFit/>
          </a:bodyPr>
          <a:lstStyle/>
          <a:p>
            <a:pPr marL="457200" marR="457200" algn="ctr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pt-PT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INSTITUTO POLITÉCNICO DO CAVADO E DO AVE</a:t>
            </a:r>
            <a:endParaRPr lang="pt-PT" sz="1400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457200" algn="ctr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pt-PT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ESCOLA SUPERIOR DE TECNOLOGIA</a:t>
            </a:r>
            <a:endParaRPr lang="pt-PT" sz="1400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EB7F622-9C68-4814-AD8C-1ECC00E2D107}"/>
              </a:ext>
            </a:extLst>
          </p:cNvPr>
          <p:cNvSpPr/>
          <p:nvPr/>
        </p:nvSpPr>
        <p:spPr>
          <a:xfrm>
            <a:off x="0" y="5285308"/>
            <a:ext cx="6096000" cy="21832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pt-PT" sz="1600" b="1" dirty="0">
                <a:latin typeface="Garamond (corpo)"/>
                <a:ea typeface="Tahoma" panose="020B0604030504040204" pitchFamily="34" charset="0"/>
                <a:cs typeface="Times New Roman" panose="02020603050405020304" pitchFamily="18" charset="0"/>
              </a:rPr>
              <a:t>Trabalho realizado por:</a:t>
            </a: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pt-PT" sz="1600" b="1" dirty="0">
                <a:latin typeface="Garamond (corpo)"/>
                <a:ea typeface="Tahoma" panose="020B0604030504040204" pitchFamily="34" charset="0"/>
                <a:cs typeface="Times New Roman" panose="02020603050405020304" pitchFamily="18" charset="0"/>
              </a:rPr>
              <a:t>Ana Duarte Nº13281</a:t>
            </a:r>
            <a:endParaRPr lang="pt-PT" sz="1400" b="1" dirty="0">
              <a:latin typeface="Garamond (corpo)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pt-PT" sz="1600" b="1" dirty="0">
                <a:latin typeface="Garamond (corpo)"/>
                <a:ea typeface="Tahoma" panose="020B0604030504040204" pitchFamily="34" charset="0"/>
                <a:cs typeface="Times New Roman" panose="02020603050405020304" pitchFamily="18" charset="0"/>
              </a:rPr>
              <a:t>Marcelo Ferreira Nº13272</a:t>
            </a:r>
          </a:p>
          <a:p>
            <a:pPr>
              <a:lnSpc>
                <a:spcPct val="150000"/>
              </a:lnSpc>
              <a:tabLst>
                <a:tab pos="2971800" algn="ctr"/>
                <a:tab pos="5943600" algn="r"/>
              </a:tabLst>
            </a:pPr>
            <a:r>
              <a:rPr lang="pt-PT" sz="1600" b="1" dirty="0"/>
              <a:t>Fernando Costa Nº13274</a:t>
            </a:r>
          </a:p>
          <a:p>
            <a:pPr>
              <a:lnSpc>
                <a:spcPct val="150000"/>
              </a:lnSpc>
              <a:spcAft>
                <a:spcPts val="0"/>
              </a:spcAft>
              <a:tabLst>
                <a:tab pos="2971800" algn="ctr"/>
                <a:tab pos="5943600" algn="r"/>
              </a:tabLst>
            </a:pPr>
            <a:endParaRPr lang="pt-PT" sz="1600" b="1" dirty="0">
              <a:latin typeface="Garamond (corpo)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PT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BCE5299A-F345-4416-866C-7B2592823F57}"/>
              </a:ext>
            </a:extLst>
          </p:cNvPr>
          <p:cNvSpPr txBox="1">
            <a:spLocks/>
          </p:cNvSpPr>
          <p:nvPr/>
        </p:nvSpPr>
        <p:spPr>
          <a:xfrm>
            <a:off x="7998766" y="4833451"/>
            <a:ext cx="4193234" cy="21832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pt-PT" b="1" dirty="0"/>
          </a:p>
          <a:p>
            <a:pPr algn="r"/>
            <a:endParaRPr lang="pt-PT" b="1" dirty="0"/>
          </a:p>
          <a:p>
            <a:pPr algn="r"/>
            <a:r>
              <a:rPr lang="pt-PT" sz="1900" b="1" dirty="0"/>
              <a:t>Trabalho Prático</a:t>
            </a:r>
            <a:endParaRPr lang="pt-PT" sz="1900" dirty="0"/>
          </a:p>
          <a:p>
            <a:pPr algn="r"/>
            <a:r>
              <a:rPr lang="pt-PT" sz="1900" b="1" dirty="0"/>
              <a:t>Ano Letivo 2017/2018</a:t>
            </a:r>
          </a:p>
          <a:p>
            <a:pPr algn="r"/>
            <a:r>
              <a:rPr lang="pt-PT" sz="1900" b="1" dirty="0"/>
              <a:t>Licenciatura em Informática Médica</a:t>
            </a:r>
            <a:endParaRPr lang="pt-PT" sz="1900" dirty="0"/>
          </a:p>
          <a:p>
            <a:pPr algn="r"/>
            <a:r>
              <a:rPr lang="pt-PT" sz="1900" b="1" dirty="0"/>
              <a:t>RCE / AAD / APS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3855241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4CD23-6E48-4A28-A4AE-898A5517F039}"/>
              </a:ext>
            </a:extLst>
          </p:cNvPr>
          <p:cNvSpPr txBox="1">
            <a:spLocks/>
          </p:cNvSpPr>
          <p:nvPr/>
        </p:nvSpPr>
        <p:spPr>
          <a:xfrm>
            <a:off x="311085" y="968881"/>
            <a:ext cx="6089716" cy="85991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dirty="0"/>
              <a:t>MÁQUINAS DE </a:t>
            </a:r>
          </a:p>
          <a:p>
            <a:r>
              <a:rPr lang="pt-PT" sz="4000" dirty="0"/>
              <a:t>ESTADOS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6F87170C-403D-47AE-B295-3D79C9D64FB8}"/>
              </a:ext>
            </a:extLst>
          </p:cNvPr>
          <p:cNvSpPr txBox="1">
            <a:spLocks/>
          </p:cNvSpPr>
          <p:nvPr/>
        </p:nvSpPr>
        <p:spPr>
          <a:xfrm>
            <a:off x="1284632" y="2869187"/>
            <a:ext cx="4142622" cy="216001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2000" dirty="0"/>
              <a:t>Aqui podemos observar um diagrama de estados referente à consulta, desde que começa até que termina.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56C527-D86C-4D53-B915-DCD978AB822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" b="2673"/>
          <a:stretch/>
        </p:blipFill>
        <p:spPr bwMode="auto">
          <a:xfrm>
            <a:off x="6096000" y="968881"/>
            <a:ext cx="5442012" cy="48639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947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4CD23-6E48-4A28-A4AE-898A5517F039}"/>
              </a:ext>
            </a:extLst>
          </p:cNvPr>
          <p:cNvSpPr txBox="1">
            <a:spLocks/>
          </p:cNvSpPr>
          <p:nvPr/>
        </p:nvSpPr>
        <p:spPr>
          <a:xfrm>
            <a:off x="2378423" y="955629"/>
            <a:ext cx="7435151" cy="85991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cap="all" dirty="0"/>
              <a:t>DIAGRAMAS DE CLASSES</a:t>
            </a:r>
            <a:endParaRPr lang="pt-PT" sz="4000" dirty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6F87170C-403D-47AE-B295-3D79C9D64FB8}"/>
              </a:ext>
            </a:extLst>
          </p:cNvPr>
          <p:cNvSpPr txBox="1">
            <a:spLocks/>
          </p:cNvSpPr>
          <p:nvPr/>
        </p:nvSpPr>
        <p:spPr>
          <a:xfrm>
            <a:off x="7695028" y="2037643"/>
            <a:ext cx="3215566" cy="348375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2000" dirty="0"/>
              <a:t>Aqui podemos observar um diagrama de classes onde definimos as relações existentes entre as diferentes partes presentes na clínica. 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7788D8C-EE78-4E12-9000-34E77339E3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06" y="1815548"/>
            <a:ext cx="6146336" cy="424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8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4CD23-6E48-4A28-A4AE-898A5517F039}"/>
              </a:ext>
            </a:extLst>
          </p:cNvPr>
          <p:cNvSpPr txBox="1">
            <a:spLocks/>
          </p:cNvSpPr>
          <p:nvPr/>
        </p:nvSpPr>
        <p:spPr>
          <a:xfrm>
            <a:off x="2378423" y="955629"/>
            <a:ext cx="7435151" cy="85991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cap="all" dirty="0"/>
              <a:t>DIAGRAMAS DE SEQUÊNCIA</a:t>
            </a:r>
            <a:endParaRPr lang="pt-PT" sz="4000" dirty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6F87170C-403D-47AE-B295-3D79C9D64FB8}"/>
              </a:ext>
            </a:extLst>
          </p:cNvPr>
          <p:cNvSpPr txBox="1">
            <a:spLocks/>
          </p:cNvSpPr>
          <p:nvPr/>
        </p:nvSpPr>
        <p:spPr>
          <a:xfrm>
            <a:off x="7695028" y="2380482"/>
            <a:ext cx="3492406" cy="2097035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2000" dirty="0"/>
              <a:t>Aqui podemos observar um diagrama de sequências sobre o stock de medicamentos. 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844999D-1B75-4CAC-918A-9885095B0FC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"/>
          <a:stretch/>
        </p:blipFill>
        <p:spPr bwMode="auto">
          <a:xfrm>
            <a:off x="1004566" y="2037643"/>
            <a:ext cx="6505135" cy="38507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0260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0803127-B609-472C-AEF5-24A7ED581D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39"/>
          <a:stretch/>
        </p:blipFill>
        <p:spPr>
          <a:xfrm>
            <a:off x="2450195" y="1002660"/>
            <a:ext cx="8828980" cy="535950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734CD23-6E48-4A28-A4AE-898A5517F039}"/>
              </a:ext>
            </a:extLst>
          </p:cNvPr>
          <p:cNvSpPr txBox="1">
            <a:spLocks/>
          </p:cNvSpPr>
          <p:nvPr/>
        </p:nvSpPr>
        <p:spPr>
          <a:xfrm>
            <a:off x="436308" y="772329"/>
            <a:ext cx="2962141" cy="23363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cap="all" dirty="0"/>
              <a:t>Modelo Entidade-Relação</a:t>
            </a: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2853376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646E9-87AB-4790-B68E-47CF1CF9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pt-PT" sz="4000" cap="all" dirty="0"/>
              <a:t>QUERYS</a:t>
            </a:r>
            <a:endParaRPr lang="pt-PT" sz="36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AE22F0-A510-4641-9418-8D035134D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000" dirty="0"/>
              <a:t>Quais os médicos de cada especialidade?</a:t>
            </a:r>
          </a:p>
          <a:p>
            <a:pPr marL="0" indent="0">
              <a:buNone/>
            </a:pPr>
            <a:r>
              <a:rPr lang="pt-PT" sz="2000" dirty="0"/>
              <a:t>	Com esta </a:t>
            </a:r>
            <a:r>
              <a:rPr lang="pt-PT" sz="2000" dirty="0" err="1"/>
              <a:t>query</a:t>
            </a:r>
            <a:r>
              <a:rPr lang="pt-PT" sz="2000" dirty="0"/>
              <a:t> conseguimos descobrir a especialidade que determinado médico tem, aparecendo o nome da especialidade e do médico.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2000" i="1" dirty="0" err="1"/>
              <a:t>select</a:t>
            </a:r>
            <a:r>
              <a:rPr lang="pt-PT" sz="2000" i="1" dirty="0"/>
              <a:t> </a:t>
            </a:r>
            <a:r>
              <a:rPr lang="pt-PT" sz="2000" i="1" dirty="0" err="1"/>
              <a:t>nome_especialidade</a:t>
            </a:r>
            <a:r>
              <a:rPr lang="pt-PT" sz="2000" i="1" dirty="0"/>
              <a:t>, </a:t>
            </a:r>
            <a:r>
              <a:rPr lang="pt-PT" sz="2000" i="1" dirty="0" err="1"/>
              <a:t>nome_medico</a:t>
            </a:r>
            <a:r>
              <a:rPr lang="pt-PT" sz="2000" i="1" dirty="0"/>
              <a:t> </a:t>
            </a:r>
            <a:r>
              <a:rPr lang="pt-PT" sz="2000" i="1" dirty="0" err="1"/>
              <a:t>from</a:t>
            </a:r>
            <a:r>
              <a:rPr lang="pt-PT" sz="2000" i="1" dirty="0"/>
              <a:t> especialidade e </a:t>
            </a:r>
            <a:r>
              <a:rPr lang="pt-PT" sz="2000" i="1" dirty="0" err="1"/>
              <a:t>inner</a:t>
            </a:r>
            <a:r>
              <a:rPr lang="pt-PT" sz="2000" i="1" dirty="0"/>
              <a:t> </a:t>
            </a:r>
            <a:r>
              <a:rPr lang="pt-PT" sz="2000" i="1" dirty="0" err="1"/>
              <a:t>join</a:t>
            </a:r>
            <a:r>
              <a:rPr lang="pt-PT" sz="2000" i="1" dirty="0"/>
              <a:t> medico m </a:t>
            </a:r>
            <a:r>
              <a:rPr lang="pt-PT" sz="2000" i="1" dirty="0" err="1"/>
              <a:t>on</a:t>
            </a:r>
            <a:r>
              <a:rPr lang="pt-PT" sz="2000" i="1" dirty="0"/>
              <a:t> </a:t>
            </a:r>
            <a:r>
              <a:rPr lang="pt-PT" sz="2000" i="1" dirty="0" err="1"/>
              <a:t>e.NUMERO_ESPECIALIDADE</a:t>
            </a:r>
            <a:r>
              <a:rPr lang="pt-PT" sz="2000" i="1" dirty="0"/>
              <a:t> = </a:t>
            </a:r>
            <a:r>
              <a:rPr lang="pt-PT" sz="2000" i="1" dirty="0" err="1"/>
              <a:t>m.NUMERO_ESPECIALIDADE</a:t>
            </a:r>
            <a:r>
              <a:rPr lang="pt-PT" sz="2000" i="1" dirty="0"/>
              <a:t>;</a:t>
            </a:r>
            <a:endParaRPr lang="pt-PT" sz="2000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24ADCC48-11F1-4ACB-AAC1-31E487DC3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5" name="Imagem 10">
            <a:extLst>
              <a:ext uri="{FF2B5EF4-FFF2-40B4-BE49-F238E27FC236}">
                <a16:creationId xmlns:a16="http://schemas.microsoft.com/office/drawing/2014/main" id="{EB4FC3BD-FA58-440D-9B82-37ECF832D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485" y="919690"/>
            <a:ext cx="28289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325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646E9-87AB-4790-B68E-47CF1CF9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pt-PT" sz="4000" cap="all"/>
              <a:t>QUERYS</a:t>
            </a:r>
            <a:endParaRPr lang="pt-PT" sz="36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AE22F0-A510-4641-9418-8D035134D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03191"/>
          </a:xfrm>
        </p:spPr>
        <p:txBody>
          <a:bodyPr>
            <a:normAutofit fontScale="77500" lnSpcReduction="20000"/>
          </a:bodyPr>
          <a:lstStyle/>
          <a:p>
            <a:pPr lvl="0" algn="just">
              <a:lnSpc>
                <a:spcPct val="120000"/>
              </a:lnSpc>
            </a:pPr>
            <a:r>
              <a:rPr lang="pt-PT" sz="2600" dirty="0"/>
              <a:t>Quais foram os medicamentos prescritos por determinado médico?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t-PT" sz="2600" dirty="0"/>
              <a:t>	</a:t>
            </a:r>
            <a:r>
              <a:rPr lang="pt-PT" altLang="pt-PT" sz="26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 esta </a:t>
            </a:r>
            <a:r>
              <a:rPr lang="pt-PT" altLang="pt-PT" sz="2600" dirty="0" err="1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pt-PT" altLang="pt-PT" sz="26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conseguimos descobrir qual médico prescrever determinado medicamento, aparecendo o nome do medicamento e do médico</a:t>
            </a:r>
            <a:endParaRPr lang="pt-PT" sz="2600" dirty="0">
              <a:latin typeface="+mj-lt"/>
            </a:endParaRP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i="1" dirty="0"/>
              <a:t>SELECT NOME_MEDICO, NOME_MEDICAMENTO FROM MEDICO M </a:t>
            </a:r>
            <a:endParaRPr lang="pt-PT" dirty="0"/>
          </a:p>
          <a:p>
            <a:pPr marL="0" indent="0">
              <a:buNone/>
            </a:pPr>
            <a:r>
              <a:rPr lang="pt-PT" i="1" dirty="0"/>
              <a:t>INNER JOIN CONSULTA CON ON M.CEDULA = CON.CEDULA </a:t>
            </a:r>
            <a:endParaRPr lang="pt-PT" dirty="0"/>
          </a:p>
          <a:p>
            <a:pPr marL="0" indent="0">
              <a:buNone/>
            </a:pPr>
            <a:r>
              <a:rPr lang="pt-PT" i="1" dirty="0"/>
              <a:t>INNER JOIN RECEITA R ON CON.NUMERO_MARCACAO = R.NUMERO_MARCACAO </a:t>
            </a:r>
            <a:endParaRPr lang="pt-PT" dirty="0"/>
          </a:p>
          <a:p>
            <a:pPr marL="0" indent="0">
              <a:buNone/>
            </a:pPr>
            <a:r>
              <a:rPr lang="pt-PT" i="1" dirty="0"/>
              <a:t>INNER JOIN MEDICAMENTO MED ON R.NUMERO_MEDICAMENTO = MED.NUMERO_MEDICAMENTO;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3073" name="Imagem 29700">
            <a:extLst>
              <a:ext uri="{FF2B5EF4-FFF2-40B4-BE49-F238E27FC236}">
                <a16:creationId xmlns:a16="http://schemas.microsoft.com/office/drawing/2014/main" id="{16414FE8-6D8D-44FE-8B91-81CF644E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162" y="982131"/>
            <a:ext cx="2553855" cy="13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CB7C935D-5EF4-4311-B4EB-6712A67D6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18701"/>
            <a:ext cx="4523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2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99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363E2-5366-4B05-BF0F-2B0B085D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F9A044-B6C0-4856-960F-BDF460EC7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PT" sz="2000" dirty="0"/>
              <a:t> </a:t>
            </a:r>
            <a:r>
              <a:rPr lang="pt-PT" sz="2200" dirty="0"/>
              <a:t>Este trabalho proporcionou um melhor conhecimento nas três disciplinas em questão, tornando-nos mais capazes de resolver problemas tanto relativos a questões teóricas como práticas. </a:t>
            </a:r>
          </a:p>
          <a:p>
            <a:pPr algn="just">
              <a:lnSpc>
                <a:spcPct val="150000"/>
              </a:lnSpc>
            </a:pPr>
            <a:r>
              <a:rPr lang="pt-PT" sz="2200" dirty="0"/>
              <a:t> Em suma, na nossa perspetiva, conseguimos ter os resultados esperados. Em Registo Clínico Eletrónico, conseguimos concluir que os dados clínicos guardados não dependem muito do tipo de unidade de saúde e que são resguardados a fim de haver confidencialidade dos dados.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5F8505-564D-4200-98F1-DCD8A1553A5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6" b="14097"/>
          <a:stretch/>
        </p:blipFill>
        <p:spPr bwMode="auto">
          <a:xfrm>
            <a:off x="7859762" y="721217"/>
            <a:ext cx="2834640" cy="14295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97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363E2-5366-4B05-BF0F-2B0B085D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F9A044-B6C0-4856-960F-BDF460EC7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PT" sz="2000" dirty="0"/>
              <a:t> </a:t>
            </a:r>
            <a:r>
              <a:rPr lang="pt-PT" sz="2200" dirty="0"/>
              <a:t>Em Análise e Projeto de Sistemas, concluímos que antes de inicializar qualquer projeto, no nosso caso referente a uma clínica, se deve proceder de forma adequada à elaboração de requisitos e diagramas para que as ações sejam bem tomadas e definidas a fim de se criar uma aplicação bem estruturada. </a:t>
            </a:r>
          </a:p>
          <a:p>
            <a:pPr algn="just">
              <a:lnSpc>
                <a:spcPct val="150000"/>
              </a:lnSpc>
            </a:pPr>
            <a:r>
              <a:rPr lang="pt-PT" sz="2200" dirty="0"/>
              <a:t> Por fim, em relação a Armazenamento e Acesso a Dados, mesmo com todos os obstáculos conseguimos concluir os objetivos pedidos implementando uma base de dados que responde as </a:t>
            </a:r>
            <a:r>
              <a:rPr lang="pt-PT" sz="2200" dirty="0" err="1"/>
              <a:t>querys</a:t>
            </a:r>
            <a:r>
              <a:rPr lang="pt-PT" sz="2200" dirty="0"/>
              <a:t> elaboradas.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325BD8-4232-41B4-9F76-66629C23EA5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6" b="14097"/>
          <a:stretch/>
        </p:blipFill>
        <p:spPr bwMode="auto">
          <a:xfrm>
            <a:off x="7859762" y="721217"/>
            <a:ext cx="2834640" cy="14295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6626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1CD63-0D48-4A81-A61C-3C774280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>
                <a:solidFill>
                  <a:schemeClr val="accent2">
                    <a:lumMod val="75000"/>
                  </a:schemeClr>
                </a:solidFill>
              </a:rPr>
              <a:t>CLÍNICA FAM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ACD0C0-A104-4B5F-BE30-E3B4FB940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latin typeface="+mj-lt"/>
                <a:cs typeface="Arial" panose="020B0604020202020204" pitchFamily="34" charset="0"/>
              </a:rPr>
              <a:t>Definimos a existência de três áreas distintas (área administrativa, do médico e do enfermeiro), tendo cada utilizador de cada área papéis e funções diferentes. Cada perfil de utilizador corresponde à sua profissão, só através disso cada elemento pode aceder aos dados do doente, sendo esses dados mais ou menos detalhados conforme o caso. </a:t>
            </a:r>
          </a:p>
        </p:txBody>
      </p:sp>
      <p:pic>
        <p:nvPicPr>
          <p:cNvPr id="4" name="Imagem 3" descr="Resultado de imagem para software para clinicas esquematizado">
            <a:extLst>
              <a:ext uri="{FF2B5EF4-FFF2-40B4-BE49-F238E27FC236}">
                <a16:creationId xmlns:a16="http://schemas.microsoft.com/office/drawing/2014/main" id="{30842E58-5E46-418B-BB03-BF8B08A66C9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85" b="2664"/>
          <a:stretch/>
        </p:blipFill>
        <p:spPr bwMode="auto">
          <a:xfrm>
            <a:off x="1732724" y="4466855"/>
            <a:ext cx="2044146" cy="14628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B779A48-FEEC-42E5-B32B-0E95CE10AAA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4"/>
          <a:stretch/>
        </p:blipFill>
        <p:spPr bwMode="auto">
          <a:xfrm>
            <a:off x="4457286" y="4466855"/>
            <a:ext cx="2729946" cy="14628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m 5" descr="Imagem relacionada">
            <a:extLst>
              <a:ext uri="{FF2B5EF4-FFF2-40B4-BE49-F238E27FC236}">
                <a16:creationId xmlns:a16="http://schemas.microsoft.com/office/drawing/2014/main" id="{764391C9-8878-44A5-8ED3-8108D16DE8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131" y="4335776"/>
            <a:ext cx="1673088" cy="16657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aixa de texto 19">
            <a:extLst>
              <a:ext uri="{FF2B5EF4-FFF2-40B4-BE49-F238E27FC236}">
                <a16:creationId xmlns:a16="http://schemas.microsoft.com/office/drawing/2014/main" id="{3AF6D2AF-4075-4B82-A356-3DDA4B88D600}"/>
              </a:ext>
            </a:extLst>
          </p:cNvPr>
          <p:cNvSpPr txBox="1"/>
          <p:nvPr/>
        </p:nvSpPr>
        <p:spPr>
          <a:xfrm>
            <a:off x="1155426" y="5983535"/>
            <a:ext cx="3219450" cy="138499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900" cap="all" dirty="0">
                <a:solidFill>
                  <a:srgbClr val="7A7A7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Figura 1-Administrativo</a:t>
            </a:r>
          </a:p>
        </p:txBody>
      </p:sp>
      <p:sp>
        <p:nvSpPr>
          <p:cNvPr id="9" name="Caixa de texto 19">
            <a:extLst>
              <a:ext uri="{FF2B5EF4-FFF2-40B4-BE49-F238E27FC236}">
                <a16:creationId xmlns:a16="http://schemas.microsoft.com/office/drawing/2014/main" id="{B5D9BAE1-F18F-4A90-937F-542C267EF469}"/>
              </a:ext>
            </a:extLst>
          </p:cNvPr>
          <p:cNvSpPr txBox="1"/>
          <p:nvPr/>
        </p:nvSpPr>
        <p:spPr>
          <a:xfrm>
            <a:off x="4234901" y="5983534"/>
            <a:ext cx="3219450" cy="138499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900" cap="all" dirty="0">
                <a:solidFill>
                  <a:srgbClr val="7A7A7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Figura 2-Médico</a:t>
            </a:r>
          </a:p>
        </p:txBody>
      </p:sp>
      <p:sp>
        <p:nvSpPr>
          <p:cNvPr id="10" name="Caixa de texto 19">
            <a:extLst>
              <a:ext uri="{FF2B5EF4-FFF2-40B4-BE49-F238E27FC236}">
                <a16:creationId xmlns:a16="http://schemas.microsoft.com/office/drawing/2014/main" id="{42865B60-4EA6-4572-BDF3-DFC585C6EEA3}"/>
              </a:ext>
            </a:extLst>
          </p:cNvPr>
          <p:cNvSpPr txBox="1"/>
          <p:nvPr/>
        </p:nvSpPr>
        <p:spPr>
          <a:xfrm>
            <a:off x="7641950" y="5983533"/>
            <a:ext cx="3219450" cy="138499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PT" sz="900" cap="all" dirty="0">
                <a:solidFill>
                  <a:srgbClr val="7A7A7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Figura 3- enfermeiro</a:t>
            </a:r>
          </a:p>
        </p:txBody>
      </p:sp>
    </p:spTree>
    <p:extLst>
      <p:ext uri="{BB962C8B-B14F-4D97-AF65-F5344CB8AC3E}">
        <p14:creationId xmlns:p14="http://schemas.microsoft.com/office/powerpoint/2010/main" val="199880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50419-AB01-45FA-99EB-3853F51E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cap="all" dirty="0"/>
              <a:t>Área Administrativa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2EB327-203D-4E59-ABE8-E24F95B89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PT" sz="2200" dirty="0"/>
              <a:t>Cada elemento possui um número e uma password de acesso o que permite segurança, confidencialidade e privacidade. Os utilizadores têm quatro opções de funcionamento: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200" dirty="0"/>
              <a:t>			</a:t>
            </a:r>
            <a:r>
              <a:rPr lang="pt-PT" sz="2200" dirty="0">
                <a:sym typeface="Wingdings" panose="05000000000000000000" pitchFamily="2" charset="2"/>
              </a:rPr>
              <a:t></a:t>
            </a:r>
            <a:r>
              <a:rPr lang="pt-PT" sz="2200" dirty="0"/>
              <a:t>Registos de Doentes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200" dirty="0"/>
              <a:t>			</a:t>
            </a:r>
            <a:r>
              <a:rPr lang="pt-PT" sz="2200" dirty="0">
                <a:sym typeface="Wingdings" panose="05000000000000000000" pitchFamily="2" charset="2"/>
              </a:rPr>
              <a:t></a:t>
            </a:r>
            <a:r>
              <a:rPr lang="pt-PT" sz="2200" dirty="0"/>
              <a:t>Marcar consultas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200" dirty="0"/>
              <a:t>			</a:t>
            </a:r>
            <a:r>
              <a:rPr lang="pt-PT" sz="2200" dirty="0">
                <a:sym typeface="Wingdings" panose="05000000000000000000" pitchFamily="2" charset="2"/>
              </a:rPr>
              <a:t></a:t>
            </a:r>
            <a:r>
              <a:rPr lang="pt-PT" sz="2200" dirty="0"/>
              <a:t>Novo Registo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200" dirty="0"/>
              <a:t>			</a:t>
            </a:r>
            <a:r>
              <a:rPr lang="pt-PT" sz="2200" dirty="0">
                <a:sym typeface="Wingdings" panose="05000000000000000000" pitchFamily="2" charset="2"/>
              </a:rPr>
              <a:t></a:t>
            </a:r>
            <a:r>
              <a:rPr lang="pt-PT" sz="2200" dirty="0"/>
              <a:t>Consultas do Dia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34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57744-F845-41AB-B279-CE578279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cap="all" dirty="0"/>
              <a:t>Área do médico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9E9256-4978-426B-BA59-F4AABD3B2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/>
              <a:t>Os médicos inserem o seu cartão para entrarem com a sua cédula que é disponibilizada pela ordem dos médicos. Assim, podem ver a lista dos doentes por ordem de marcação para que os possam chamar e proceder à consulta. </a:t>
            </a:r>
          </a:p>
        </p:txBody>
      </p:sp>
    </p:spTree>
    <p:extLst>
      <p:ext uri="{BB962C8B-B14F-4D97-AF65-F5344CB8AC3E}">
        <p14:creationId xmlns:p14="http://schemas.microsoft.com/office/powerpoint/2010/main" val="119633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22CE3-FCB8-4C25-877B-B0F011FB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cap="all" dirty="0"/>
              <a:t>Área de enfermagem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CBE102-B4D5-45F0-8F7D-F9B682E12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PT" sz="2000" dirty="0">
                <a:latin typeface="Garamond (corpo)"/>
              </a:rPr>
              <a:t>Os enfermeiros, semelhante aos administrativos, possuem um número e uma password de acesso ao sistema o que permite segurança, confidencialidade e privacidade. Após o enfermeiro aceder ao sistema irá aparecer a lista de doentes por ordem de marcação para enfermagem, para que possa os chamar e proceder à consulta.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536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1BF90-EB61-46E8-85CC-EDF946E8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cap="all" dirty="0"/>
              <a:t>Descrição e objetivos do sistema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082B25-5AAA-4F13-9124-6ACA005288D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4"/>
          <a:stretch/>
        </p:blipFill>
        <p:spPr>
          <a:xfrm>
            <a:off x="2392017" y="2716697"/>
            <a:ext cx="7407965" cy="3564834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AF9306-7F77-498F-A7A4-E7C73F614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PT" sz="2200" dirty="0"/>
              <a:t>Na área administrativa o sistema tem como função ajudar na gestão dos doentes e no funcionamento da nossa clínica incluindo agendamento de consultas, orçamentos e arquivos documentais. A área do médico é uma área que tem como finalidade o auxílio diário nas atividades clínicas, auxiliando na análise e armazenamento dos dados clínicos dos doentes na consulta. Por fim, na área de enfermagem os enfermeiros podem ver a lista de doentes que lhes compete cuidar bem como os tratamentos a eles associados que têm de administrar.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9927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8CCB6-F144-440F-9313-806CFC37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cap="all" dirty="0"/>
              <a:t>Proteção de dados</a:t>
            </a:r>
            <a:endParaRPr lang="pt-PT" sz="36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2B7D89-60E2-4E65-89C5-0EA8FFEC2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/>
              <a:t>Pretendemos, com o nosso sistema, que todos os dados que guardamos sejam seguros e privados, quer sejam dados a nível pessoal quer seja a nível de tratamentos. Para este efeito, para além das identificações de acesso para entrar no sistema, palavras passes (passwords) e números de identificação, o nosso sistema terá normas tais como HL7 e DICOM para que os dados sejam seguros e encriptados.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CF35F5-7602-473B-A119-A90D6FEE17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81" y="4624959"/>
            <a:ext cx="2004389" cy="15748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8A70D29-1C36-4AD6-ABC9-4105B03151F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6"/>
          <a:stretch/>
        </p:blipFill>
        <p:spPr bwMode="auto">
          <a:xfrm>
            <a:off x="7690178" y="4455096"/>
            <a:ext cx="3001010" cy="19145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7863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4CD23-6E48-4A28-A4AE-898A5517F039}"/>
              </a:ext>
            </a:extLst>
          </p:cNvPr>
          <p:cNvSpPr txBox="1">
            <a:spLocks/>
          </p:cNvSpPr>
          <p:nvPr/>
        </p:nvSpPr>
        <p:spPr>
          <a:xfrm>
            <a:off x="991397" y="955629"/>
            <a:ext cx="4283763" cy="85991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cap="all" dirty="0"/>
              <a:t>casos de uso</a:t>
            </a:r>
            <a:endParaRPr lang="pt-PT" sz="4000" dirty="0"/>
          </a:p>
        </p:txBody>
      </p:sp>
      <p:pic>
        <p:nvPicPr>
          <p:cNvPr id="3" name="Marcador de Posição de Conteúdo 3">
            <a:extLst>
              <a:ext uri="{FF2B5EF4-FFF2-40B4-BE49-F238E27FC236}">
                <a16:creationId xmlns:a16="http://schemas.microsoft.com/office/drawing/2014/main" id="{0E0BC2C9-4258-46A6-A53B-DE6CD8DB6498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1" b="588"/>
          <a:stretch/>
        </p:blipFill>
        <p:spPr bwMode="auto">
          <a:xfrm>
            <a:off x="5416062" y="622760"/>
            <a:ext cx="5724742" cy="5612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F3ECBA1F-3CA5-4DD1-B04D-8BAC5AEF5716}"/>
              </a:ext>
            </a:extLst>
          </p:cNvPr>
          <p:cNvSpPr txBox="1">
            <a:spLocks/>
          </p:cNvSpPr>
          <p:nvPr/>
        </p:nvSpPr>
        <p:spPr>
          <a:xfrm>
            <a:off x="1213850" y="2201425"/>
            <a:ext cx="3838856" cy="348375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2000" dirty="0"/>
              <a:t>Aqui podemos observar casos de uso referentes a registar os doentes, marcar, cancelar e pagar consultas, consultar exames, prescrever receitas, realizar consultas administrar medicações e registar essa administração.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7215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4CD23-6E48-4A28-A4AE-898A5517F039}"/>
              </a:ext>
            </a:extLst>
          </p:cNvPr>
          <p:cNvSpPr txBox="1">
            <a:spLocks/>
          </p:cNvSpPr>
          <p:nvPr/>
        </p:nvSpPr>
        <p:spPr>
          <a:xfrm>
            <a:off x="2378423" y="955629"/>
            <a:ext cx="7435151" cy="85991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z="4000" cap="all" dirty="0"/>
              <a:t>Diagrama de atividades</a:t>
            </a:r>
            <a:endParaRPr lang="pt-PT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4BAC7B-204E-46E9-8DA5-F5D38634AB3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9" b="3759"/>
          <a:stretch/>
        </p:blipFill>
        <p:spPr bwMode="auto">
          <a:xfrm>
            <a:off x="941159" y="2011490"/>
            <a:ext cx="7333507" cy="38756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6F87170C-403D-47AE-B295-3D79C9D64FB8}"/>
              </a:ext>
            </a:extLst>
          </p:cNvPr>
          <p:cNvSpPr txBox="1">
            <a:spLocks/>
          </p:cNvSpPr>
          <p:nvPr/>
        </p:nvSpPr>
        <p:spPr>
          <a:xfrm>
            <a:off x="8274666" y="2011490"/>
            <a:ext cx="3077815" cy="348375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PT" sz="2000" dirty="0"/>
              <a:t>Aqui podemos observar um diagrama de atividades referente à consulta, desde que começa até que termina.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7489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286</TotalTime>
  <Words>724</Words>
  <Application>Microsoft Office PowerPoint</Application>
  <PresentationFormat>Ecrã Panorâmico</PresentationFormat>
  <Paragraphs>68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4" baseType="lpstr">
      <vt:lpstr>Arial</vt:lpstr>
      <vt:lpstr>Garamond</vt:lpstr>
      <vt:lpstr>Garamond (corpo)</vt:lpstr>
      <vt:lpstr>Tahoma</vt:lpstr>
      <vt:lpstr>Times New Roman</vt:lpstr>
      <vt:lpstr>Wingdings</vt:lpstr>
      <vt:lpstr>Orgânico</vt:lpstr>
      <vt:lpstr>Sistemas de gestão de clínicas</vt:lpstr>
      <vt:lpstr>CLÍNICA FAM</vt:lpstr>
      <vt:lpstr>Área Administrativa</vt:lpstr>
      <vt:lpstr>Área do médico</vt:lpstr>
      <vt:lpstr>Área de enfermagem</vt:lpstr>
      <vt:lpstr>Descrição e objetivos do sistema</vt:lpstr>
      <vt:lpstr>Proteção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QUERYS</vt:lpstr>
      <vt:lpstr>QUERYS</vt:lpstr>
      <vt:lpstr>Conclusão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gestão de clínicas</dc:title>
  <dc:creator>Ana</dc:creator>
  <cp:lastModifiedBy>marcelo ferreira</cp:lastModifiedBy>
  <cp:revision>20</cp:revision>
  <dcterms:created xsi:type="dcterms:W3CDTF">2018-06-06T18:50:24Z</dcterms:created>
  <dcterms:modified xsi:type="dcterms:W3CDTF">2018-06-10T17:55:57Z</dcterms:modified>
</cp:coreProperties>
</file>