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3C9"/>
    <a:srgbClr val="2AAAA6"/>
    <a:srgbClr val="2AA3A1"/>
    <a:srgbClr val="4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40" d="100"/>
          <a:sy n="240" d="100"/>
        </p:scale>
        <p:origin x="3336" y="4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69" y="38100"/>
            <a:ext cx="3467100" cy="68199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11999" y="832067"/>
            <a:ext cx="2996625" cy="5242021"/>
            <a:chOff x="3011999" y="832067"/>
            <a:chExt cx="2996625" cy="5242021"/>
          </a:xfrm>
        </p:grpSpPr>
        <p:sp>
          <p:nvSpPr>
            <p:cNvPr id="18" name="Rectangle 17"/>
            <p:cNvSpPr/>
            <p:nvPr/>
          </p:nvSpPr>
          <p:spPr>
            <a:xfrm>
              <a:off x="3011999" y="832067"/>
              <a:ext cx="2988000" cy="7830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20624" y="1615098"/>
              <a:ext cx="2988000" cy="44589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545" y="1072875"/>
            <a:ext cx="346935" cy="3808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61480" y="982118"/>
            <a:ext cx="1918420" cy="46935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Homero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Casonato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Jr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050" dirty="0" err="1" smtClean="0">
                <a:solidFill>
                  <a:schemeClr val="bg1"/>
                </a:solidFill>
              </a:rPr>
              <a:t>Endodontista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58076" y="1174978"/>
            <a:ext cx="2519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61061" y="1249272"/>
            <a:ext cx="2519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58076" y="1323566"/>
            <a:ext cx="2519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11998" y="1614721"/>
            <a:ext cx="990000" cy="2512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baseline="20000" dirty="0" smtClean="0"/>
              <a:t>AGENDA</a:t>
            </a:r>
            <a:endParaRPr lang="en-US" sz="1400" b="1" baseline="20000" dirty="0"/>
          </a:p>
        </p:txBody>
      </p:sp>
      <p:sp>
        <p:nvSpPr>
          <p:cNvPr id="16" name="Rectangle 15"/>
          <p:cNvSpPr/>
          <p:nvPr/>
        </p:nvSpPr>
        <p:spPr>
          <a:xfrm>
            <a:off x="4014522" y="1614721"/>
            <a:ext cx="990000" cy="2512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baseline="20000" dirty="0" smtClean="0"/>
              <a:t>PACIENTES</a:t>
            </a:r>
            <a:endParaRPr lang="en-US" sz="1400" b="1" baseline="20000" dirty="0"/>
          </a:p>
        </p:txBody>
      </p:sp>
      <p:sp>
        <p:nvSpPr>
          <p:cNvPr id="17" name="Rectangle 16"/>
          <p:cNvSpPr/>
          <p:nvPr/>
        </p:nvSpPr>
        <p:spPr>
          <a:xfrm>
            <a:off x="5011169" y="1614721"/>
            <a:ext cx="990000" cy="2512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baseline="20000" dirty="0" smtClean="0"/>
              <a:t>GESTÃO</a:t>
            </a:r>
            <a:endParaRPr lang="en-US" sz="1400" b="1" baseline="20000" dirty="0"/>
          </a:p>
        </p:txBody>
      </p:sp>
    </p:spTree>
    <p:extLst>
      <p:ext uri="{BB962C8B-B14F-4D97-AF65-F5344CB8AC3E}">
        <p14:creationId xmlns:p14="http://schemas.microsoft.com/office/powerpoint/2010/main" val="206311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2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9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8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68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6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2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34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70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1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63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7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7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5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9C6-C180-EE41-BEF5-0F2652FE8308}" type="datetimeFigureOut">
              <a:rPr lang="en-US" smtClean="0"/>
              <a:pPr/>
              <a:t>04/04/15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2502-58B5-C94B-B8FF-4927CE82B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slide" Target="slide7.xml"/><Relationship Id="rId5" Type="http://schemas.openxmlformats.org/officeDocument/2006/relationships/slide" Target="slide4.xml"/><Relationship Id="rId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4.xml"/><Relationship Id="rId5" Type="http://schemas.openxmlformats.org/officeDocument/2006/relationships/slide" Target="slide9.xml"/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image" Target="../media/image3.png"/><Relationship Id="rId5" Type="http://schemas.openxmlformats.org/officeDocument/2006/relationships/slide" Target="slide2.xm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slide" Target="slide7.xml"/><Relationship Id="rId9" Type="http://schemas.openxmlformats.org/officeDocument/2006/relationships/slide" Target="slide4.xml"/><Relationship Id="rId10" Type="http://schemas.openxmlformats.org/officeDocument/2006/relationships/slide" Target="slide9.xm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u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slide" Target="slide4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4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" Target="slide3.xml"/><Relationship Id="rId7" Type="http://schemas.openxmlformats.org/officeDocument/2006/relationships/slide" Target="slide8.xml"/><Relationship Id="rId8" Type="http://schemas.openxmlformats.org/officeDocument/2006/relationships/slide" Target="slide2.xml"/><Relationship Id="rId9" Type="http://schemas.openxmlformats.org/officeDocument/2006/relationships/slide" Target="slide4.xml"/><Relationship Id="rId10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" Target="slide4.xml"/><Relationship Id="rId8" Type="http://schemas.openxmlformats.org/officeDocument/2006/relationships/slide" Target="slide9.xml"/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9.xml"/><Relationship Id="rId3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69" y="38100"/>
            <a:ext cx="3467100" cy="68199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296198" y="3945358"/>
            <a:ext cx="414000" cy="414000"/>
          </a:xfrm>
          <a:prstGeom prst="roundRect">
            <a:avLst>
              <a:gd name="adj" fmla="val 24775"/>
            </a:avLst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2400" y="3968760"/>
            <a:ext cx="5295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erdana"/>
                <a:cs typeface="Verdana"/>
              </a:rPr>
              <a:t>eD</a:t>
            </a:r>
            <a:endParaRPr lang="en-US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2" name="Rounded Rectangle 11">
            <a:hlinkClick r:id="" action="ppaction://hlinkshowjump?jump=nextslide" highlightClick="1">
              <a:snd r:embed="rId3" name="Pencil Check"/>
            </a:hlinkClick>
          </p:cNvPr>
          <p:cNvSpPr/>
          <p:nvPr/>
        </p:nvSpPr>
        <p:spPr>
          <a:xfrm>
            <a:off x="5296198" y="3945358"/>
            <a:ext cx="414000" cy="431999"/>
          </a:xfrm>
          <a:prstGeom prst="roundRect">
            <a:avLst>
              <a:gd name="adj" fmla="val 26326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4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hlinkClick r:id="" action="ppaction://hlinkshowjump?jump=nextslide" highlightClick="1"/>
          </p:cNvPr>
          <p:cNvSpPr/>
          <p:nvPr/>
        </p:nvSpPr>
        <p:spPr>
          <a:xfrm>
            <a:off x="3871860" y="3082351"/>
            <a:ext cx="409316" cy="7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759569" y="38100"/>
            <a:ext cx="3467100" cy="6819900"/>
            <a:chOff x="2759569" y="38100"/>
            <a:chExt cx="3467100" cy="6819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9569" y="38100"/>
              <a:ext cx="3467100" cy="6819900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3011999" y="832067"/>
              <a:ext cx="2988000" cy="5242021"/>
              <a:chOff x="3011999" y="832067"/>
              <a:chExt cx="2988000" cy="524202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011999" y="832067"/>
                <a:ext cx="2988000" cy="78303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2AA3A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11999" y="1615098"/>
                <a:ext cx="2988000" cy="4458990"/>
              </a:xfrm>
              <a:prstGeom prst="rect">
                <a:avLst/>
              </a:prstGeom>
              <a:solidFill>
                <a:srgbClr val="46FFFF"/>
              </a:solidFill>
              <a:ln>
                <a:solidFill>
                  <a:srgbClr val="46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545" y="1072875"/>
              <a:ext cx="346935" cy="3808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061480" y="982118"/>
              <a:ext cx="1918420" cy="46935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dirty="0" err="1" smtClean="0">
                  <a:solidFill>
                    <a:schemeClr val="bg1"/>
                  </a:solidFill>
                </a:rPr>
                <a:t>Homero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Casonato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Jr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r>
                <a:rPr lang="en-US" sz="1050" dirty="0" err="1" smtClean="0">
                  <a:solidFill>
                    <a:schemeClr val="bg1"/>
                  </a:solidFill>
                </a:rPr>
                <a:t>Endodontista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158076" y="1174978"/>
              <a:ext cx="2519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61061" y="1249272"/>
              <a:ext cx="2519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158076" y="1323566"/>
              <a:ext cx="2519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011998" y="1614721"/>
              <a:ext cx="990000" cy="25129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baseline="20000" dirty="0" smtClean="0"/>
                <a:t>AGENDA</a:t>
              </a:r>
              <a:endParaRPr lang="en-US" sz="1400" b="1" baseline="20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522" y="1614721"/>
              <a:ext cx="990000" cy="25129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baseline="20000" dirty="0" smtClean="0"/>
                <a:t>PACIENTES</a:t>
              </a:r>
              <a:endParaRPr lang="en-US" sz="1400" b="1" baseline="20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11169" y="1614721"/>
              <a:ext cx="990000" cy="25129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baseline="20000" dirty="0" smtClean="0"/>
                <a:t>GESTÃO</a:t>
              </a:r>
              <a:endParaRPr lang="en-US" sz="1400" b="1" baseline="200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011999" y="1820296"/>
            <a:ext cx="98999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565074"/>
              </p:ext>
            </p:extLst>
          </p:nvPr>
        </p:nvGraphicFramePr>
        <p:xfrm>
          <a:off x="3011997" y="2340492"/>
          <a:ext cx="2988006" cy="3733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58"/>
                <a:gridCol w="426858"/>
                <a:gridCol w="426858"/>
                <a:gridCol w="426858"/>
                <a:gridCol w="426858"/>
                <a:gridCol w="426858"/>
                <a:gridCol w="426858"/>
              </a:tblGrid>
              <a:tr h="746719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6719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6719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6719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6719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011997" y="2157764"/>
            <a:ext cx="43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Dom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9860" y="2160493"/>
            <a:ext cx="43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Seg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586" y="2160493"/>
            <a:ext cx="43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Ter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91449" y="2157764"/>
            <a:ext cx="43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Qua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19252" y="2160493"/>
            <a:ext cx="43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Qui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51252" y="2160493"/>
            <a:ext cx="43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9169" y="2160493"/>
            <a:ext cx="43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Sab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11999" y="1896838"/>
            <a:ext cx="2988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83525" y="1786349"/>
            <a:ext cx="2607956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sz="1400" b="1" dirty="0" smtClean="0">
                <a:solidFill>
                  <a:schemeClr val="tx1"/>
                </a:solidFill>
              </a:rPr>
              <a:t>	        MARÇO</a:t>
            </a:r>
            <a:r>
              <a:rPr lang="en-US" sz="1400" b="1" dirty="0"/>
              <a:t> 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2015		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912324" y="339169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930149" y="338670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36" name="Rectangle 35">
            <a:hlinkClick r:id="rId4" action="ppaction://hlinksldjump" highlightClick="1"/>
          </p:cNvPr>
          <p:cNvSpPr/>
          <p:nvPr/>
        </p:nvSpPr>
        <p:spPr>
          <a:xfrm>
            <a:off x="5003774" y="1609057"/>
            <a:ext cx="1011067" cy="2569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hlinkClick r:id="rId5" action="ppaction://hlinksldjump" highlightClick="1"/>
          </p:cNvPr>
          <p:cNvSpPr/>
          <p:nvPr/>
        </p:nvSpPr>
        <p:spPr>
          <a:xfrm>
            <a:off x="4014522" y="1609057"/>
            <a:ext cx="989252" cy="2552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hlinkClick r:id="rId6" action="ppaction://hlinksldjump" highlightClick="1"/>
          </p:cNvPr>
          <p:cNvSpPr/>
          <p:nvPr/>
        </p:nvSpPr>
        <p:spPr>
          <a:xfrm>
            <a:off x="3158076" y="1174978"/>
            <a:ext cx="254983" cy="1485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966639" y="786707"/>
            <a:ext cx="76174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eDOCT</a:t>
            </a:r>
            <a:endParaRPr lang="en-US" sz="12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90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1999" y="1939370"/>
            <a:ext cx="2988000" cy="218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TERÇA – 10 DE MARÇO DE 2015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999" y="2157764"/>
            <a:ext cx="2988000" cy="28799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8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11999" y="2454163"/>
            <a:ext cx="2988000" cy="28799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9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1999" y="2750562"/>
            <a:ext cx="2988000" cy="28799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10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1999" y="3046961"/>
            <a:ext cx="2988000" cy="28799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11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1999" y="3343360"/>
            <a:ext cx="2988000" cy="28799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12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1999" y="3639759"/>
            <a:ext cx="2988000" cy="28799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13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1999" y="3936158"/>
            <a:ext cx="2988000" cy="28799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14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1999" y="4232557"/>
            <a:ext cx="2988000" cy="28799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15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1999" y="4528956"/>
            <a:ext cx="2988000" cy="28799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16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11999" y="4825355"/>
            <a:ext cx="2988000" cy="28799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17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1999" y="5121754"/>
            <a:ext cx="2988000" cy="28799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18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1999" y="5418153"/>
            <a:ext cx="2988000" cy="28799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19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11999" y="5714552"/>
            <a:ext cx="2988000" cy="28799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20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11999" y="6002551"/>
            <a:ext cx="2988000" cy="7578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11999" y="2157762"/>
            <a:ext cx="309459" cy="39205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321458" y="2297495"/>
            <a:ext cx="2678541" cy="444667"/>
          </a:xfrm>
          <a:prstGeom prst="roundRect">
            <a:avLst>
              <a:gd name="adj" fmla="val 8109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</a:rPr>
              <a:t>Filipe Camargo</a:t>
            </a:r>
          </a:p>
          <a:p>
            <a:r>
              <a:rPr lang="en-US" sz="800" b="1" dirty="0" smtClean="0">
                <a:solidFill>
                  <a:schemeClr val="bg1"/>
                </a:solidFill>
              </a:rPr>
              <a:t>Particular</a:t>
            </a:r>
          </a:p>
          <a:p>
            <a:r>
              <a:rPr lang="en-US" sz="800" b="1" dirty="0" smtClean="0">
                <a:solidFill>
                  <a:schemeClr val="bg1"/>
                </a:solidFill>
              </a:rPr>
              <a:t>F: (19) 94321-0987 – </a:t>
            </a:r>
            <a:r>
              <a:rPr lang="en-US" sz="800" b="1" dirty="0" err="1" smtClean="0">
                <a:solidFill>
                  <a:schemeClr val="bg1"/>
                </a:solidFill>
              </a:rPr>
              <a:t>fcamargo@gmail.com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21458" y="2750562"/>
            <a:ext cx="2678541" cy="444667"/>
          </a:xfrm>
          <a:prstGeom prst="roundRect">
            <a:avLst>
              <a:gd name="adj" fmla="val 8109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</a:rPr>
              <a:t>Carlos </a:t>
            </a:r>
            <a:r>
              <a:rPr lang="en-US" sz="800" b="1" dirty="0" err="1" smtClean="0">
                <a:solidFill>
                  <a:schemeClr val="bg1"/>
                </a:solidFill>
              </a:rPr>
              <a:t>Serpentini</a:t>
            </a:r>
            <a:endParaRPr lang="en-US" sz="800" b="1" dirty="0" smtClean="0">
              <a:solidFill>
                <a:schemeClr val="bg1"/>
              </a:solidFill>
            </a:endParaRPr>
          </a:p>
          <a:p>
            <a:r>
              <a:rPr lang="en-US" sz="800" b="1" dirty="0" err="1" smtClean="0">
                <a:solidFill>
                  <a:schemeClr val="bg1"/>
                </a:solidFill>
              </a:rPr>
              <a:t>Uniodonto</a:t>
            </a:r>
            <a:endParaRPr lang="en-US" sz="800" b="1" dirty="0" smtClean="0">
              <a:solidFill>
                <a:schemeClr val="bg1"/>
              </a:solidFill>
            </a:endParaRPr>
          </a:p>
          <a:p>
            <a:r>
              <a:rPr lang="en-US" sz="800" b="1" dirty="0" smtClean="0">
                <a:solidFill>
                  <a:schemeClr val="bg1"/>
                </a:solidFill>
              </a:rPr>
              <a:t>F: (19) 99324-9120 – </a:t>
            </a:r>
            <a:r>
              <a:rPr lang="en-US" sz="800" b="1" dirty="0" err="1" smtClean="0">
                <a:solidFill>
                  <a:schemeClr val="bg1"/>
                </a:solidFill>
              </a:rPr>
              <a:t>serpa@gmail.com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21458" y="3779490"/>
            <a:ext cx="2678541" cy="444667"/>
          </a:xfrm>
          <a:prstGeom prst="roundRect">
            <a:avLst>
              <a:gd name="adj" fmla="val 8109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>
                <a:solidFill>
                  <a:schemeClr val="bg1"/>
                </a:solidFill>
              </a:rPr>
              <a:t>Flávio</a:t>
            </a:r>
            <a:r>
              <a:rPr lang="en-US" sz="800" b="1" dirty="0" smtClean="0">
                <a:solidFill>
                  <a:schemeClr val="bg1"/>
                </a:solidFill>
              </a:rPr>
              <a:t> </a:t>
            </a:r>
            <a:r>
              <a:rPr lang="en-US" sz="800" b="1" dirty="0" err="1" smtClean="0">
                <a:solidFill>
                  <a:schemeClr val="bg1"/>
                </a:solidFill>
              </a:rPr>
              <a:t>Pimazoni</a:t>
            </a:r>
            <a:endParaRPr lang="en-US" sz="800" b="1" dirty="0" smtClean="0">
              <a:solidFill>
                <a:schemeClr val="bg1"/>
              </a:solidFill>
            </a:endParaRPr>
          </a:p>
          <a:p>
            <a:r>
              <a:rPr lang="en-US" sz="800" b="1" dirty="0" err="1" smtClean="0">
                <a:solidFill>
                  <a:schemeClr val="bg1"/>
                </a:solidFill>
              </a:rPr>
              <a:t>Uniodonto</a:t>
            </a:r>
            <a:endParaRPr lang="en-US" sz="800" b="1" dirty="0" smtClean="0">
              <a:solidFill>
                <a:schemeClr val="bg1"/>
              </a:solidFill>
            </a:endParaRPr>
          </a:p>
          <a:p>
            <a:r>
              <a:rPr lang="en-US" sz="800" b="1" dirty="0" smtClean="0">
                <a:solidFill>
                  <a:schemeClr val="bg1"/>
                </a:solidFill>
              </a:rPr>
              <a:t>F: (19) 99876–6543 - </a:t>
            </a:r>
            <a:r>
              <a:rPr lang="en-US" sz="800" b="1" dirty="0" err="1" smtClean="0">
                <a:solidFill>
                  <a:schemeClr val="bg1"/>
                </a:solidFill>
              </a:rPr>
              <a:t>pima@gmail.com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21458" y="4380688"/>
            <a:ext cx="2678541" cy="741066"/>
          </a:xfrm>
          <a:prstGeom prst="roundRect">
            <a:avLst>
              <a:gd name="adj" fmla="val 8109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</a:rPr>
              <a:t>Juliana Almeida </a:t>
            </a:r>
            <a:r>
              <a:rPr lang="en-US" sz="800" b="1" dirty="0" err="1" smtClean="0">
                <a:solidFill>
                  <a:schemeClr val="bg1"/>
                </a:solidFill>
              </a:rPr>
              <a:t>Casonato</a:t>
            </a:r>
            <a:endParaRPr lang="en-US" sz="800" b="1" dirty="0" smtClean="0">
              <a:solidFill>
                <a:schemeClr val="bg1"/>
              </a:solidFill>
            </a:endParaRPr>
          </a:p>
          <a:p>
            <a:r>
              <a:rPr lang="en-US" sz="800" b="1" dirty="0" err="1" smtClean="0">
                <a:solidFill>
                  <a:schemeClr val="bg1"/>
                </a:solidFill>
              </a:rPr>
              <a:t>Uniodonto</a:t>
            </a:r>
            <a:endParaRPr lang="en-US" sz="800" b="1" dirty="0" smtClean="0">
              <a:solidFill>
                <a:schemeClr val="bg1"/>
              </a:solidFill>
            </a:endParaRPr>
          </a:p>
          <a:p>
            <a:r>
              <a:rPr lang="en-US" sz="800" b="1" dirty="0" smtClean="0">
                <a:solidFill>
                  <a:schemeClr val="bg1"/>
                </a:solidFill>
              </a:rPr>
              <a:t>F: (19) 99111-0009 - </a:t>
            </a:r>
            <a:r>
              <a:rPr lang="en-US" sz="800" b="1" dirty="0" err="1" smtClean="0">
                <a:solidFill>
                  <a:schemeClr val="bg1"/>
                </a:solidFill>
              </a:rPr>
              <a:t>ju@gmail.com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11999" y="1820296"/>
            <a:ext cx="98999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" action="ppaction://hlinkshowjump?jump=nextslide" highlightClick="1"/>
          </p:cNvPr>
          <p:cNvSpPr/>
          <p:nvPr/>
        </p:nvSpPr>
        <p:spPr>
          <a:xfrm>
            <a:off x="3322575" y="4380688"/>
            <a:ext cx="2678541" cy="741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hlinkClick r:id="rId2" action="ppaction://hlinksldjump" highlightClick="1"/>
          </p:cNvPr>
          <p:cNvSpPr/>
          <p:nvPr/>
        </p:nvSpPr>
        <p:spPr>
          <a:xfrm>
            <a:off x="3002708" y="1609057"/>
            <a:ext cx="1011067" cy="2569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3" action="ppaction://hlinksldjump" highlightClick="1"/>
          </p:cNvPr>
          <p:cNvSpPr/>
          <p:nvPr/>
        </p:nvSpPr>
        <p:spPr>
          <a:xfrm>
            <a:off x="5003774" y="1609057"/>
            <a:ext cx="1011067" cy="2569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4" action="ppaction://hlinksldjump" highlightClick="1"/>
          </p:cNvPr>
          <p:cNvSpPr/>
          <p:nvPr/>
        </p:nvSpPr>
        <p:spPr>
          <a:xfrm>
            <a:off x="4014522" y="1609057"/>
            <a:ext cx="989252" cy="2552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5" action="ppaction://hlinksldjump" highlightClick="1"/>
          </p:cNvPr>
          <p:cNvSpPr/>
          <p:nvPr/>
        </p:nvSpPr>
        <p:spPr>
          <a:xfrm>
            <a:off x="3158076" y="1174978"/>
            <a:ext cx="254983" cy="1485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66639" y="786707"/>
            <a:ext cx="76174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eDOCT</a:t>
            </a:r>
            <a:endParaRPr lang="en-US" sz="12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8126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3775" y="1820296"/>
            <a:ext cx="98999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20318" y="1887144"/>
            <a:ext cx="2969458" cy="4195858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cap="all" dirty="0" smtClean="0">
                <a:solidFill>
                  <a:srgbClr val="000000"/>
                </a:solidFill>
              </a:rPr>
              <a:t>JULIANA ALMEIDA CASONATO</a:t>
            </a:r>
          </a:p>
          <a:p>
            <a:pPr algn="ctr"/>
            <a:endParaRPr lang="en-US" sz="1000" cap="all" dirty="0">
              <a:solidFill>
                <a:srgbClr val="000000"/>
              </a:solidFill>
            </a:endParaRPr>
          </a:p>
          <a:p>
            <a:r>
              <a:rPr lang="en-US" sz="1000" b="1" cap="all" dirty="0" err="1" smtClean="0">
                <a:solidFill>
                  <a:schemeClr val="bg1"/>
                </a:solidFill>
              </a:rPr>
              <a:t>Convênio</a:t>
            </a:r>
            <a:r>
              <a:rPr lang="en-US" sz="1000" b="1" cap="all" dirty="0" smtClean="0">
                <a:solidFill>
                  <a:schemeClr val="bg1"/>
                </a:solidFill>
              </a:rPr>
              <a:t>: </a:t>
            </a:r>
            <a:r>
              <a:rPr lang="en-US" sz="1000" dirty="0" smtClean="0">
                <a:solidFill>
                  <a:schemeClr val="bg1"/>
                </a:solidFill>
              </a:rPr>
              <a:t>Particular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cap="all" dirty="0" err="1" smtClean="0">
                <a:solidFill>
                  <a:schemeClr val="bg1"/>
                </a:solidFill>
              </a:rPr>
              <a:t>Contato</a:t>
            </a:r>
            <a:r>
              <a:rPr lang="en-US" sz="1000" b="1" cap="all" dirty="0" smtClean="0">
                <a:solidFill>
                  <a:schemeClr val="bg1"/>
                </a:solidFill>
              </a:rPr>
              <a:t>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b="1" cap="all" dirty="0" err="1" smtClean="0">
                <a:solidFill>
                  <a:schemeClr val="bg1"/>
                </a:solidFill>
              </a:rPr>
              <a:t>Celular</a:t>
            </a:r>
            <a:r>
              <a:rPr lang="en-US" sz="1000" b="1" cap="all" dirty="0" smtClean="0">
                <a:solidFill>
                  <a:schemeClr val="bg1"/>
                </a:solidFill>
              </a:rPr>
              <a:t>: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(19) 99111-0009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E-mail: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hlinkClick r:id="rId2"/>
              </a:rPr>
              <a:t>ju@gmail.com</a:t>
            </a:r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err="1" smtClean="0">
                <a:solidFill>
                  <a:schemeClr val="bg1"/>
                </a:solidFill>
              </a:rPr>
              <a:t>Procedimento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</a:rPr>
              <a:t>planejado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</a:rPr>
              <a:t>para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</a:rPr>
              <a:t>esta</a:t>
            </a:r>
            <a:r>
              <a:rPr lang="en-US" sz="1000" b="1" dirty="0" smtClean="0">
                <a:solidFill>
                  <a:schemeClr val="bg1"/>
                </a:solidFill>
              </a:rPr>
              <a:t> data: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Pulpotomia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>
            <a:hlinkClick r:id="rId3" action="ppaction://hlinksldjump" highlightClick="1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03" y="3165370"/>
            <a:ext cx="239954" cy="179965"/>
          </a:xfrm>
          <a:prstGeom prst="rect">
            <a:avLst/>
          </a:prstGeom>
        </p:spPr>
      </p:pic>
      <p:sp>
        <p:nvSpPr>
          <p:cNvPr id="10" name="Rectangle 9">
            <a:hlinkClick r:id="rId5" action="ppaction://hlinksldjump" highlightClick="1"/>
          </p:cNvPr>
          <p:cNvSpPr/>
          <p:nvPr/>
        </p:nvSpPr>
        <p:spPr>
          <a:xfrm>
            <a:off x="3002708" y="1609057"/>
            <a:ext cx="1011067" cy="2569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" action="ppaction://hlinkshowjump?jump=nextslide" highlightClick="1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0572" y="3133471"/>
            <a:ext cx="239955" cy="25363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10572" y="3133471"/>
            <a:ext cx="239955" cy="2536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20403" y="3165370"/>
            <a:ext cx="239954" cy="1799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378" y="2224404"/>
            <a:ext cx="704615" cy="711733"/>
          </a:xfrm>
          <a:prstGeom prst="rect">
            <a:avLst/>
          </a:prstGeom>
        </p:spPr>
      </p:pic>
      <p:sp>
        <p:nvSpPr>
          <p:cNvPr id="16" name="Rectangle 15">
            <a:hlinkClick r:id="rId8" action="ppaction://hlinksldjump" highlightClick="1"/>
          </p:cNvPr>
          <p:cNvSpPr/>
          <p:nvPr/>
        </p:nvSpPr>
        <p:spPr>
          <a:xfrm>
            <a:off x="5003774" y="1609057"/>
            <a:ext cx="1011067" cy="2569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 highlightClick="1"/>
          </p:cNvPr>
          <p:cNvSpPr/>
          <p:nvPr/>
        </p:nvSpPr>
        <p:spPr>
          <a:xfrm>
            <a:off x="5003774" y="1613731"/>
            <a:ext cx="1011067" cy="2569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634304" y="5679440"/>
            <a:ext cx="284480" cy="2235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5246556" y="5679440"/>
            <a:ext cx="284480" cy="2235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9" action="ppaction://hlinksldjump" highlightClick="1"/>
          </p:cNvPr>
          <p:cNvSpPr/>
          <p:nvPr/>
        </p:nvSpPr>
        <p:spPr>
          <a:xfrm>
            <a:off x="4014522" y="1609057"/>
            <a:ext cx="989252" cy="2552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0" action="ppaction://hlinksldjump" highlightClick="1"/>
          </p:cNvPr>
          <p:cNvSpPr/>
          <p:nvPr/>
        </p:nvSpPr>
        <p:spPr>
          <a:xfrm>
            <a:off x="3158076" y="1174978"/>
            <a:ext cx="254983" cy="1485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66639" y="786707"/>
            <a:ext cx="76174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eDOCT</a:t>
            </a:r>
            <a:endParaRPr lang="en-US" sz="12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4456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8836" y="824783"/>
            <a:ext cx="2987998" cy="1810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61313" y="2033600"/>
            <a:ext cx="2448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cap="all" dirty="0" smtClean="0">
                <a:solidFill>
                  <a:srgbClr val="000000"/>
                </a:solidFill>
              </a:rPr>
              <a:t>Juliana </a:t>
            </a:r>
            <a:r>
              <a:rPr lang="en-US" sz="1400" b="1" cap="all" dirty="0" err="1" smtClean="0">
                <a:solidFill>
                  <a:srgbClr val="000000"/>
                </a:solidFill>
              </a:rPr>
              <a:t>almeida</a:t>
            </a:r>
            <a:r>
              <a:rPr lang="en-US" sz="1400" b="1" cap="all" dirty="0" smtClean="0">
                <a:solidFill>
                  <a:srgbClr val="000000"/>
                </a:solidFill>
              </a:rPr>
              <a:t> </a:t>
            </a:r>
            <a:r>
              <a:rPr lang="en-US" sz="1400" b="1" cap="all" dirty="0" err="1" smtClean="0">
                <a:solidFill>
                  <a:srgbClr val="000000"/>
                </a:solidFill>
              </a:rPr>
              <a:t>casonato</a:t>
            </a:r>
            <a:endParaRPr lang="en-US" sz="1400" b="1" cap="all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7837" y="2236492"/>
            <a:ext cx="1131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(19) 99111-0009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3008836" y="2635201"/>
            <a:ext cx="2987998" cy="54345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607" y="2706980"/>
            <a:ext cx="377757" cy="399296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008836" y="3178658"/>
            <a:ext cx="2987998" cy="2903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23290" y="3178658"/>
            <a:ext cx="803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14/03/2015</a:t>
            </a:r>
            <a:endParaRPr lang="en-US" sz="1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008836" y="3424879"/>
            <a:ext cx="2987998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52" y="3533300"/>
            <a:ext cx="216717" cy="2290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3750" y="3516153"/>
            <a:ext cx="1388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16:41 – 0h 2min 19 </a:t>
            </a:r>
            <a:r>
              <a:rPr lang="en-US" sz="1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seg</a:t>
            </a:r>
            <a:endParaRPr lang="en-US" sz="1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05716" y="4467199"/>
            <a:ext cx="2987998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432" y="3884420"/>
            <a:ext cx="216717" cy="2290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50630" y="3867273"/>
            <a:ext cx="1388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12:23 – 0h 1min 43 </a:t>
            </a:r>
            <a:r>
              <a:rPr lang="en-US" sz="1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seg</a:t>
            </a:r>
            <a:endParaRPr lang="en-US" sz="1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6432" y="4220978"/>
            <a:ext cx="803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08/03/2015</a:t>
            </a:r>
            <a:endParaRPr lang="en-US" sz="1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432" y="4575620"/>
            <a:ext cx="216717" cy="2290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50630" y="4558473"/>
            <a:ext cx="1388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10:05 – 0h 3min 38 </a:t>
            </a:r>
            <a:r>
              <a:rPr lang="en-US" sz="1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seg</a:t>
            </a:r>
            <a:endParaRPr lang="en-US" sz="1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970" y="928463"/>
            <a:ext cx="1112316" cy="1123552"/>
          </a:xfrm>
          <a:prstGeom prst="rect">
            <a:avLst/>
          </a:prstGeom>
        </p:spPr>
      </p:pic>
      <p:sp>
        <p:nvSpPr>
          <p:cNvPr id="21" name="Rectangle 20">
            <a:hlinkClick r:id="rId4" action="ppaction://hlinksldjump" highlightClick="1"/>
          </p:cNvPr>
          <p:cNvSpPr/>
          <p:nvPr/>
        </p:nvSpPr>
        <p:spPr>
          <a:xfrm>
            <a:off x="4364727" y="2713265"/>
            <a:ext cx="377757" cy="3992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8836" y="824783"/>
            <a:ext cx="2987998" cy="1810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61313" y="2033600"/>
            <a:ext cx="2448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cap="all" dirty="0" smtClean="0">
                <a:solidFill>
                  <a:srgbClr val="000000"/>
                </a:solidFill>
              </a:rPr>
              <a:t>Juliana </a:t>
            </a:r>
            <a:r>
              <a:rPr lang="en-US" sz="1400" b="1" cap="all" dirty="0" err="1" smtClean="0">
                <a:solidFill>
                  <a:srgbClr val="000000"/>
                </a:solidFill>
              </a:rPr>
              <a:t>almeida</a:t>
            </a:r>
            <a:r>
              <a:rPr lang="en-US" sz="1400" b="1" cap="all" dirty="0" smtClean="0">
                <a:solidFill>
                  <a:srgbClr val="000000"/>
                </a:solidFill>
              </a:rPr>
              <a:t> </a:t>
            </a:r>
            <a:r>
              <a:rPr lang="en-US" sz="1400" b="1" cap="all" dirty="0" err="1" smtClean="0">
                <a:solidFill>
                  <a:srgbClr val="000000"/>
                </a:solidFill>
              </a:rPr>
              <a:t>casonato</a:t>
            </a:r>
            <a:endParaRPr lang="en-US" sz="1400" b="1" cap="all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7837" y="2236492"/>
            <a:ext cx="1131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(19) 99111-0009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3008836" y="2635201"/>
            <a:ext cx="2987998" cy="54345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8836" y="3178658"/>
            <a:ext cx="2987998" cy="2903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70242" y="3252330"/>
            <a:ext cx="684803" cy="2154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en-US" sz="800" dirty="0" smtClean="0"/>
              <a:t>08/03/2015</a:t>
            </a:r>
            <a:endParaRPr lang="en-US" sz="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70" y="928463"/>
            <a:ext cx="1112316" cy="11235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47444" y="2723504"/>
            <a:ext cx="491920" cy="368939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4453457" y="3576270"/>
            <a:ext cx="1378229" cy="426145"/>
          </a:xfrm>
          <a:prstGeom prst="wedgeRectCallout">
            <a:avLst>
              <a:gd name="adj1" fmla="val 56795"/>
              <a:gd name="adj2" fmla="val -296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Olá</a:t>
            </a:r>
            <a:r>
              <a:rPr lang="en-US" sz="900" b="1" dirty="0" smtClean="0">
                <a:solidFill>
                  <a:schemeClr val="tx1"/>
                </a:solidFill>
              </a:rPr>
              <a:t> Juliana, </a:t>
            </a:r>
            <a:r>
              <a:rPr lang="en-US" sz="900" b="1" dirty="0" err="1" smtClean="0">
                <a:solidFill>
                  <a:schemeClr val="tx1"/>
                </a:solidFill>
              </a:rPr>
              <a:t>está</a:t>
            </a:r>
            <a:r>
              <a:rPr lang="en-US" sz="900" b="1" dirty="0" smtClean="0">
                <a:solidFill>
                  <a:schemeClr val="tx1"/>
                </a:solidFill>
              </a:rPr>
              <a:t> com </a:t>
            </a:r>
            <a:r>
              <a:rPr lang="en-US" sz="900" b="1" dirty="0" err="1" smtClean="0">
                <a:solidFill>
                  <a:schemeClr val="tx1"/>
                </a:solidFill>
              </a:rPr>
              <a:t>alguma</a:t>
            </a:r>
            <a:r>
              <a:rPr lang="en-US" sz="900" b="1" dirty="0" smtClean="0">
                <a:solidFill>
                  <a:schemeClr val="tx1"/>
                </a:solidFill>
              </a:rPr>
              <a:t> </a:t>
            </a:r>
            <a:r>
              <a:rPr lang="en-US" sz="900" b="1" dirty="0" err="1" smtClean="0">
                <a:solidFill>
                  <a:schemeClr val="tx1"/>
                </a:solidFill>
              </a:rPr>
              <a:t>dor</a:t>
            </a:r>
            <a:r>
              <a:rPr lang="en-US" sz="900" b="1" dirty="0" smtClean="0">
                <a:solidFill>
                  <a:schemeClr val="tx1"/>
                </a:solidFill>
              </a:rPr>
              <a:t>?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117531" y="4154815"/>
            <a:ext cx="1378229" cy="426145"/>
          </a:xfrm>
          <a:prstGeom prst="wedgeRectCallout">
            <a:avLst>
              <a:gd name="adj1" fmla="val -57179"/>
              <a:gd name="adj2" fmla="val -354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Não</a:t>
            </a:r>
            <a:r>
              <a:rPr lang="en-US" sz="900" b="1" dirty="0" smtClean="0">
                <a:solidFill>
                  <a:schemeClr val="tx1"/>
                </a:solidFill>
              </a:rPr>
              <a:t> Dr. </a:t>
            </a:r>
            <a:r>
              <a:rPr lang="en-US" sz="900" b="1" dirty="0" err="1" smtClean="0">
                <a:solidFill>
                  <a:schemeClr val="tx1"/>
                </a:solidFill>
              </a:rPr>
              <a:t>Homero</a:t>
            </a:r>
            <a:r>
              <a:rPr lang="en-US" sz="900" b="1" dirty="0" smtClean="0">
                <a:solidFill>
                  <a:schemeClr val="tx1"/>
                </a:solidFill>
              </a:rPr>
              <a:t>, </a:t>
            </a:r>
            <a:r>
              <a:rPr lang="en-US" sz="900" b="1" dirty="0" err="1" smtClean="0">
                <a:solidFill>
                  <a:schemeClr val="tx1"/>
                </a:solidFill>
              </a:rPr>
              <a:t>estou</a:t>
            </a:r>
            <a:r>
              <a:rPr lang="en-US" sz="900" b="1" dirty="0" smtClean="0">
                <a:solidFill>
                  <a:schemeClr val="tx1"/>
                </a:solidFill>
              </a:rPr>
              <a:t> </a:t>
            </a:r>
            <a:r>
              <a:rPr lang="en-US" sz="900" b="1" dirty="0" err="1" smtClean="0">
                <a:solidFill>
                  <a:schemeClr val="tx1"/>
                </a:solidFill>
              </a:rPr>
              <a:t>bem</a:t>
            </a:r>
            <a:r>
              <a:rPr lang="en-US" sz="900" b="1" dirty="0" smtClean="0">
                <a:solidFill>
                  <a:schemeClr val="tx1"/>
                </a:solidFill>
              </a:rPr>
              <a:t>, obrigado!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hlinkClick r:id="rId4" action="ppaction://hlinksldjump" highlightClick="1"/>
          </p:cNvPr>
          <p:cNvSpPr/>
          <p:nvPr/>
        </p:nvSpPr>
        <p:spPr>
          <a:xfrm>
            <a:off x="4247445" y="2713265"/>
            <a:ext cx="495040" cy="3992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3774" y="1820296"/>
            <a:ext cx="98999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5775" y="2259677"/>
            <a:ext cx="2987998" cy="4027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99843" y="1889243"/>
            <a:ext cx="2987998" cy="3572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93" y="1936898"/>
            <a:ext cx="351041" cy="2632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82382" y="1923178"/>
            <a:ext cx="1891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</a:rPr>
              <a:t>Você</a:t>
            </a:r>
            <a:r>
              <a:rPr lang="en-US" sz="1100" b="1" dirty="0" smtClean="0">
                <a:solidFill>
                  <a:schemeClr val="bg1"/>
                </a:solidFill>
              </a:rPr>
              <a:t> tem 3 </a:t>
            </a:r>
            <a:r>
              <a:rPr lang="en-US" sz="1100" b="1" dirty="0" err="1" smtClean="0">
                <a:solidFill>
                  <a:schemeClr val="bg1"/>
                </a:solidFill>
              </a:rPr>
              <a:t>novas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mensagens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686" y="2343916"/>
            <a:ext cx="334256" cy="2181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64495" y="2309066"/>
            <a:ext cx="22509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</a:rPr>
              <a:t>Hoje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há</a:t>
            </a:r>
            <a:r>
              <a:rPr lang="en-US" sz="1100" b="1" dirty="0" smtClean="0">
                <a:solidFill>
                  <a:schemeClr val="bg1"/>
                </a:solidFill>
              </a:rPr>
              <a:t> 4 </a:t>
            </a:r>
            <a:r>
              <a:rPr lang="en-US" sz="1100" b="1" dirty="0" err="1" smtClean="0">
                <a:solidFill>
                  <a:schemeClr val="bg1"/>
                </a:solidFill>
              </a:rPr>
              <a:t>atendimentos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agendados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5775" y="2696330"/>
            <a:ext cx="2987998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479" y="2743872"/>
            <a:ext cx="334256" cy="25809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464987" y="2727593"/>
            <a:ext cx="2028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 smtClean="0">
                <a:solidFill>
                  <a:srgbClr val="FFFFFF"/>
                </a:solidFill>
              </a:rPr>
              <a:t>Você</a:t>
            </a:r>
            <a:r>
              <a:rPr lang="en-US" sz="1100" b="1" dirty="0" smtClean="0">
                <a:solidFill>
                  <a:srgbClr val="FFFFFF"/>
                </a:solidFill>
              </a:rPr>
              <a:t> tem 3 </a:t>
            </a:r>
            <a:r>
              <a:rPr lang="en-US" sz="1100" b="1" dirty="0" err="1" smtClean="0">
                <a:solidFill>
                  <a:srgbClr val="FFFFFF"/>
                </a:solidFill>
              </a:rPr>
              <a:t>cotações</a:t>
            </a:r>
            <a:r>
              <a:rPr lang="en-US" sz="1100" b="1" dirty="0" smtClean="0">
                <a:solidFill>
                  <a:srgbClr val="FFFFFF"/>
                </a:solidFill>
              </a:rPr>
              <a:t> </a:t>
            </a:r>
            <a:r>
              <a:rPr lang="en-US" sz="1100" b="1" dirty="0" err="1" smtClean="0">
                <a:solidFill>
                  <a:srgbClr val="FFFFFF"/>
                </a:solidFill>
              </a:rPr>
              <a:t>pendentes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05775" y="3070869"/>
            <a:ext cx="2987998" cy="30077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693" y="3129868"/>
            <a:ext cx="334255" cy="298030"/>
          </a:xfrm>
          <a:prstGeom prst="rect">
            <a:avLst/>
          </a:prstGeom>
        </p:spPr>
      </p:pic>
      <p:sp>
        <p:nvSpPr>
          <p:cNvPr id="20" name="Rectangle 19">
            <a:hlinkClick r:id="rId6" action="ppaction://hlinksldjump" highlightClick="1"/>
          </p:cNvPr>
          <p:cNvSpPr/>
          <p:nvPr/>
        </p:nvSpPr>
        <p:spPr>
          <a:xfrm>
            <a:off x="3010174" y="2259677"/>
            <a:ext cx="2998541" cy="4159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7" action="ppaction://hlinksldjump" highlightClick="1"/>
          </p:cNvPr>
          <p:cNvSpPr/>
          <p:nvPr/>
        </p:nvSpPr>
        <p:spPr>
          <a:xfrm>
            <a:off x="2995942" y="1889243"/>
            <a:ext cx="2991037" cy="359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8" action="ppaction://hlinksldjump" highlightClick="1"/>
          </p:cNvPr>
          <p:cNvSpPr/>
          <p:nvPr/>
        </p:nvSpPr>
        <p:spPr>
          <a:xfrm>
            <a:off x="2995942" y="1618977"/>
            <a:ext cx="1011067" cy="2569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rId9" action="ppaction://hlinksldjump" highlightClick="1"/>
          </p:cNvPr>
          <p:cNvSpPr/>
          <p:nvPr/>
        </p:nvSpPr>
        <p:spPr>
          <a:xfrm>
            <a:off x="4014522" y="1609057"/>
            <a:ext cx="989252" cy="2552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10" action="ppaction://hlinksldjump" highlightClick="1"/>
          </p:cNvPr>
          <p:cNvSpPr/>
          <p:nvPr/>
        </p:nvSpPr>
        <p:spPr>
          <a:xfrm>
            <a:off x="3158076" y="1174978"/>
            <a:ext cx="254983" cy="1485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66639" y="786707"/>
            <a:ext cx="76174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eDOCT</a:t>
            </a:r>
            <a:endParaRPr lang="en-US" sz="12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9261" y="3121426"/>
            <a:ext cx="1948711" cy="11966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56356" y="4286122"/>
            <a:ext cx="2998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 err="1" smtClean="0">
                <a:solidFill>
                  <a:schemeClr val="bg1"/>
                </a:solidFill>
              </a:rPr>
              <a:t>Já</a:t>
            </a:r>
            <a:r>
              <a:rPr lang="en-US" sz="800" b="1" dirty="0" smtClean="0">
                <a:solidFill>
                  <a:schemeClr val="bg1"/>
                </a:solidFill>
              </a:rPr>
              <a:t> </a:t>
            </a:r>
            <a:r>
              <a:rPr lang="en-US" sz="800" b="1" dirty="0" err="1" smtClean="0">
                <a:solidFill>
                  <a:schemeClr val="bg1"/>
                </a:solidFill>
              </a:rPr>
              <a:t>atendido</a:t>
            </a:r>
            <a:r>
              <a:rPr lang="en-US" sz="800" b="1" dirty="0" smtClean="0">
                <a:solidFill>
                  <a:schemeClr val="bg1"/>
                </a:solidFill>
              </a:rPr>
              <a:t> </a:t>
            </a:r>
            <a:r>
              <a:rPr lang="en-US" sz="800" dirty="0">
                <a:solidFill>
                  <a:schemeClr val="bg1"/>
                </a:solidFill>
              </a:rPr>
              <a:t>= 32 </a:t>
            </a:r>
            <a:r>
              <a:rPr lang="en-US" sz="800" dirty="0" err="1">
                <a:solidFill>
                  <a:schemeClr val="bg1"/>
                </a:solidFill>
              </a:rPr>
              <a:t>horas</a:t>
            </a:r>
            <a:r>
              <a:rPr lang="en-US" sz="800" dirty="0">
                <a:solidFill>
                  <a:schemeClr val="bg1"/>
                </a:solidFill>
              </a:rPr>
              <a:t> (20%</a:t>
            </a:r>
            <a:r>
              <a:rPr lang="en-US" sz="800" dirty="0" smtClean="0">
                <a:solidFill>
                  <a:schemeClr val="bg1"/>
                </a:solidFill>
              </a:rPr>
              <a:t>) / </a:t>
            </a:r>
            <a:r>
              <a:rPr lang="en-US" sz="800" dirty="0" err="1" smtClean="0">
                <a:solidFill>
                  <a:schemeClr val="bg1"/>
                </a:solidFill>
              </a:rPr>
              <a:t>P</a:t>
            </a:r>
            <a:r>
              <a:rPr lang="en-US" sz="800" b="1" dirty="0" err="1" smtClean="0">
                <a:solidFill>
                  <a:schemeClr val="bg1"/>
                </a:solidFill>
              </a:rPr>
              <a:t>erdidos</a:t>
            </a:r>
            <a:r>
              <a:rPr lang="en-US" sz="800" b="1" dirty="0" smtClean="0">
                <a:solidFill>
                  <a:schemeClr val="bg1"/>
                </a:solidFill>
              </a:rPr>
              <a:t> =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>
                <a:solidFill>
                  <a:schemeClr val="bg1"/>
                </a:solidFill>
              </a:rPr>
              <a:t>24 </a:t>
            </a:r>
            <a:r>
              <a:rPr lang="en-US" sz="800" dirty="0" err="1">
                <a:solidFill>
                  <a:schemeClr val="bg1"/>
                </a:solidFill>
              </a:rPr>
              <a:t>horas</a:t>
            </a:r>
            <a:r>
              <a:rPr lang="en-US" sz="800" dirty="0">
                <a:solidFill>
                  <a:schemeClr val="bg1"/>
                </a:solidFill>
              </a:rPr>
              <a:t> (15%)</a:t>
            </a:r>
          </a:p>
          <a:p>
            <a:pPr algn="ctr"/>
            <a:r>
              <a:rPr lang="en-US" sz="800" b="1" dirty="0" err="1">
                <a:solidFill>
                  <a:schemeClr val="bg1"/>
                </a:solidFill>
              </a:rPr>
              <a:t>A</a:t>
            </a:r>
            <a:r>
              <a:rPr lang="en-US" sz="800" b="1" dirty="0" err="1" smtClean="0">
                <a:solidFill>
                  <a:schemeClr val="bg1"/>
                </a:solidFill>
              </a:rPr>
              <a:t>gendados</a:t>
            </a:r>
            <a:r>
              <a:rPr lang="en-US" sz="800" b="1" dirty="0" smtClean="0">
                <a:solidFill>
                  <a:schemeClr val="bg1"/>
                </a:solidFill>
              </a:rPr>
              <a:t> </a:t>
            </a:r>
            <a:r>
              <a:rPr lang="en-US" sz="800" dirty="0">
                <a:solidFill>
                  <a:schemeClr val="bg1"/>
                </a:solidFill>
              </a:rPr>
              <a:t>= 44 </a:t>
            </a:r>
            <a:r>
              <a:rPr lang="en-US" sz="800" dirty="0" err="1">
                <a:solidFill>
                  <a:schemeClr val="bg1"/>
                </a:solidFill>
              </a:rPr>
              <a:t>horas</a:t>
            </a:r>
            <a:r>
              <a:rPr lang="en-US" sz="800" dirty="0">
                <a:solidFill>
                  <a:schemeClr val="bg1"/>
                </a:solidFill>
              </a:rPr>
              <a:t> (27,5%</a:t>
            </a:r>
            <a:r>
              <a:rPr lang="en-US" sz="800" dirty="0" smtClean="0">
                <a:solidFill>
                  <a:schemeClr val="bg1"/>
                </a:solidFill>
              </a:rPr>
              <a:t>) / </a:t>
            </a:r>
            <a:r>
              <a:rPr lang="en-US" sz="800" dirty="0" err="1" smtClean="0">
                <a:solidFill>
                  <a:schemeClr val="bg1"/>
                </a:solidFill>
              </a:rPr>
              <a:t>D</a:t>
            </a:r>
            <a:r>
              <a:rPr lang="en-US" sz="800" b="1" dirty="0" err="1" smtClean="0">
                <a:solidFill>
                  <a:schemeClr val="bg1"/>
                </a:solidFill>
              </a:rPr>
              <a:t>isponíveis</a:t>
            </a:r>
            <a:r>
              <a:rPr lang="en-US" sz="800" b="1" dirty="0" smtClean="0">
                <a:solidFill>
                  <a:schemeClr val="bg1"/>
                </a:solidFill>
              </a:rPr>
              <a:t> </a:t>
            </a:r>
            <a:r>
              <a:rPr lang="en-US" sz="800" dirty="0">
                <a:solidFill>
                  <a:schemeClr val="bg1"/>
                </a:solidFill>
              </a:rPr>
              <a:t>= 60 </a:t>
            </a:r>
            <a:r>
              <a:rPr lang="en-US" sz="800" dirty="0" err="1">
                <a:solidFill>
                  <a:schemeClr val="bg1"/>
                </a:solidFill>
              </a:rPr>
              <a:t>horas</a:t>
            </a:r>
            <a:r>
              <a:rPr lang="en-US" sz="800" dirty="0">
                <a:solidFill>
                  <a:schemeClr val="bg1"/>
                </a:solidFill>
              </a:rPr>
              <a:t> (37,5%)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589260" y="4786847"/>
            <a:ext cx="1948711" cy="1102786"/>
            <a:chOff x="441773" y="2497313"/>
            <a:chExt cx="4373877" cy="298908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1773" y="2497313"/>
              <a:ext cx="4373877" cy="298908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421411" y="3740911"/>
              <a:ext cx="668316" cy="85837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07013" y="3401144"/>
              <a:ext cx="668316" cy="498411"/>
            </a:xfrm>
            <a:prstGeom prst="rect">
              <a:avLst/>
            </a:prstGeom>
            <a:noFill/>
            <a:ln w="12700" cmpd="sng"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6012" y="5912915"/>
            <a:ext cx="2545815" cy="1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3775" y="1820296"/>
            <a:ext cx="98999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2" action="ppaction://hlinksldjump" highlightClick="1"/>
          </p:cNvPr>
          <p:cNvSpPr/>
          <p:nvPr/>
        </p:nvSpPr>
        <p:spPr>
          <a:xfrm>
            <a:off x="3002708" y="1609057"/>
            <a:ext cx="1011067" cy="2569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3" action="ppaction://hlinksldjump" highlightClick="1"/>
          </p:cNvPr>
          <p:cNvSpPr/>
          <p:nvPr/>
        </p:nvSpPr>
        <p:spPr>
          <a:xfrm>
            <a:off x="5003774" y="1609057"/>
            <a:ext cx="1011067" cy="2569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3" action="ppaction://hlinksldjump" highlightClick="1"/>
          </p:cNvPr>
          <p:cNvSpPr/>
          <p:nvPr/>
        </p:nvSpPr>
        <p:spPr>
          <a:xfrm>
            <a:off x="5003774" y="1613731"/>
            <a:ext cx="1011067" cy="2569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11999" y="1878242"/>
            <a:ext cx="2988000" cy="218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CONVERSAS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02708" y="2096636"/>
            <a:ext cx="2997291" cy="5385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22" y="2184943"/>
            <a:ext cx="342346" cy="3458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5035" y="2199126"/>
            <a:ext cx="2644964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dirty="0" smtClean="0"/>
              <a:t>Juliana Almeida </a:t>
            </a:r>
            <a:r>
              <a:rPr lang="en-US" sz="1050" dirty="0" err="1" smtClean="0"/>
              <a:t>Casonato</a:t>
            </a:r>
            <a:r>
              <a:rPr lang="en-US" sz="1050" dirty="0" smtClean="0"/>
              <a:t>	          08/03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02708" y="2655587"/>
            <a:ext cx="2997291" cy="5385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5035" y="2758077"/>
            <a:ext cx="2644964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dirty="0" smtClean="0"/>
              <a:t>Carlos </a:t>
            </a:r>
            <a:r>
              <a:rPr lang="en-US" sz="1050" dirty="0" err="1" smtClean="0"/>
              <a:t>Serpentini</a:t>
            </a:r>
            <a:r>
              <a:rPr lang="en-US" sz="1050" dirty="0" smtClean="0"/>
              <a:t>		          11/02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022" y="2747342"/>
            <a:ext cx="342346" cy="34234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03966" y="3217330"/>
            <a:ext cx="2997291" cy="5385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56293" y="3319820"/>
            <a:ext cx="2644964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dirty="0" err="1" smtClean="0"/>
              <a:t>Flávio</a:t>
            </a:r>
            <a:r>
              <a:rPr lang="en-US" sz="1050" dirty="0" smtClean="0"/>
              <a:t> </a:t>
            </a:r>
            <a:r>
              <a:rPr lang="en-US" sz="1050" dirty="0" err="1" smtClean="0"/>
              <a:t>Pimazoni</a:t>
            </a:r>
            <a:r>
              <a:rPr lang="en-US" sz="1050" dirty="0" smtClean="0"/>
              <a:t>			          04/02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6212" y="3317916"/>
            <a:ext cx="349923" cy="342854"/>
          </a:xfrm>
          <a:prstGeom prst="rect">
            <a:avLst/>
          </a:prstGeom>
        </p:spPr>
      </p:pic>
      <p:sp>
        <p:nvSpPr>
          <p:cNvPr id="18" name="Rectangle 17">
            <a:hlinkClick r:id="rId7" action="ppaction://hlinksldjump" highlightClick="1"/>
          </p:cNvPr>
          <p:cNvSpPr/>
          <p:nvPr/>
        </p:nvSpPr>
        <p:spPr>
          <a:xfrm>
            <a:off x="4014522" y="1609057"/>
            <a:ext cx="989252" cy="2552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8" action="ppaction://hlinksldjump" highlightClick="1"/>
          </p:cNvPr>
          <p:cNvSpPr/>
          <p:nvPr/>
        </p:nvSpPr>
        <p:spPr>
          <a:xfrm>
            <a:off x="3158076" y="1174978"/>
            <a:ext cx="254983" cy="1485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66639" y="786707"/>
            <a:ext cx="76174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eDOCT</a:t>
            </a:r>
            <a:endParaRPr lang="en-US" sz="12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921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 highlightClick="1"/>
          </p:cNvPr>
          <p:cNvSpPr/>
          <p:nvPr/>
        </p:nvSpPr>
        <p:spPr>
          <a:xfrm>
            <a:off x="3158076" y="1174978"/>
            <a:ext cx="254983" cy="1485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6173" y="1610311"/>
            <a:ext cx="1349417" cy="3628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</a:rPr>
              <a:t>Perfil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16173" y="1995881"/>
            <a:ext cx="1349417" cy="3628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</a:rPr>
              <a:t>Configurações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6173" y="2381449"/>
            <a:ext cx="1349417" cy="3628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</a:rPr>
              <a:t>Sair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3" action="ppaction://hlinksldjump" highlightClick="1"/>
          </p:cNvPr>
          <p:cNvSpPr/>
          <p:nvPr/>
        </p:nvSpPr>
        <p:spPr>
          <a:xfrm>
            <a:off x="3016173" y="2392789"/>
            <a:ext cx="1349417" cy="3969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66639" y="786707"/>
            <a:ext cx="76174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Verdana"/>
                <a:cs typeface="Verdana"/>
              </a:rPr>
              <a:t>eDOCT</a:t>
            </a:r>
            <a:endParaRPr lang="en-US" sz="12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9646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305</Words>
  <Application>Microsoft Macintosh PowerPoint</Application>
  <PresentationFormat>On-screen Show (4:3)</PresentationFormat>
  <Paragraphs>121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SW2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</dc:title>
  <dc:subject/>
  <dc:creator>Paulo Ricardo Vaggione</dc:creator>
  <cp:keywords/>
  <dc:description/>
  <cp:lastModifiedBy>Paulo Ricardo Vaggione</cp:lastModifiedBy>
  <cp:revision>45</cp:revision>
  <dcterms:created xsi:type="dcterms:W3CDTF">2015-03-27T13:09:17Z</dcterms:created>
  <dcterms:modified xsi:type="dcterms:W3CDTF">2015-04-04T22:36:00Z</dcterms:modified>
  <cp:category>Confidencial</cp:category>
</cp:coreProperties>
</file>