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Lato-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8e6d171e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8e6d171e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8e6d171e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8e6d171e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8e6d173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8e6d173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8e6d173f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8e6d173f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8e6d17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8e6d17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8e6d171e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8e6d171e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avilatinoamerica.com/201803205264/noticias/tecnologia/soluciones-iot-buscan-ayudar-al-medio-ambiente.html" TargetMode="External"/><Relationship Id="rId4" Type="http://schemas.openxmlformats.org/officeDocument/2006/relationships/hyperlink" Target="https://www.avilatinoamerica.com/201803205264/noticias/tecnologia/soluciones-iot-buscan-ayudar-al-medio-ambiente.html" TargetMode="External"/><Relationship Id="rId9" Type="http://schemas.openxmlformats.org/officeDocument/2006/relationships/hyperlink" Target="https://www.forbes.com/sites/jacobmorgan/2014/05/13/simple-explanation-internet-things-that-anyone-can-understand/?sh=788fb3511d09" TargetMode="External"/><Relationship Id="rId5" Type="http://schemas.openxmlformats.org/officeDocument/2006/relationships/hyperlink" Target="https://www.avilatinoamerica.com/201803205264/noticias/tecnologia/soluciones-iot-buscan-ayudar-al-medio-ambiente.html" TargetMode="External"/><Relationship Id="rId6" Type="http://schemas.openxmlformats.org/officeDocument/2006/relationships/hyperlink" Target="https://geniadigitallumens.com/" TargetMode="External"/><Relationship Id="rId7" Type="http://schemas.openxmlformats.org/officeDocument/2006/relationships/hyperlink" Target="https://geniadigitallumens.com/" TargetMode="External"/><Relationship Id="rId8" Type="http://schemas.openxmlformats.org/officeDocument/2006/relationships/hyperlink" Target="https://www.forbes.com/sites/jacobmorgan/2014/05/13/simple-explanation-internet-things-that-anyone-can-understand/?sh=788fb3511d0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31828" y="1795983"/>
            <a:ext cx="5361300" cy="1448100"/>
          </a:xfrm>
          <a:prstGeom prst="rect">
            <a:avLst/>
          </a:prstGeom>
        </p:spPr>
        <p:txBody>
          <a:bodyPr anchorCtr="0" anchor="ctr" bIns="91425" lIns="91425" spcFirstLastPara="1" rIns="91425" wrap="square" tIns="91425">
            <a:normAutofit fontScale="90000"/>
          </a:bodyPr>
          <a:lstStyle/>
          <a:p>
            <a:pPr indent="0" lvl="0" marL="0" rtl="0" algn="l">
              <a:lnSpc>
                <a:spcPct val="130000"/>
              </a:lnSpc>
              <a:spcBef>
                <a:spcPts val="0"/>
              </a:spcBef>
              <a:spcAft>
                <a:spcPts val="0"/>
              </a:spcAft>
              <a:buNone/>
            </a:pPr>
            <a:r>
              <a:rPr lang="es-419" sz="4150">
                <a:solidFill>
                  <a:srgbClr val="2D3B45"/>
                </a:solidFill>
                <a:highlight>
                  <a:srgbClr val="FFFFFF"/>
                </a:highlight>
                <a:latin typeface="Lato"/>
                <a:ea typeface="Lato"/>
                <a:cs typeface="Lato"/>
                <a:sym typeface="Lato"/>
              </a:rPr>
              <a:t>Proyecto Final CS tools</a:t>
            </a:r>
            <a:endParaRPr sz="4150">
              <a:solidFill>
                <a:srgbClr val="2D3B45"/>
              </a:solidFill>
              <a:highlight>
                <a:srgbClr val="FFFFFF"/>
              </a:highlight>
              <a:latin typeface="Lato"/>
              <a:ea typeface="Lato"/>
              <a:cs typeface="Lato"/>
              <a:sym typeface="Lato"/>
            </a:endParaRPr>
          </a:p>
          <a:p>
            <a:pPr indent="0" lvl="0" marL="0" rtl="0" algn="ctr">
              <a:lnSpc>
                <a:spcPct val="130000"/>
              </a:lnSpc>
              <a:spcBef>
                <a:spcPts val="0"/>
              </a:spcBef>
              <a:spcAft>
                <a:spcPts val="0"/>
              </a:spcAft>
              <a:buNone/>
            </a:pPr>
            <a:r>
              <a:rPr b="1" lang="es-419" sz="2150">
                <a:solidFill>
                  <a:srgbClr val="2D3B45"/>
                </a:solidFill>
                <a:highlight>
                  <a:srgbClr val="FFFFFF"/>
                </a:highlight>
                <a:latin typeface="Lato"/>
                <a:ea typeface="Lato"/>
                <a:cs typeface="Lato"/>
                <a:sym typeface="Lato"/>
              </a:rPr>
              <a:t>Ahorro Inteligente de Energía</a:t>
            </a:r>
            <a:endParaRPr b="1" sz="2150">
              <a:solidFill>
                <a:srgbClr val="2D3B45"/>
              </a:solidFill>
              <a:highlight>
                <a:srgbClr val="FFFFFF"/>
              </a:highlight>
              <a:latin typeface="Lato"/>
              <a:ea typeface="Lato"/>
              <a:cs typeface="Lato"/>
              <a:sym typeface="Lato"/>
            </a:endParaRPr>
          </a:p>
        </p:txBody>
      </p:sp>
      <p:sp>
        <p:nvSpPr>
          <p:cNvPr id="129" name="Google Shape;129;p13"/>
          <p:cNvSpPr txBox="1"/>
          <p:nvPr>
            <p:ph idx="1" type="subTitle"/>
          </p:nvPr>
        </p:nvSpPr>
        <p:spPr>
          <a:xfrm>
            <a:off x="2077300" y="3484703"/>
            <a:ext cx="6623700" cy="1357500"/>
          </a:xfrm>
          <a:prstGeom prst="rect">
            <a:avLst/>
          </a:prstGeom>
        </p:spPr>
        <p:txBody>
          <a:bodyPr anchorCtr="0" anchor="t" bIns="91425" lIns="91425" spcFirstLastPara="1" rIns="91425" wrap="square" tIns="91425">
            <a:normAutofit lnSpcReduction="20000"/>
          </a:bodyPr>
          <a:lstStyle/>
          <a:p>
            <a:pPr indent="0" lvl="0" marL="0" rtl="0" algn="r">
              <a:spcBef>
                <a:spcPts val="0"/>
              </a:spcBef>
              <a:spcAft>
                <a:spcPts val="0"/>
              </a:spcAft>
              <a:buNone/>
            </a:pPr>
            <a:r>
              <a:rPr lang="es-419"/>
              <a:t>Marcelo Hernandez A01194283</a:t>
            </a:r>
            <a:endParaRPr/>
          </a:p>
          <a:p>
            <a:pPr indent="0" lvl="0" marL="0" rtl="0" algn="r">
              <a:spcBef>
                <a:spcPts val="0"/>
              </a:spcBef>
              <a:spcAft>
                <a:spcPts val="0"/>
              </a:spcAft>
              <a:buNone/>
            </a:pPr>
            <a:r>
              <a:rPr lang="es-419"/>
              <a:t>Dieg</a:t>
            </a:r>
            <a:r>
              <a:rPr lang="es-419"/>
              <a:t>o Morales A01</a:t>
            </a:r>
            <a:r>
              <a:rPr lang="es-419"/>
              <a:t>197270</a:t>
            </a:r>
            <a:endParaRPr/>
          </a:p>
          <a:p>
            <a:pPr indent="0" lvl="0" marL="0" rtl="0" algn="r">
              <a:spcBef>
                <a:spcPts val="0"/>
              </a:spcBef>
              <a:spcAft>
                <a:spcPts val="0"/>
              </a:spcAft>
              <a:buNone/>
            </a:pPr>
            <a:r>
              <a:rPr lang="es-419"/>
              <a:t>Andrés Piñones A01570150</a:t>
            </a:r>
            <a:endParaRPr/>
          </a:p>
          <a:p>
            <a:pPr indent="0" lvl="0" marL="0" rtl="0" algn="r">
              <a:spcBef>
                <a:spcPts val="0"/>
              </a:spcBef>
              <a:spcAft>
                <a:spcPts val="0"/>
              </a:spcAft>
              <a:buNone/>
            </a:pPr>
            <a:r>
              <a:rPr lang="es-419"/>
              <a:t>Natalia Montemayor A00828262 </a:t>
            </a:r>
            <a:endParaRPr/>
          </a:p>
          <a:p>
            <a:pPr indent="0" lvl="0" marL="0" rtl="0" algn="r">
              <a:spcBef>
                <a:spcPts val="0"/>
              </a:spcBef>
              <a:spcAft>
                <a:spcPts val="0"/>
              </a:spcAft>
              <a:buNone/>
            </a:pPr>
            <a:r>
              <a:rPr lang="es-419"/>
              <a:t>Javier Chavez  A01235878</a:t>
            </a:r>
            <a:endParaRPr/>
          </a:p>
          <a:p>
            <a:pPr indent="0" lvl="0" marL="0" rtl="0" algn="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Introducción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IoT sirve para que distintos sensores se  comuniquen entre </a:t>
            </a:r>
            <a:r>
              <a:rPr lang="es-419"/>
              <a:t>sí</a:t>
            </a:r>
            <a:r>
              <a:rPr lang="es-419"/>
              <a:t>, por medio de una computadora.</a:t>
            </a:r>
            <a:endParaRPr/>
          </a:p>
          <a:p>
            <a:pPr indent="0" lvl="0" marL="0" rtl="0" algn="l">
              <a:spcBef>
                <a:spcPts val="1200"/>
              </a:spcBef>
              <a:spcAft>
                <a:spcPts val="0"/>
              </a:spcAft>
              <a:buNone/>
            </a:pPr>
            <a:r>
              <a:rPr lang="es-419"/>
              <a:t>Por medio de IoT decidimos utilizar unos sensores de luz, para determinar </a:t>
            </a:r>
            <a:r>
              <a:rPr lang="es-419"/>
              <a:t>cuándo</a:t>
            </a:r>
            <a:r>
              <a:rPr lang="es-419"/>
              <a:t> se deben de prender unos focos en el exterior.</a:t>
            </a:r>
            <a:endParaRPr/>
          </a:p>
          <a:p>
            <a:pPr indent="0" lvl="0" marL="0" rtl="0" algn="l">
              <a:spcBef>
                <a:spcPts val="1200"/>
              </a:spcBef>
              <a:spcAft>
                <a:spcPts val="1200"/>
              </a:spcAft>
              <a:buNone/>
            </a:pPr>
            <a:r>
              <a:rPr lang="es-419"/>
              <a:t>Los sensores de luz </a:t>
            </a:r>
            <a:r>
              <a:rPr lang="es-419"/>
              <a:t>detecta</a:t>
            </a:r>
            <a:r>
              <a:rPr lang="es-419"/>
              <a:t> si </a:t>
            </a:r>
            <a:r>
              <a:rPr lang="es-419"/>
              <a:t>está</a:t>
            </a:r>
            <a:r>
              <a:rPr lang="es-419"/>
              <a:t> alumbrado un espacio determinado y si no lo esta, los focos se prenden.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Propuesta</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419" sz="1500"/>
              <a:t>Reducir energía con sensores</a:t>
            </a:r>
            <a:endParaRPr sz="1500"/>
          </a:p>
          <a:p>
            <a:pPr indent="-323850" lvl="0" marL="457200" rtl="0" algn="l">
              <a:spcBef>
                <a:spcPts val="0"/>
              </a:spcBef>
              <a:spcAft>
                <a:spcPts val="0"/>
              </a:spcAft>
              <a:buSzPts val="1500"/>
              <a:buChar char="-"/>
            </a:pPr>
            <a:r>
              <a:rPr lang="es-419" sz="1500"/>
              <a:t>Aumentar ahorro de energía hasta un 90%</a:t>
            </a:r>
            <a:endParaRPr sz="1500"/>
          </a:p>
          <a:p>
            <a:pPr indent="-323850" lvl="0" marL="457200" rtl="0" algn="l">
              <a:spcBef>
                <a:spcPts val="0"/>
              </a:spcBef>
              <a:spcAft>
                <a:spcPts val="0"/>
              </a:spcAft>
              <a:buSzPts val="1500"/>
              <a:buChar char="-"/>
            </a:pPr>
            <a:r>
              <a:rPr lang="es-419" sz="1500"/>
              <a:t>Monitoreo de gasto, temperatura, </a:t>
            </a:r>
            <a:r>
              <a:rPr lang="es-419" sz="1500"/>
              <a:t>condiciones</a:t>
            </a:r>
            <a:r>
              <a:rPr lang="es-419" sz="1500"/>
              <a:t> </a:t>
            </a:r>
            <a:r>
              <a:rPr lang="es-419" sz="1500"/>
              <a:t>lumínicas</a:t>
            </a:r>
            <a:r>
              <a:rPr lang="es-419" sz="1500"/>
              <a:t>. </a:t>
            </a:r>
            <a:endParaRPr sz="1500"/>
          </a:p>
          <a:p>
            <a:pPr indent="-323850" lvl="0" marL="457200" rtl="0" algn="l">
              <a:spcBef>
                <a:spcPts val="0"/>
              </a:spcBef>
              <a:spcAft>
                <a:spcPts val="0"/>
              </a:spcAft>
              <a:buSzPts val="1500"/>
              <a:buChar char="-"/>
            </a:pPr>
            <a:r>
              <a:rPr lang="es-419" sz="1500"/>
              <a:t>I</a:t>
            </a:r>
            <a:r>
              <a:rPr lang="es-419" sz="1500"/>
              <a:t>dentificación</a:t>
            </a:r>
            <a:r>
              <a:rPr lang="es-419" sz="1500"/>
              <a:t> de oportunidades de ahorro</a:t>
            </a:r>
            <a:endParaRPr sz="1500"/>
          </a:p>
        </p:txBody>
      </p:sp>
      <p:pic>
        <p:nvPicPr>
          <p:cNvPr id="142" name="Google Shape;142;p15"/>
          <p:cNvPicPr preferRelativeResize="0"/>
          <p:nvPr/>
        </p:nvPicPr>
        <p:blipFill>
          <a:blip r:embed="rId3">
            <a:alphaModFix/>
          </a:blip>
          <a:stretch>
            <a:fillRect/>
          </a:stretch>
        </p:blipFill>
        <p:spPr>
          <a:xfrm>
            <a:off x="5529050" y="2955125"/>
            <a:ext cx="2872000" cy="186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Capa física, Sensores y Actuadores </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000000"/>
              </a:buClr>
              <a:buSzPts val="1200"/>
              <a:buFont typeface="Times New Roman"/>
              <a:buAutoNum type="arabicPeriod"/>
            </a:pPr>
            <a:r>
              <a:rPr lang="es-419" sz="1200">
                <a:solidFill>
                  <a:srgbClr val="000000"/>
                </a:solidFill>
                <a:latin typeface="Times New Roman"/>
                <a:ea typeface="Times New Roman"/>
                <a:cs typeface="Times New Roman"/>
                <a:sym typeface="Times New Roman"/>
              </a:rPr>
              <a:t>Microcontrolador con </a:t>
            </a:r>
            <a:r>
              <a:rPr lang="es-419" sz="1200">
                <a:solidFill>
                  <a:srgbClr val="000000"/>
                </a:solidFill>
                <a:latin typeface="Times New Roman"/>
                <a:ea typeface="Times New Roman"/>
                <a:cs typeface="Times New Roman"/>
                <a:sym typeface="Times New Roman"/>
              </a:rPr>
              <a:t>módulo</a:t>
            </a:r>
            <a:r>
              <a:rPr lang="es-419" sz="1200">
                <a:solidFill>
                  <a:srgbClr val="000000"/>
                </a:solidFill>
                <a:latin typeface="Times New Roman"/>
                <a:ea typeface="Times New Roman"/>
                <a:cs typeface="Times New Roman"/>
                <a:sym typeface="Times New Roman"/>
              </a:rPr>
              <a:t> wifi (nodeMCU)</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AutoNum type="arabicPeriod"/>
            </a:pPr>
            <a:r>
              <a:rPr lang="es-419" sz="1200">
                <a:solidFill>
                  <a:srgbClr val="000000"/>
                </a:solidFill>
                <a:latin typeface="Times New Roman"/>
                <a:ea typeface="Times New Roman"/>
                <a:cs typeface="Times New Roman"/>
                <a:sym typeface="Times New Roman"/>
              </a:rPr>
              <a:t>Fotoresistores o LDRs los cuales al detectar la ausencia o una disminución de luz declarada en unos parámetros deberán accionar los actuadores que en este caso particular son focos o luces.</a:t>
            </a:r>
            <a:endParaRPr sz="12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SzPts val="1300"/>
              <a:buAutoNum type="arabicPeriod"/>
            </a:pPr>
            <a:r>
              <a:rPr lang="es-419"/>
              <a:t>Focos, luces, etc.</a:t>
            </a:r>
            <a:endParaRPr/>
          </a:p>
          <a:p>
            <a:pPr indent="0" lvl="0" marL="0" rtl="0" algn="l">
              <a:spcBef>
                <a:spcPts val="120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894850" y="3050650"/>
            <a:ext cx="2324100" cy="1771650"/>
          </a:xfrm>
          <a:prstGeom prst="rect">
            <a:avLst/>
          </a:prstGeom>
          <a:noFill/>
          <a:ln>
            <a:noFill/>
          </a:ln>
        </p:spPr>
      </p:pic>
      <p:pic>
        <p:nvPicPr>
          <p:cNvPr id="150" name="Google Shape;150;p16"/>
          <p:cNvPicPr preferRelativeResize="0"/>
          <p:nvPr/>
        </p:nvPicPr>
        <p:blipFill>
          <a:blip r:embed="rId4">
            <a:alphaModFix/>
          </a:blip>
          <a:stretch>
            <a:fillRect/>
          </a:stretch>
        </p:blipFill>
        <p:spPr>
          <a:xfrm>
            <a:off x="3945500" y="2925750"/>
            <a:ext cx="1781175" cy="162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1" type="body"/>
          </p:nvPr>
        </p:nvSpPr>
        <p:spPr>
          <a:xfrm>
            <a:off x="819150" y="37171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Utilizando firebase es posible controlar en tiempo real los focos de ser necesario y así mismo almacenar la información del monitoreo en base de datos.</a:t>
            </a:r>
            <a:endParaRPr/>
          </a:p>
        </p:txBody>
      </p:sp>
      <p:pic>
        <p:nvPicPr>
          <p:cNvPr id="156" name="Google Shape;156;p17"/>
          <p:cNvPicPr preferRelativeResize="0"/>
          <p:nvPr/>
        </p:nvPicPr>
        <p:blipFill>
          <a:blip r:embed="rId3">
            <a:alphaModFix/>
          </a:blip>
          <a:stretch>
            <a:fillRect/>
          </a:stretch>
        </p:blipFill>
        <p:spPr>
          <a:xfrm>
            <a:off x="1204623" y="468100"/>
            <a:ext cx="6279025" cy="3029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Conclusión </a:t>
            </a:r>
            <a:endParaRPr/>
          </a:p>
        </p:txBody>
      </p:sp>
      <p:sp>
        <p:nvSpPr>
          <p:cNvPr id="162" name="Google Shape;162;p18"/>
          <p:cNvSpPr txBox="1"/>
          <p:nvPr>
            <p:ph idx="1" type="body"/>
          </p:nvPr>
        </p:nvSpPr>
        <p:spPr>
          <a:xfrm>
            <a:off x="819150" y="1660800"/>
            <a:ext cx="7505700" cy="27780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s-419" sz="1800">
                <a:solidFill>
                  <a:srgbClr val="000000"/>
                </a:solidFill>
              </a:rPr>
              <a:t>Quisimos crear un proyecto de IoT que ayudará a reducir el gasto de energía eléctrica por medio de sensores y softwares de inteligencia, los cuales permitirán que se modere la cantidad de tiempo en que se utilizan los dispositivos eléctricos, mediante fotoresistores que detectarán automáticamente las horas del día donde exista mayor luz solar para proporcionar la potencia a los focos indicados, ya sea mayor potencia si existe menor luz solar o viceversa, logrando ayudar a disminuir la cantidad de energía eléctrica utilizada por el usuario.</a:t>
            </a:r>
            <a:endParaRPr sz="18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Referencias</a:t>
            </a:r>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28600" lvl="0" marL="457200" rtl="0" algn="l">
              <a:spcBef>
                <a:spcPts val="2400"/>
              </a:spcBef>
              <a:spcAft>
                <a:spcPts val="0"/>
              </a:spcAft>
              <a:buNone/>
            </a:pPr>
            <a:r>
              <a:rPr lang="es-419" sz="1200">
                <a:solidFill>
                  <a:srgbClr val="000000"/>
                </a:solidFill>
                <a:highlight>
                  <a:srgbClr val="FFFFFF"/>
                </a:highlight>
              </a:rPr>
              <a:t>(1)  Santa,R. (2018).</a:t>
            </a:r>
            <a:r>
              <a:rPr lang="es-419" sz="1200">
                <a:solidFill>
                  <a:srgbClr val="000000"/>
                </a:solidFill>
                <a:highlight>
                  <a:srgbClr val="FFFFFF"/>
                </a:highlight>
                <a:uFill>
                  <a:noFill/>
                </a:uFill>
                <a:hlinkClick r:id="rId3">
                  <a:extLst>
                    <a:ext uri="{A12FA001-AC4F-418D-AE19-62706E023703}">
                      <ahyp:hlinkClr val="tx"/>
                    </a:ext>
                  </a:extLst>
                </a:hlinkClick>
              </a:rPr>
              <a:t> Soluciones IoT buscan ayudar al medio ambiente</a:t>
            </a:r>
            <a:r>
              <a:rPr lang="es-419" sz="1200">
                <a:solidFill>
                  <a:srgbClr val="000000"/>
                </a:solidFill>
                <a:highlight>
                  <a:srgbClr val="FFFFFF"/>
                </a:highlight>
              </a:rPr>
              <a:t>. Recuperado el 18 de marzo de 2021 de,</a:t>
            </a:r>
            <a:r>
              <a:rPr lang="es-419" sz="1200">
                <a:solidFill>
                  <a:srgbClr val="000000"/>
                </a:solidFill>
                <a:highlight>
                  <a:srgbClr val="FFFFFF"/>
                </a:highlight>
                <a:uFill>
                  <a:noFill/>
                </a:uFill>
                <a:hlinkClick r:id="rId4">
                  <a:extLst>
                    <a:ext uri="{A12FA001-AC4F-418D-AE19-62706E023703}">
                      <ahyp:hlinkClr val="tx"/>
                    </a:ext>
                  </a:extLst>
                </a:hlinkClick>
              </a:rPr>
              <a:t> </a:t>
            </a:r>
            <a:r>
              <a:rPr lang="es-419" sz="1200" u="sng">
                <a:solidFill>
                  <a:schemeClr val="hlink"/>
                </a:solidFill>
                <a:highlight>
                  <a:srgbClr val="FFFFFF"/>
                </a:highlight>
                <a:hlinkClick r:id="rId5"/>
              </a:rPr>
              <a:t>https://www.avilatinoamerica.com/201803205264/noticias/tecnologia/soluciones-iot-buscan-ayudar-al-medio-ambiente.html</a:t>
            </a:r>
            <a:endParaRPr sz="1200" u="sng">
              <a:solidFill>
                <a:schemeClr val="hlink"/>
              </a:solidFill>
              <a:highlight>
                <a:srgbClr val="FFFFFF"/>
              </a:highlight>
            </a:endParaRPr>
          </a:p>
          <a:p>
            <a:pPr indent="-228600" lvl="0" marL="457200" rtl="0" algn="l">
              <a:spcBef>
                <a:spcPts val="2400"/>
              </a:spcBef>
              <a:spcAft>
                <a:spcPts val="0"/>
              </a:spcAft>
              <a:buNone/>
            </a:pPr>
            <a:r>
              <a:rPr lang="es-419" sz="1200">
                <a:solidFill>
                  <a:srgbClr val="000000"/>
                </a:solidFill>
                <a:highlight>
                  <a:srgbClr val="FFFFFF"/>
                </a:highlight>
              </a:rPr>
              <a:t>(2)  Energy solutions. (2021). Ahorro de energía con Iluminación Inteligente Industrial. Recuperado el 18 de marzo de 2021 de,</a:t>
            </a:r>
            <a:r>
              <a:rPr lang="es-419" sz="1200">
                <a:solidFill>
                  <a:srgbClr val="000000"/>
                </a:solidFill>
                <a:highlight>
                  <a:srgbClr val="FFFFFF"/>
                </a:highlight>
                <a:uFill>
                  <a:noFill/>
                </a:uFill>
                <a:hlinkClick r:id="rId6">
                  <a:extLst>
                    <a:ext uri="{A12FA001-AC4F-418D-AE19-62706E023703}">
                      <ahyp:hlinkClr val="tx"/>
                    </a:ext>
                  </a:extLst>
                </a:hlinkClick>
              </a:rPr>
              <a:t> </a:t>
            </a:r>
            <a:r>
              <a:rPr lang="es-419" sz="1200" u="sng">
                <a:solidFill>
                  <a:schemeClr val="hlink"/>
                </a:solidFill>
                <a:highlight>
                  <a:srgbClr val="FFFFFF"/>
                </a:highlight>
                <a:hlinkClick r:id="rId7"/>
              </a:rPr>
              <a:t>https://geniadigitallumens.com/</a:t>
            </a:r>
            <a:endParaRPr sz="1200" u="sng">
              <a:solidFill>
                <a:schemeClr val="hlink"/>
              </a:solidFill>
              <a:highlight>
                <a:srgbClr val="FFFFFF"/>
              </a:highlight>
            </a:endParaRPr>
          </a:p>
          <a:p>
            <a:pPr indent="-228600" lvl="0" marL="457200" rtl="0" algn="l">
              <a:spcBef>
                <a:spcPts val="1200"/>
              </a:spcBef>
              <a:spcAft>
                <a:spcPts val="0"/>
              </a:spcAft>
              <a:buNone/>
            </a:pPr>
            <a:r>
              <a:rPr lang="es-419" sz="1200">
                <a:solidFill>
                  <a:srgbClr val="000000"/>
                </a:solidFill>
              </a:rPr>
              <a:t>(3)   Morgan, J. (2017, April 20). A simple explanation of 'the internet of things'. Retrieved March 19, 2021, from</a:t>
            </a:r>
            <a:r>
              <a:rPr lang="es-419" sz="1200">
                <a:solidFill>
                  <a:srgbClr val="000000"/>
                </a:solidFill>
                <a:uFill>
                  <a:noFill/>
                </a:uFill>
                <a:hlinkClick r:id="rId8">
                  <a:extLst>
                    <a:ext uri="{A12FA001-AC4F-418D-AE19-62706E023703}">
                      <ahyp:hlinkClr val="tx"/>
                    </a:ext>
                  </a:extLst>
                </a:hlinkClick>
              </a:rPr>
              <a:t> </a:t>
            </a:r>
            <a:r>
              <a:rPr lang="es-419" sz="1200" u="sng">
                <a:solidFill>
                  <a:schemeClr val="hlink"/>
                </a:solidFill>
                <a:hlinkClick r:id="rId9"/>
              </a:rPr>
              <a:t>https://www.forbes.com/sites/jacobmorgan/2014/05/13/simple-explanation-internet-things-that-anyone-can-understand/?sh=788fb3511d09</a:t>
            </a:r>
            <a:endParaRPr sz="1200" u="sng">
              <a:solidFill>
                <a:schemeClr val="hlink"/>
              </a:solidFill>
            </a:endParaRPr>
          </a:p>
          <a:p>
            <a:pPr indent="0" lvl="0" marL="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