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gWLRyoudCbp5tjq5GFL2nDiU8f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fd69c2179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2fd69c21798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fd69c2179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2fd69c21798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fd69c2179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fd69c21798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fd69c2179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2fd69c21798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fd69c2179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2fd69c21798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fd69c2179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2fd69c21798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fd69c2179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2fd69c21798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fd69c2179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fd69c21798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fd69c2179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fd69c21798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fd69c2179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fd69c21798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fd69c2179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2fd69c21798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fd69c2179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2fd69c21798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6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6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6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6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FEFEFE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Legenda">
  <p:cSld name="Título e Legenda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 com Legenda">
  <p:cSld name="Citação com Legenda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ão de Nome">
  <p:cSld name="Cartão de Nom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r o Cartão de Nome">
  <p:cSld name="Citar o Cartão de Nom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iro ou Falso">
  <p:cSld name="Verdadeiro ou Fals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43" name="Google Shape;43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8" name="Google Shape;68;p11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0" name="Google Shape;70;p11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26262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5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5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5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5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5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5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pt-BR"/>
              <a:t>Árvore AVL</a:t>
            </a:r>
            <a:endParaRPr/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pt-BR"/>
              <a:t>Marcelo Augusto</a:t>
            </a:r>
            <a:endParaRPr/>
          </a:p>
        </p:txBody>
      </p:sp>
      <p:pic>
        <p:nvPicPr>
          <p:cNvPr id="145" name="Google Shape;14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905" y="855960"/>
            <a:ext cx="4772025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fd69c21798_0_40"/>
          <p:cNvSpPr txBox="1"/>
          <p:nvPr>
            <p:ph type="title"/>
          </p:nvPr>
        </p:nvSpPr>
        <p:spPr>
          <a:xfrm>
            <a:off x="677275" y="609600"/>
            <a:ext cx="8596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Operações</a:t>
            </a:r>
            <a:endParaRPr/>
          </a:p>
        </p:txBody>
      </p:sp>
      <p:sp>
        <p:nvSpPr>
          <p:cNvPr id="216" name="Google Shape;216;g2fd69c21798_0_40"/>
          <p:cNvSpPr txBox="1"/>
          <p:nvPr>
            <p:ph idx="1" type="body"/>
          </p:nvPr>
        </p:nvSpPr>
        <p:spPr>
          <a:xfrm>
            <a:off x="677284" y="1488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pt-BR"/>
              <a:t>Inserção - 9 - 20 - O(log 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g2fd69c21798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73" y="1977625"/>
            <a:ext cx="6765125" cy="399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fd69c21798_0_46"/>
          <p:cNvSpPr txBox="1"/>
          <p:nvPr>
            <p:ph type="title"/>
          </p:nvPr>
        </p:nvSpPr>
        <p:spPr>
          <a:xfrm>
            <a:off x="677275" y="609600"/>
            <a:ext cx="8596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Operações</a:t>
            </a:r>
            <a:endParaRPr/>
          </a:p>
        </p:txBody>
      </p:sp>
      <p:sp>
        <p:nvSpPr>
          <p:cNvPr id="223" name="Google Shape;223;g2fd69c21798_0_46"/>
          <p:cNvSpPr txBox="1"/>
          <p:nvPr>
            <p:ph idx="1" type="body"/>
          </p:nvPr>
        </p:nvSpPr>
        <p:spPr>
          <a:xfrm>
            <a:off x="677284" y="1488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pt-BR"/>
              <a:t>Inserção - (9) - 20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g2fd69c21798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000" y="2136011"/>
            <a:ext cx="6840131" cy="38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fd69c21798_0_53"/>
          <p:cNvSpPr txBox="1"/>
          <p:nvPr>
            <p:ph type="title"/>
          </p:nvPr>
        </p:nvSpPr>
        <p:spPr>
          <a:xfrm>
            <a:off x="677275" y="609600"/>
            <a:ext cx="8596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Operações</a:t>
            </a:r>
            <a:endParaRPr/>
          </a:p>
        </p:txBody>
      </p:sp>
      <p:sp>
        <p:nvSpPr>
          <p:cNvPr id="230" name="Google Shape;230;g2fd69c21798_0_53"/>
          <p:cNvSpPr txBox="1"/>
          <p:nvPr>
            <p:ph idx="1" type="body"/>
          </p:nvPr>
        </p:nvSpPr>
        <p:spPr>
          <a:xfrm>
            <a:off x="677284" y="1488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pt-BR"/>
              <a:t>Inserção - 9 - (20)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g2fd69c21798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563" y="2019324"/>
            <a:ext cx="8268875" cy="41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fd69c21798_0_60"/>
          <p:cNvSpPr txBox="1"/>
          <p:nvPr>
            <p:ph type="title"/>
          </p:nvPr>
        </p:nvSpPr>
        <p:spPr>
          <a:xfrm>
            <a:off x="677275" y="609600"/>
            <a:ext cx="8596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Operações</a:t>
            </a:r>
            <a:endParaRPr/>
          </a:p>
        </p:txBody>
      </p:sp>
      <p:sp>
        <p:nvSpPr>
          <p:cNvPr id="237" name="Google Shape;237;g2fd69c21798_0_60"/>
          <p:cNvSpPr txBox="1"/>
          <p:nvPr>
            <p:ph idx="1" type="body"/>
          </p:nvPr>
        </p:nvSpPr>
        <p:spPr>
          <a:xfrm>
            <a:off x="677284" y="1488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pt-BR"/>
              <a:t>Remoção -</a:t>
            </a:r>
            <a:r>
              <a:rPr lang="pt-BR"/>
              <a:t> 22 - 1 - 8 - O(log 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g2fd69c21798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563" y="2019324"/>
            <a:ext cx="8268875" cy="41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fd69c21798_0_66"/>
          <p:cNvSpPr txBox="1"/>
          <p:nvPr>
            <p:ph type="title"/>
          </p:nvPr>
        </p:nvSpPr>
        <p:spPr>
          <a:xfrm>
            <a:off x="677275" y="609600"/>
            <a:ext cx="8596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Operações</a:t>
            </a:r>
            <a:endParaRPr/>
          </a:p>
        </p:txBody>
      </p:sp>
      <p:sp>
        <p:nvSpPr>
          <p:cNvPr id="244" name="Google Shape;244;g2fd69c21798_0_66"/>
          <p:cNvSpPr txBox="1"/>
          <p:nvPr>
            <p:ph idx="1" type="body"/>
          </p:nvPr>
        </p:nvSpPr>
        <p:spPr>
          <a:xfrm>
            <a:off x="677284" y="1488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pt-BR"/>
              <a:t>Remoção - (22) - 1 - 8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g2fd69c21798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600" y="2070524"/>
            <a:ext cx="8596800" cy="4374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fd69c21798_0_79"/>
          <p:cNvSpPr txBox="1"/>
          <p:nvPr>
            <p:ph type="title"/>
          </p:nvPr>
        </p:nvSpPr>
        <p:spPr>
          <a:xfrm>
            <a:off x="677275" y="609600"/>
            <a:ext cx="8596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Operações</a:t>
            </a:r>
            <a:endParaRPr/>
          </a:p>
        </p:txBody>
      </p:sp>
      <p:sp>
        <p:nvSpPr>
          <p:cNvPr id="251" name="Google Shape;251;g2fd69c21798_0_79"/>
          <p:cNvSpPr txBox="1"/>
          <p:nvPr>
            <p:ph idx="1" type="body"/>
          </p:nvPr>
        </p:nvSpPr>
        <p:spPr>
          <a:xfrm>
            <a:off x="677284" y="1488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pt-BR"/>
              <a:t>Remoção - 22 - (1) - 8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g2fd69c21798_0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976" y="1950250"/>
            <a:ext cx="7873875" cy="437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fd69c21798_0_86"/>
          <p:cNvSpPr txBox="1"/>
          <p:nvPr>
            <p:ph type="title"/>
          </p:nvPr>
        </p:nvSpPr>
        <p:spPr>
          <a:xfrm>
            <a:off x="677275" y="609600"/>
            <a:ext cx="8596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Operações</a:t>
            </a:r>
            <a:endParaRPr/>
          </a:p>
        </p:txBody>
      </p:sp>
      <p:sp>
        <p:nvSpPr>
          <p:cNvPr id="258" name="Google Shape;258;g2fd69c21798_0_86"/>
          <p:cNvSpPr txBox="1"/>
          <p:nvPr>
            <p:ph idx="1" type="body"/>
          </p:nvPr>
        </p:nvSpPr>
        <p:spPr>
          <a:xfrm>
            <a:off x="677284" y="1488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pt-BR"/>
              <a:t>Remoção - 22 - 1 - (8)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g2fd69c21798_0_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8175" y="2032400"/>
            <a:ext cx="7556925" cy="441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/>
          <p:nvPr>
            <p:ph type="title"/>
          </p:nvPr>
        </p:nvSpPr>
        <p:spPr>
          <a:xfrm>
            <a:off x="677334" y="630195"/>
            <a:ext cx="3854528" cy="6764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pt-BR" sz="4000"/>
              <a:t>De onde surgiu?</a:t>
            </a:r>
            <a:endParaRPr sz="4000"/>
          </a:p>
        </p:txBody>
      </p:sp>
      <p:pic>
        <p:nvPicPr>
          <p:cNvPr id="151" name="Google Shape;151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2260" y="1648026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"/>
          <p:cNvSpPr txBox="1"/>
          <p:nvPr>
            <p:ph idx="2" type="body"/>
          </p:nvPr>
        </p:nvSpPr>
        <p:spPr>
          <a:xfrm>
            <a:off x="677334" y="2533137"/>
            <a:ext cx="3854528" cy="1127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pt-BR"/>
              <a:t>Desenvolver uma estrutura de dados que mantivesse a árvore de pesquisa binária equilibrada para melhorar a eficiência nas operações de pesquisa, inserção e remoção.</a:t>
            </a:r>
            <a:endParaRPr/>
          </a:p>
        </p:txBody>
      </p:sp>
      <p:sp>
        <p:nvSpPr>
          <p:cNvPr id="153" name="Google Shape;153;p2"/>
          <p:cNvSpPr txBox="1"/>
          <p:nvPr/>
        </p:nvSpPr>
        <p:spPr>
          <a:xfrm>
            <a:off x="677334" y="1989438"/>
            <a:ext cx="3854528" cy="6022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 lnSpcReduction="1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b="0" i="0" lang="pt-BR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Qual finalidade?</a:t>
            </a:r>
            <a:endParaRPr b="0" i="0" sz="40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4" name="Google Shape;154;p2"/>
          <p:cNvSpPr txBox="1"/>
          <p:nvPr/>
        </p:nvSpPr>
        <p:spPr>
          <a:xfrm>
            <a:off x="677334" y="704334"/>
            <a:ext cx="3854528" cy="6022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 lnSpcReduction="1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b="0" i="0" lang="pt-BR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De onde surgiu?</a:t>
            </a:r>
            <a:endParaRPr b="0" i="0" sz="40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677334" y="1306615"/>
            <a:ext cx="3854528" cy="682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pt-BR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Criado em 1962 por Georgy Adelson-Velsky e Evgenii Landis (AVL).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2"/>
          <p:cNvSpPr txBox="1"/>
          <p:nvPr/>
        </p:nvSpPr>
        <p:spPr>
          <a:xfrm>
            <a:off x="677334" y="3660802"/>
            <a:ext cx="3854528" cy="12448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7500" lnSpcReduction="1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b="0" i="0" lang="pt-BR" sz="40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Otimização da árvore binária</a:t>
            </a:r>
            <a:endParaRPr b="0" i="0" sz="40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" name="Google Shape;157;p2"/>
          <p:cNvSpPr txBox="1"/>
          <p:nvPr/>
        </p:nvSpPr>
        <p:spPr>
          <a:xfrm>
            <a:off x="677334" y="4837894"/>
            <a:ext cx="3854528" cy="1127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pt-BR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A sua criação surgiu da necessidade de otimizar as árvores binárias, que, sem equilíbrio, podem se transformar em listas ligadas, prejudicando a eficiência.</a:t>
            </a:r>
            <a:endParaRPr/>
          </a:p>
        </p:txBody>
      </p:sp>
      <p:sp>
        <p:nvSpPr>
          <p:cNvPr id="158" name="Google Shape;158;p2"/>
          <p:cNvSpPr txBox="1"/>
          <p:nvPr/>
        </p:nvSpPr>
        <p:spPr>
          <a:xfrm>
            <a:off x="4722061" y="3660802"/>
            <a:ext cx="2094899" cy="403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pt-BR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Georgy Adelson-Velsky</a:t>
            </a:r>
            <a:endParaRPr b="0" i="0" sz="1400" u="none" cap="none" strike="noStrike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9" name="Google Shape;15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92770" y="1469711"/>
            <a:ext cx="1479379" cy="207113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"/>
          <p:cNvSpPr txBox="1"/>
          <p:nvPr/>
        </p:nvSpPr>
        <p:spPr>
          <a:xfrm>
            <a:off x="7479847" y="3694727"/>
            <a:ext cx="1305227" cy="403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rPr b="0" i="0" lang="pt-BR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Evgenii Landis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"/>
          <p:cNvSpPr txBox="1"/>
          <p:nvPr>
            <p:ph type="ctrTitle"/>
          </p:nvPr>
        </p:nvSpPr>
        <p:spPr>
          <a:xfrm>
            <a:off x="1507067" y="28867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pt-BR"/>
              <a:t>Problemas em árvores binárias comuns</a:t>
            </a:r>
            <a:endParaRPr/>
          </a:p>
        </p:txBody>
      </p:sp>
      <p:sp>
        <p:nvSpPr>
          <p:cNvPr id="166" name="Google Shape;166;p3"/>
          <p:cNvSpPr txBox="1"/>
          <p:nvPr>
            <p:ph idx="1" type="subTitle"/>
          </p:nvPr>
        </p:nvSpPr>
        <p:spPr>
          <a:xfrm>
            <a:off x="1507067" y="1934976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pt-BR"/>
              <a:t>Desbalanceamento compromete a eficiência das operações.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pt-BR"/>
              <a:t>EXEMPLO: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pt-BR"/>
              <a:t>Criando uma árvore binária inserindo: 1 2 3 4 5 6 7 8 ...</a:t>
            </a:r>
            <a:endParaRPr/>
          </a:p>
        </p:txBody>
      </p:sp>
      <p:pic>
        <p:nvPicPr>
          <p:cNvPr id="167" name="Google Shape;16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1911" y="3031875"/>
            <a:ext cx="7677247" cy="3588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"/>
          <p:cNvSpPr txBox="1"/>
          <p:nvPr>
            <p:ph type="title"/>
          </p:nvPr>
        </p:nvSpPr>
        <p:spPr>
          <a:xfrm>
            <a:off x="677275" y="609600"/>
            <a:ext cx="8596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Conceitos básicos AVL</a:t>
            </a:r>
            <a:endParaRPr/>
          </a:p>
        </p:txBody>
      </p:sp>
      <p:sp>
        <p:nvSpPr>
          <p:cNvPr id="173" name="Google Shape;173;p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pt-BR"/>
              <a:t>Árvore binária de busca.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pt-BR"/>
              <a:t>Mantém seu </a:t>
            </a:r>
            <a:r>
              <a:rPr b="1" lang="pt-BR"/>
              <a:t>fator de balanceamento</a:t>
            </a:r>
            <a:r>
              <a:rPr lang="pt-BR"/>
              <a:t> controlado.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pt-BR"/>
              <a:t>Diferença entre a </a:t>
            </a:r>
            <a:r>
              <a:rPr lang="pt-BR"/>
              <a:t>subárvore</a:t>
            </a:r>
            <a:r>
              <a:rPr lang="pt-BR"/>
              <a:t> esquerda e </a:t>
            </a:r>
            <a:r>
              <a:rPr lang="pt-BR"/>
              <a:t>seu</a:t>
            </a:r>
            <a:r>
              <a:rPr lang="pt-BR"/>
              <a:t> nó.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pt-BR"/>
              <a:t>FB = Altura(subárvore esquerda) - Altura(</a:t>
            </a:r>
            <a:r>
              <a:rPr lang="pt-BR"/>
              <a:t>subárvore</a:t>
            </a:r>
            <a:r>
              <a:rPr lang="pt-BR"/>
              <a:t> direita).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pt-BR"/>
              <a:t>O fator de balanceamento pode estar em -1 e 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Rotação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/>
              <a:t>Rotação simples à esquerda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pt-BR"/>
              <a:t>Rotação simples à direita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pt-BR"/>
              <a:t>Rotação dupla à direita (esquerda-direita)</a:t>
            </a:r>
            <a:endParaRPr/>
          </a:p>
          <a:p>
            <a:pPr indent="-320040" lvl="1" marL="914400" rtl="0" algn="l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pt-BR"/>
              <a:t>Rotação dulpa à esquerda (direita-esquerda)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fd69c21798_0_2"/>
          <p:cNvSpPr txBox="1"/>
          <p:nvPr>
            <p:ph type="title"/>
          </p:nvPr>
        </p:nvSpPr>
        <p:spPr>
          <a:xfrm>
            <a:off x="677275" y="609600"/>
            <a:ext cx="8596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Fator de Balanceamento</a:t>
            </a:r>
            <a:endParaRPr/>
          </a:p>
        </p:txBody>
      </p:sp>
      <p:sp>
        <p:nvSpPr>
          <p:cNvPr id="179" name="Google Shape;179;g2fd69c21798_0_2"/>
          <p:cNvSpPr txBox="1"/>
          <p:nvPr>
            <p:ph idx="1" type="body"/>
          </p:nvPr>
        </p:nvSpPr>
        <p:spPr>
          <a:xfrm>
            <a:off x="784484" y="1488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pt-BR"/>
              <a:t>FB = Altura(subárvore esquerda) - Altura(subárvore direita)</a:t>
            </a:r>
            <a:endParaRPr/>
          </a:p>
        </p:txBody>
      </p:sp>
      <p:pic>
        <p:nvPicPr>
          <p:cNvPr id="180" name="Google Shape;180;g2fd69c21798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3225" y="2652700"/>
            <a:ext cx="5468250" cy="376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2fd69c21798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5494" y="2652700"/>
            <a:ext cx="3719726" cy="37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fd69c21798_0_25"/>
          <p:cNvSpPr txBox="1"/>
          <p:nvPr>
            <p:ph type="title"/>
          </p:nvPr>
        </p:nvSpPr>
        <p:spPr>
          <a:xfrm>
            <a:off x="677275" y="609600"/>
            <a:ext cx="8596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Fator de Balanceamento</a:t>
            </a:r>
            <a:endParaRPr/>
          </a:p>
        </p:txBody>
      </p:sp>
      <p:sp>
        <p:nvSpPr>
          <p:cNvPr id="187" name="Google Shape;187;g2fd69c21798_0_25"/>
          <p:cNvSpPr txBox="1"/>
          <p:nvPr>
            <p:ph idx="1" type="body"/>
          </p:nvPr>
        </p:nvSpPr>
        <p:spPr>
          <a:xfrm>
            <a:off x="784484" y="1488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pt-BR"/>
              <a:t>FB = Altura(subárvore esquerda) - Altura(subárvore direita)</a:t>
            </a:r>
            <a:endParaRPr/>
          </a:p>
        </p:txBody>
      </p:sp>
      <p:pic>
        <p:nvPicPr>
          <p:cNvPr id="188" name="Google Shape;188;g2fd69c21798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125" y="3132513"/>
            <a:ext cx="714375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fd69c21798_0_7"/>
          <p:cNvSpPr txBox="1"/>
          <p:nvPr>
            <p:ph type="title"/>
          </p:nvPr>
        </p:nvSpPr>
        <p:spPr>
          <a:xfrm>
            <a:off x="677275" y="609600"/>
            <a:ext cx="8596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Rotações</a:t>
            </a:r>
            <a:endParaRPr/>
          </a:p>
        </p:txBody>
      </p:sp>
      <p:sp>
        <p:nvSpPr>
          <p:cNvPr id="194" name="Google Shape;194;g2fd69c21798_0_7"/>
          <p:cNvSpPr txBox="1"/>
          <p:nvPr>
            <p:ph idx="1" type="body"/>
          </p:nvPr>
        </p:nvSpPr>
        <p:spPr>
          <a:xfrm>
            <a:off x="677284" y="1571664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pt-BR"/>
              <a:t>Rotação à direita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pt-BR"/>
              <a:t>Rotação à esquerda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g2fd69c21798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299" y="428649"/>
            <a:ext cx="5943625" cy="2907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2fd69c21798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2300" y="3654037"/>
            <a:ext cx="5943625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fd69c21798_0_13"/>
          <p:cNvSpPr txBox="1"/>
          <p:nvPr>
            <p:ph type="title"/>
          </p:nvPr>
        </p:nvSpPr>
        <p:spPr>
          <a:xfrm>
            <a:off x="677275" y="609600"/>
            <a:ext cx="8596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Rotações</a:t>
            </a:r>
            <a:endParaRPr/>
          </a:p>
        </p:txBody>
      </p:sp>
      <p:sp>
        <p:nvSpPr>
          <p:cNvPr id="202" name="Google Shape;202;g2fd69c21798_0_13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pt-BR"/>
              <a:t>Dupla rotação à direita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pt-BR"/>
              <a:t>Dupla rotação à esquerda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g2fd69c21798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003" y="1602351"/>
            <a:ext cx="5995576" cy="4997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fd69c21798_0_33"/>
          <p:cNvSpPr txBox="1"/>
          <p:nvPr>
            <p:ph type="title"/>
          </p:nvPr>
        </p:nvSpPr>
        <p:spPr>
          <a:xfrm>
            <a:off x="677275" y="609600"/>
            <a:ext cx="8596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Operações</a:t>
            </a:r>
            <a:endParaRPr/>
          </a:p>
        </p:txBody>
      </p:sp>
      <p:sp>
        <p:nvSpPr>
          <p:cNvPr id="209" name="Google Shape;209;g2fd69c21798_0_33"/>
          <p:cNvSpPr txBox="1"/>
          <p:nvPr>
            <p:ph idx="1" type="body"/>
          </p:nvPr>
        </p:nvSpPr>
        <p:spPr>
          <a:xfrm>
            <a:off x="677284" y="1488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-"/>
            </a:pPr>
            <a:r>
              <a:rPr lang="pt-BR"/>
              <a:t>Busca - O(log 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g2fd69c21798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73" y="1977625"/>
            <a:ext cx="6765125" cy="399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ado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2024-09-05T03:43:12Z</dcterms:created>
  <dc:creator>Jessica</dc:creator>
</cp:coreProperties>
</file>