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58" r:id="rId3"/>
    <p:sldId id="259" r:id="rId4"/>
    <p:sldId id="262" r:id="rId5"/>
    <p:sldId id="261" r:id="rId6"/>
    <p:sldId id="297" r:id="rId7"/>
    <p:sldId id="296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272" r:id="rId21"/>
    <p:sldId id="280" r:id="rId22"/>
  </p:sldIdLst>
  <p:sldSz cx="9144000" cy="5143500" type="screen16x9"/>
  <p:notesSz cx="6858000" cy="9144000"/>
  <p:embeddedFontLst>
    <p:embeddedFont>
      <p:font typeface="Roboto Slab" panose="020B0604020202020204" charset="0"/>
      <p:regular r:id="rId24"/>
      <p:bold r:id="rId25"/>
    </p:embeddedFont>
    <p:embeddedFont>
      <p:font typeface="Source Sans Pr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97" d="100"/>
          <a:sy n="97" d="100"/>
        </p:scale>
        <p:origin x="5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758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399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071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10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64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713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823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243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864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581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025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594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091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022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798786" y="1175843"/>
            <a:ext cx="7336220" cy="17447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Reconhecimento de carateres de placa veícular utilizando </a:t>
            </a:r>
            <a:r>
              <a:rPr lang="en" sz="3000" dirty="0">
                <a:solidFill>
                  <a:schemeClr val="bg2">
                    <a:lumMod val="50000"/>
                  </a:schemeClr>
                </a:solidFill>
              </a:rPr>
              <a:t>Tesseract.</a:t>
            </a:r>
            <a:endParaRPr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Google Shape;171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0093" y="245868"/>
            <a:ext cx="1777884" cy="508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72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6386" y="935263"/>
            <a:ext cx="1960885" cy="4811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2"/>
          <p:cNvSpPr txBox="1">
            <a:spLocks/>
          </p:cNvSpPr>
          <p:nvPr/>
        </p:nvSpPr>
        <p:spPr>
          <a:xfrm>
            <a:off x="798786" y="3161140"/>
            <a:ext cx="4044302" cy="289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pt-BR" sz="1800" smtClean="0"/>
              <a:t>Aluno:</a:t>
            </a:r>
            <a:r>
              <a:rPr lang="pt-BR" sz="1800" dirty="0"/>
              <a:t>	Marcelo Bilby 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	 	</a:t>
            </a:r>
            <a:endParaRPr lang="pt-BR" sz="1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Google Shape;70;p12"/>
          <p:cNvSpPr txBox="1">
            <a:spLocks/>
          </p:cNvSpPr>
          <p:nvPr/>
        </p:nvSpPr>
        <p:spPr>
          <a:xfrm>
            <a:off x="798786" y="3161140"/>
            <a:ext cx="4044302" cy="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pt-BR" sz="1800" dirty="0"/>
              <a:t>Orientador: Hiram Amaral</a:t>
            </a:r>
            <a:endParaRPr lang="pt-BR" sz="1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32684" y="2863169"/>
            <a:ext cx="7278929" cy="14728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pt-BR" dirty="0" smtClean="0">
                <a:solidFill>
                  <a:schemeClr val="accent3"/>
                </a:solidFill>
              </a:rPr>
              <a:t>	Como a base do Google </a:t>
            </a:r>
            <a:r>
              <a:rPr lang="pt-BR" dirty="0" err="1" smtClean="0">
                <a:solidFill>
                  <a:schemeClr val="accent3"/>
                </a:solidFill>
              </a:rPr>
              <a:t>Colab</a:t>
            </a:r>
            <a:r>
              <a:rPr lang="pt-BR" dirty="0" smtClean="0">
                <a:solidFill>
                  <a:schemeClr val="accent3"/>
                </a:solidFill>
              </a:rPr>
              <a:t> é  Linux é possível realizar a instalação de pacotes e bibliotecas diretamente na linha de código.</a:t>
            </a: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" name="Google Shape;171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700" y="4495728"/>
            <a:ext cx="1777884" cy="5082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8;p18"/>
          <p:cNvSpPr txBox="1">
            <a:spLocks/>
          </p:cNvSpPr>
          <p:nvPr/>
        </p:nvSpPr>
        <p:spPr>
          <a:xfrm>
            <a:off x="698264" y="520909"/>
            <a:ext cx="423753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just"/>
            <a:r>
              <a:rPr lang="pt-BR" sz="6000" b="1" dirty="0" smtClean="0"/>
              <a:t>Instalação</a:t>
            </a:r>
            <a:endParaRPr lang="pt-BR" sz="60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84" y="1867069"/>
            <a:ext cx="6835851" cy="809738"/>
          </a:xfrm>
          <a:prstGeom prst="rect">
            <a:avLst/>
          </a:prstGeom>
        </p:spPr>
      </p:pic>
      <p:pic>
        <p:nvPicPr>
          <p:cNvPr id="7" name="Google Shape;172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3499" y="4522814"/>
            <a:ext cx="1960885" cy="481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386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32684" y="2863169"/>
            <a:ext cx="7278929" cy="14728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pt-BR" dirty="0" smtClean="0">
                <a:solidFill>
                  <a:schemeClr val="accent3"/>
                </a:solidFill>
              </a:rPr>
              <a:t>	Neste trabalho se fará o uso de redes neurais artificiais, especificamente de redes LSTM, porém de forma indireta por meio da ferramenta </a:t>
            </a:r>
            <a:r>
              <a:rPr lang="pt-BR" dirty="0" err="1" smtClean="0">
                <a:solidFill>
                  <a:schemeClr val="accent3"/>
                </a:solidFill>
              </a:rPr>
              <a:t>Tesseract</a:t>
            </a:r>
            <a:r>
              <a:rPr lang="pt-BR" dirty="0" smtClean="0">
                <a:solidFill>
                  <a:schemeClr val="accent3"/>
                </a:solidFill>
              </a:rPr>
              <a:t>-OCR.</a:t>
            </a: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" name="Google Shape;171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700" y="4495728"/>
            <a:ext cx="1777884" cy="5082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8;p18"/>
          <p:cNvSpPr txBox="1">
            <a:spLocks/>
          </p:cNvSpPr>
          <p:nvPr/>
        </p:nvSpPr>
        <p:spPr>
          <a:xfrm>
            <a:off x="698264" y="520909"/>
            <a:ext cx="423753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just"/>
            <a:r>
              <a:rPr lang="pt-BR" sz="6000" b="1" dirty="0" smtClean="0"/>
              <a:t>Instalação</a:t>
            </a:r>
            <a:endParaRPr lang="pt-BR" sz="60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84" y="1867069"/>
            <a:ext cx="6835851" cy="809738"/>
          </a:xfrm>
          <a:prstGeom prst="rect">
            <a:avLst/>
          </a:prstGeom>
        </p:spPr>
      </p:pic>
      <p:pic>
        <p:nvPicPr>
          <p:cNvPr id="7" name="Google Shape;172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3499" y="4522814"/>
            <a:ext cx="1960885" cy="481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509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98264" y="2066756"/>
            <a:ext cx="7442846" cy="1423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pt-BR" dirty="0" smtClean="0">
                <a:solidFill>
                  <a:schemeClr val="accent3"/>
                </a:solidFill>
              </a:rPr>
              <a:t>	As redes neurais </a:t>
            </a:r>
            <a:r>
              <a:rPr lang="pt-BR" dirty="0" err="1" smtClean="0">
                <a:solidFill>
                  <a:schemeClr val="accent3"/>
                </a:solidFill>
              </a:rPr>
              <a:t>Long</a:t>
            </a:r>
            <a:r>
              <a:rPr lang="pt-BR" dirty="0" smtClean="0">
                <a:solidFill>
                  <a:schemeClr val="accent3"/>
                </a:solidFill>
              </a:rPr>
              <a:t> Short-</a:t>
            </a:r>
            <a:r>
              <a:rPr lang="pt-BR" dirty="0" err="1" smtClean="0">
                <a:solidFill>
                  <a:schemeClr val="accent3"/>
                </a:solidFill>
              </a:rPr>
              <a:t>Term</a:t>
            </a:r>
            <a:r>
              <a:rPr lang="pt-BR" dirty="0" smtClean="0">
                <a:solidFill>
                  <a:schemeClr val="accent3"/>
                </a:solidFill>
              </a:rPr>
              <a:t> </a:t>
            </a:r>
            <a:r>
              <a:rPr lang="pt-BR" dirty="0" err="1" smtClean="0">
                <a:solidFill>
                  <a:schemeClr val="accent3"/>
                </a:solidFill>
              </a:rPr>
              <a:t>Memory</a:t>
            </a:r>
            <a:r>
              <a:rPr lang="pt-BR" dirty="0" smtClean="0">
                <a:solidFill>
                  <a:schemeClr val="accent3"/>
                </a:solidFill>
              </a:rPr>
              <a:t>(Redes de Memória de Longo Prazo). Baseia-se em um modelo profundo e recorrentes de redes neurais.</a:t>
            </a: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5" name="Google Shape;171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700" y="4495728"/>
            <a:ext cx="1777884" cy="5082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8;p18"/>
          <p:cNvSpPr txBox="1">
            <a:spLocks/>
          </p:cNvSpPr>
          <p:nvPr/>
        </p:nvSpPr>
        <p:spPr>
          <a:xfrm>
            <a:off x="698264" y="520909"/>
            <a:ext cx="551572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just"/>
            <a:r>
              <a:rPr lang="pt-BR" sz="4000" b="1" dirty="0" smtClean="0"/>
              <a:t>Redes Neurais LTSM</a:t>
            </a:r>
            <a:endParaRPr lang="pt-BR" sz="4000" b="1" dirty="0"/>
          </a:p>
        </p:txBody>
      </p:sp>
      <p:pic>
        <p:nvPicPr>
          <p:cNvPr id="7" name="Google Shape;172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3499" y="4522814"/>
            <a:ext cx="1960885" cy="481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923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5" name="Google Shape;171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700" y="4495728"/>
            <a:ext cx="1777884" cy="5082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8;p18"/>
          <p:cNvSpPr txBox="1">
            <a:spLocks/>
          </p:cNvSpPr>
          <p:nvPr/>
        </p:nvSpPr>
        <p:spPr>
          <a:xfrm>
            <a:off x="698263" y="763360"/>
            <a:ext cx="3431284" cy="825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just"/>
            <a:r>
              <a:rPr lang="pt-BR" sz="4000" b="1" dirty="0" smtClean="0"/>
              <a:t>Importações</a:t>
            </a:r>
            <a:endParaRPr lang="pt-BR" sz="40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4" y="1779841"/>
            <a:ext cx="3592702" cy="1508228"/>
          </a:xfrm>
          <a:prstGeom prst="rect">
            <a:avLst/>
          </a:prstGeom>
        </p:spPr>
      </p:pic>
      <p:sp>
        <p:nvSpPr>
          <p:cNvPr id="8" name="Google Shape;118;p18"/>
          <p:cNvSpPr txBox="1">
            <a:spLocks/>
          </p:cNvSpPr>
          <p:nvPr/>
        </p:nvSpPr>
        <p:spPr>
          <a:xfrm>
            <a:off x="4973100" y="715269"/>
            <a:ext cx="3217171" cy="825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just"/>
            <a:r>
              <a:rPr lang="pt-BR" sz="4000" b="1" dirty="0" smtClean="0"/>
              <a:t>Função</a:t>
            </a:r>
            <a:endParaRPr lang="pt-BR" sz="40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00" y="1779841"/>
            <a:ext cx="3859570" cy="1125320"/>
          </a:xfrm>
          <a:prstGeom prst="rect">
            <a:avLst/>
          </a:prstGeom>
        </p:spPr>
      </p:pic>
      <p:sp>
        <p:nvSpPr>
          <p:cNvPr id="10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98263" y="3384299"/>
            <a:ext cx="7629659" cy="1107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pt-BR" dirty="0" smtClean="0">
                <a:solidFill>
                  <a:schemeClr val="accent3"/>
                </a:solidFill>
              </a:rPr>
              <a:t>	A função mostrar tem o objetivo de plotar e apresentar ao usuário o resultado.</a:t>
            </a: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" name="Google Shape;1722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3499" y="4522814"/>
            <a:ext cx="1960885" cy="481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452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5" name="Google Shape;171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700" y="4495728"/>
            <a:ext cx="1777884" cy="5082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8;p18"/>
          <p:cNvSpPr txBox="1">
            <a:spLocks/>
          </p:cNvSpPr>
          <p:nvPr/>
        </p:nvSpPr>
        <p:spPr>
          <a:xfrm>
            <a:off x="698263" y="449798"/>
            <a:ext cx="3217171" cy="825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just"/>
            <a:r>
              <a:rPr lang="pt-BR" sz="4000" b="1" dirty="0" smtClean="0"/>
              <a:t>Preparação</a:t>
            </a:r>
            <a:endParaRPr lang="pt-BR" sz="4000" b="1" dirty="0"/>
          </a:p>
        </p:txBody>
      </p:sp>
      <p:sp>
        <p:nvSpPr>
          <p:cNvPr id="10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98263" y="2956600"/>
            <a:ext cx="7629659" cy="1357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pt-BR" dirty="0" smtClean="0">
                <a:solidFill>
                  <a:schemeClr val="accent3"/>
                </a:solidFill>
              </a:rPr>
              <a:t>	Durante a preparação é realizada a busca da imagem na base e realizado tratamento para redução de ruídos e apresentação dos contornos da imagem. </a:t>
            </a: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66" y="1219830"/>
            <a:ext cx="6626769" cy="1752973"/>
          </a:xfrm>
          <a:prstGeom prst="rect">
            <a:avLst/>
          </a:prstGeom>
        </p:spPr>
      </p:pic>
      <p:pic>
        <p:nvPicPr>
          <p:cNvPr id="7" name="Google Shape;172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3499" y="4522814"/>
            <a:ext cx="1960885" cy="481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95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5" name="Google Shape;171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700" y="4495728"/>
            <a:ext cx="1777884" cy="5082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8;p18"/>
          <p:cNvSpPr txBox="1">
            <a:spLocks/>
          </p:cNvSpPr>
          <p:nvPr/>
        </p:nvSpPr>
        <p:spPr>
          <a:xfrm>
            <a:off x="698263" y="449798"/>
            <a:ext cx="5171595" cy="825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just"/>
            <a:r>
              <a:rPr lang="pt-BR" sz="4000" b="1" dirty="0" smtClean="0"/>
              <a:t>Busca dos contornos</a:t>
            </a:r>
            <a:endParaRPr lang="pt-BR" sz="4000" b="1" dirty="0"/>
          </a:p>
        </p:txBody>
      </p:sp>
      <p:sp>
        <p:nvSpPr>
          <p:cNvPr id="10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98263" y="2953764"/>
            <a:ext cx="7629659" cy="1357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pt-BR" dirty="0">
                <a:solidFill>
                  <a:schemeClr val="accent3"/>
                </a:solidFill>
              </a:rPr>
              <a:t>	</a:t>
            </a:r>
            <a:r>
              <a:rPr lang="pt-BR" dirty="0" smtClean="0">
                <a:solidFill>
                  <a:schemeClr val="accent3"/>
                </a:solidFill>
              </a:rPr>
              <a:t>Neste momento percorremos todos os contornos com objetivo de identificar o contorno de interesse que é um retângulo da placa veicular. </a:t>
            </a: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179" y="1457116"/>
            <a:ext cx="4172532" cy="1314633"/>
          </a:xfrm>
          <a:prstGeom prst="rect">
            <a:avLst/>
          </a:prstGeom>
        </p:spPr>
      </p:pic>
      <p:pic>
        <p:nvPicPr>
          <p:cNvPr id="7" name="Google Shape;172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3499" y="4522814"/>
            <a:ext cx="1960885" cy="481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477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5" name="Google Shape;171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700" y="4495728"/>
            <a:ext cx="1777884" cy="5082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8;p18"/>
          <p:cNvSpPr txBox="1">
            <a:spLocks/>
          </p:cNvSpPr>
          <p:nvPr/>
        </p:nvSpPr>
        <p:spPr>
          <a:xfrm>
            <a:off x="612466" y="398217"/>
            <a:ext cx="6916347" cy="591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just"/>
            <a:r>
              <a:rPr lang="pt-BR" sz="3000" b="1" dirty="0" smtClean="0"/>
              <a:t>Condição para recorte da imagem</a:t>
            </a:r>
            <a:endParaRPr lang="pt-BR" sz="3000" b="1" dirty="0"/>
          </a:p>
        </p:txBody>
      </p:sp>
      <p:sp>
        <p:nvSpPr>
          <p:cNvPr id="10" name="Google Shape;111;p17"/>
          <p:cNvSpPr txBox="1">
            <a:spLocks noGrp="1"/>
          </p:cNvSpPr>
          <p:nvPr>
            <p:ph type="body" idx="1"/>
          </p:nvPr>
        </p:nvSpPr>
        <p:spPr>
          <a:xfrm>
            <a:off x="698263" y="2848243"/>
            <a:ext cx="7629659" cy="1357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pt-BR" dirty="0">
                <a:solidFill>
                  <a:schemeClr val="accent3"/>
                </a:solidFill>
              </a:rPr>
              <a:t>	</a:t>
            </a:r>
            <a:r>
              <a:rPr lang="pt-BR" dirty="0" smtClean="0">
                <a:solidFill>
                  <a:schemeClr val="accent3"/>
                </a:solidFill>
              </a:rPr>
              <a:t>Durante a interação determinamos uma condição para realização do recorte da imagem, como o número de vértices e o </a:t>
            </a:r>
            <a:r>
              <a:rPr lang="pt-BR" dirty="0" err="1" smtClean="0">
                <a:solidFill>
                  <a:schemeClr val="accent3"/>
                </a:solidFill>
              </a:rPr>
              <a:t>aspect</a:t>
            </a:r>
            <a:r>
              <a:rPr lang="pt-BR" dirty="0" smtClean="0">
                <a:solidFill>
                  <a:schemeClr val="accent3"/>
                </a:solidFill>
              </a:rPr>
              <a:t> </a:t>
            </a:r>
            <a:r>
              <a:rPr lang="pt-BR" dirty="0" err="1" smtClean="0">
                <a:solidFill>
                  <a:schemeClr val="accent3"/>
                </a:solidFill>
              </a:rPr>
              <a:t>ratio</a:t>
            </a:r>
            <a:r>
              <a:rPr lang="pt-BR" dirty="0" smtClean="0">
                <a:solidFill>
                  <a:schemeClr val="accent3"/>
                </a:solidFill>
              </a:rPr>
              <a:t>, ou seja a proporção da tela. </a:t>
            </a: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3" y="1174945"/>
            <a:ext cx="7384027" cy="1488447"/>
          </a:xfrm>
          <a:prstGeom prst="rect">
            <a:avLst/>
          </a:prstGeom>
        </p:spPr>
      </p:pic>
      <p:pic>
        <p:nvPicPr>
          <p:cNvPr id="7" name="Google Shape;172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3499" y="4522814"/>
            <a:ext cx="1960885" cy="481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5674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5" name="Google Shape;171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700" y="4495728"/>
            <a:ext cx="1777884" cy="5082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8;p18"/>
          <p:cNvSpPr txBox="1">
            <a:spLocks/>
          </p:cNvSpPr>
          <p:nvPr/>
        </p:nvSpPr>
        <p:spPr>
          <a:xfrm>
            <a:off x="942205" y="473386"/>
            <a:ext cx="5886657" cy="591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just"/>
            <a:r>
              <a:rPr lang="pt-BR" sz="3000" b="1" dirty="0" smtClean="0"/>
              <a:t>Identificação dos caracteres</a:t>
            </a:r>
            <a:endParaRPr lang="pt-BR" sz="30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05" y="1406266"/>
            <a:ext cx="6759461" cy="2748458"/>
          </a:xfrm>
          <a:prstGeom prst="rect">
            <a:avLst/>
          </a:prstGeom>
        </p:spPr>
      </p:pic>
      <p:pic>
        <p:nvPicPr>
          <p:cNvPr id="6" name="Google Shape;172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3499" y="4522814"/>
            <a:ext cx="1960885" cy="481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1168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5" name="Google Shape;171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700" y="4495728"/>
            <a:ext cx="1777884" cy="5082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8;p18"/>
          <p:cNvSpPr txBox="1">
            <a:spLocks/>
          </p:cNvSpPr>
          <p:nvPr/>
        </p:nvSpPr>
        <p:spPr>
          <a:xfrm>
            <a:off x="942205" y="473386"/>
            <a:ext cx="5886657" cy="591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just"/>
            <a:r>
              <a:rPr lang="pt-BR" sz="3000" b="1" dirty="0" smtClean="0"/>
              <a:t>Apresentação de resultados</a:t>
            </a:r>
            <a:endParaRPr lang="pt-BR" sz="30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36" y="1340995"/>
            <a:ext cx="8052955" cy="2879000"/>
          </a:xfrm>
          <a:prstGeom prst="rect">
            <a:avLst/>
          </a:prstGeom>
        </p:spPr>
      </p:pic>
      <p:pic>
        <p:nvPicPr>
          <p:cNvPr id="7" name="Google Shape;172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3499" y="4522814"/>
            <a:ext cx="1960885" cy="481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6231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5" name="Google Shape;171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700" y="4495728"/>
            <a:ext cx="1777884" cy="5082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8;p18"/>
          <p:cNvSpPr txBox="1">
            <a:spLocks/>
          </p:cNvSpPr>
          <p:nvPr/>
        </p:nvSpPr>
        <p:spPr>
          <a:xfrm>
            <a:off x="942205" y="473386"/>
            <a:ext cx="5886657" cy="591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just"/>
            <a:r>
              <a:rPr lang="pt-BR" sz="3000" b="1" dirty="0" smtClean="0"/>
              <a:t>Apresentação de resultados</a:t>
            </a:r>
            <a:endParaRPr lang="pt-BR" sz="30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073" y="1084357"/>
            <a:ext cx="5704609" cy="3208843"/>
          </a:xfrm>
          <a:prstGeom prst="rect">
            <a:avLst/>
          </a:prstGeom>
        </p:spPr>
      </p:pic>
      <p:pic>
        <p:nvPicPr>
          <p:cNvPr id="7" name="Google Shape;172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3499" y="4522814"/>
            <a:ext cx="1960885" cy="481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128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052886" y="541744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Problemática.</a:t>
            </a:r>
            <a:endParaRPr sz="60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788275" y="1791674"/>
            <a:ext cx="7378263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pt-BR" sz="2000" dirty="0"/>
              <a:t>	</a:t>
            </a:r>
            <a:r>
              <a:rPr lang="pt-BR" sz="2000" dirty="0">
                <a:solidFill>
                  <a:schemeClr val="accent3"/>
                </a:solidFill>
              </a:rPr>
              <a:t>Com o aumento da frota</a:t>
            </a:r>
            <a:r>
              <a:rPr lang="pt-BR" sz="2000" dirty="0">
                <a:solidFill>
                  <a:schemeClr val="tx1"/>
                </a:solidFill>
              </a:rPr>
              <a:t>, </a:t>
            </a:r>
            <a:r>
              <a:rPr lang="pt-BR" sz="2000" dirty="0">
                <a:solidFill>
                  <a:schemeClr val="accent1"/>
                </a:solidFill>
              </a:rPr>
              <a:t>O Brasil </a:t>
            </a:r>
            <a:r>
              <a:rPr lang="pt-BR" sz="2000" dirty="0">
                <a:solidFill>
                  <a:schemeClr val="accent3"/>
                </a:solidFill>
              </a:rPr>
              <a:t>já possui um automóvel para cada 4,4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>
                <a:solidFill>
                  <a:schemeClr val="accent1"/>
                </a:solidFill>
              </a:rPr>
              <a:t>habitantes(Associação Nacional dos </a:t>
            </a:r>
            <a:r>
              <a:rPr lang="pt-BR" sz="2000" dirty="0" smtClean="0">
                <a:solidFill>
                  <a:schemeClr val="accent1"/>
                </a:solidFill>
              </a:rPr>
              <a:t>Detrans)</a:t>
            </a:r>
            <a:r>
              <a:rPr lang="pt-BR" sz="2000" dirty="0" smtClean="0">
                <a:solidFill>
                  <a:schemeClr val="accent3"/>
                </a:solidFill>
              </a:rPr>
              <a:t>, </a:t>
            </a:r>
            <a:r>
              <a:rPr lang="pt-BR" sz="2000" dirty="0">
                <a:solidFill>
                  <a:schemeClr val="accent3"/>
                </a:solidFill>
              </a:rPr>
              <a:t>e realizar o processo de leitura de placas e identificação do veículo de maneira manual se torna um processo caro e sujeito a erros, principalmente pelo fato de posicionar um fiscal em um via pública anotando as placas em qualquer que seja a situação do tempo, tornando este trabalho insalubre.</a:t>
            </a:r>
            <a:endParaRPr sz="2000" dirty="0">
              <a:solidFill>
                <a:schemeClr val="accent3"/>
              </a:solidFill>
            </a:endParaRPr>
          </a:p>
        </p:txBody>
      </p:sp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1" name="Google Shape;1717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700" y="4495728"/>
            <a:ext cx="1777884" cy="508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72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3599" y="4549845"/>
            <a:ext cx="1960885" cy="481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3359823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Referência Bibliográficas</a:t>
            </a:r>
            <a:endParaRPr dirty="0"/>
          </a:p>
        </p:txBody>
      </p:sp>
      <p:sp>
        <p:nvSpPr>
          <p:cNvPr id="255" name="Google Shape;255;p28"/>
          <p:cNvSpPr txBox="1">
            <a:spLocks noGrp="1"/>
          </p:cNvSpPr>
          <p:nvPr>
            <p:ph type="body" idx="1"/>
          </p:nvPr>
        </p:nvSpPr>
        <p:spPr>
          <a:xfrm>
            <a:off x="786150" y="1345622"/>
            <a:ext cx="7466100" cy="24262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15000"/>
              </a:lnSpc>
              <a:spcBef>
                <a:spcPts val="0"/>
              </a:spcBef>
            </a:pPr>
            <a:r>
              <a:rPr lang="pt-BR" sz="1400" dirty="0"/>
              <a:t>OCR, G. T. (2020). </a:t>
            </a:r>
            <a:r>
              <a:rPr lang="pt-BR" sz="1400" dirty="0" err="1"/>
              <a:t>Tesseract</a:t>
            </a:r>
            <a:r>
              <a:rPr lang="pt-BR" sz="1400" dirty="0"/>
              <a:t> </a:t>
            </a:r>
            <a:r>
              <a:rPr lang="pt-BR" sz="1400" dirty="0" err="1"/>
              <a:t>ocr</a:t>
            </a:r>
            <a:r>
              <a:rPr lang="pt-BR" sz="1400" dirty="0"/>
              <a:t>. Disponível em: https://github.com/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400" dirty="0"/>
              <a:t> </a:t>
            </a:r>
            <a:r>
              <a:rPr lang="pt-BR" sz="1400" dirty="0" smtClean="0"/>
              <a:t>        </a:t>
            </a:r>
            <a:r>
              <a:rPr lang="pt-BR" sz="1400" dirty="0" err="1" smtClean="0"/>
              <a:t>tesseract-ocr</a:t>
            </a:r>
            <a:r>
              <a:rPr lang="pt-BR" sz="1400" dirty="0" smtClean="0"/>
              <a:t>/</a:t>
            </a:r>
            <a:r>
              <a:rPr lang="pt-BR" sz="1400" dirty="0" err="1" smtClean="0"/>
              <a:t>tesseract</a:t>
            </a:r>
            <a:r>
              <a:rPr lang="pt-BR" sz="1400" dirty="0"/>
              <a:t>&gt;. Acessado em: 12 Agosto </a:t>
            </a:r>
            <a:r>
              <a:rPr lang="pt-BR" sz="1400" dirty="0" smtClean="0"/>
              <a:t>2022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dirty="0"/>
              <a:t>Smith, R. (2007). An overview of the tesseract </a:t>
            </a:r>
            <a:r>
              <a:rPr lang="en-US" sz="1400" dirty="0" err="1"/>
              <a:t>ocr</a:t>
            </a:r>
            <a:r>
              <a:rPr lang="en-US" sz="1400" dirty="0"/>
              <a:t> engine. In Ninth International Conference on Document Analysis and Recognition (ICDAR 2007), volume 2, pages </a:t>
            </a:r>
            <a:r>
              <a:rPr lang="en-US" sz="1400" dirty="0" smtClean="0"/>
              <a:t>629–633.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dirty="0" err="1"/>
              <a:t>Haykin</a:t>
            </a:r>
            <a:r>
              <a:rPr lang="en-US" sz="1400" dirty="0"/>
              <a:t>, S. (2009). Neural Networks and Learning Machines. Number v. 10 in </a:t>
            </a:r>
            <a:r>
              <a:rPr lang="en-US" sz="1400" dirty="0" smtClean="0"/>
              <a:t>Neural networks </a:t>
            </a:r>
            <a:r>
              <a:rPr lang="en-US" sz="1400" dirty="0"/>
              <a:t>and learning machines. Prentice Hall</a:t>
            </a:r>
            <a:r>
              <a:rPr lang="en-US" sz="1400" dirty="0" smtClean="0"/>
              <a:t>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400" dirty="0"/>
              <a:t>Gonzalez, R. C.; Woods, R. E.; Digital Image Processing, 2ª ed., Prentice Hall, 2002.</a:t>
            </a:r>
            <a:endParaRPr sz="1400" dirty="0"/>
          </a:p>
        </p:txBody>
      </p:sp>
      <p:sp>
        <p:nvSpPr>
          <p:cNvPr id="257" name="Google Shape;257;p2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6" name="Google Shape;171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700" y="4495728"/>
            <a:ext cx="1777884" cy="508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72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3499" y="4522814"/>
            <a:ext cx="1960885" cy="481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467591" y="2199869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/>
              <a:t>Obrigado!</a:t>
            </a:r>
            <a:endParaRPr sz="6000" b="1" dirty="0"/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057651" y="362411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Proposta de solução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057651" y="1746474"/>
            <a:ext cx="7109604" cy="25249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/>
              <a:t>	Com o objetivo de tornar o processo mais </a:t>
            </a:r>
            <a:r>
              <a:rPr lang="pt-BR" dirty="0">
                <a:solidFill>
                  <a:schemeClr val="accent1"/>
                </a:solidFill>
              </a:rPr>
              <a:t>rápido</a:t>
            </a:r>
            <a:r>
              <a:rPr lang="pt-BR" dirty="0"/>
              <a:t> e </a:t>
            </a:r>
            <a:r>
              <a:rPr lang="pt-BR" dirty="0">
                <a:solidFill>
                  <a:schemeClr val="accent1"/>
                </a:solidFill>
              </a:rPr>
              <a:t>confiável</a:t>
            </a:r>
            <a:r>
              <a:rPr lang="pt-BR" dirty="0"/>
              <a:t>, utilizaremos a visão computacional para através reconhecimento de caracteres e identificação da placa  veicular.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Google Shape;171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700" y="4495728"/>
            <a:ext cx="1777884" cy="508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72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3499" y="4522814"/>
            <a:ext cx="1960885" cy="481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855580" y="657883"/>
            <a:ext cx="499299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/>
              <a:t>Ferramentas</a:t>
            </a:r>
            <a:endParaRPr sz="60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985685" y="2404924"/>
            <a:ext cx="7253748" cy="1399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Para a realização deste projeto utilizaremos Google Colab, Tesseract-OCR e Python.</a:t>
            </a:r>
            <a:endParaRPr dirty="0"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6044150" y="469325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428554" y="657883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3" name="Google Shape;171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700" y="4495728"/>
            <a:ext cx="1777884" cy="508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72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3499" y="4522814"/>
            <a:ext cx="1960885" cy="481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32684" y="2017595"/>
            <a:ext cx="7571700" cy="2170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just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dirty="0">
                <a:solidFill>
                  <a:schemeClr val="accent3"/>
                </a:solidFill>
              </a:rPr>
              <a:t>	</a:t>
            </a:r>
            <a:r>
              <a:rPr lang="pt-BR" dirty="0" smtClean="0">
                <a:solidFill>
                  <a:schemeClr val="accent3"/>
                </a:solidFill>
              </a:rPr>
              <a:t>O </a:t>
            </a:r>
            <a:r>
              <a:rPr lang="pt-BR" dirty="0" err="1" smtClean="0">
                <a:solidFill>
                  <a:schemeClr val="accent3"/>
                </a:solidFill>
              </a:rPr>
              <a:t>Colab</a:t>
            </a:r>
            <a:r>
              <a:rPr lang="pt-BR" dirty="0" smtClean="0">
                <a:solidFill>
                  <a:schemeClr val="accent3"/>
                </a:solidFill>
              </a:rPr>
              <a:t> é um serviço em nuvem gratuito e  hospedado pelo Google. foi criado com o objetivo de incentivar a pesquisa e o estudo de tecnologias voltadas a inteligência artificial, aprendizado de máquina e a ciência de dados.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Google Shape;171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700" y="4495728"/>
            <a:ext cx="1777884" cy="508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62" y="362314"/>
            <a:ext cx="1605716" cy="1605716"/>
          </a:xfrm>
          <a:prstGeom prst="rect">
            <a:avLst/>
          </a:prstGeom>
        </p:spPr>
      </p:pic>
      <p:pic>
        <p:nvPicPr>
          <p:cNvPr id="6" name="Google Shape;172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3499" y="4522814"/>
            <a:ext cx="1960885" cy="481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32684" y="2017595"/>
            <a:ext cx="7571700" cy="1708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just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dirty="0">
                <a:solidFill>
                  <a:schemeClr val="accent3"/>
                </a:solidFill>
              </a:rPr>
              <a:t>	O </a:t>
            </a:r>
            <a:r>
              <a:rPr lang="pt-BR" dirty="0" err="1">
                <a:solidFill>
                  <a:schemeClr val="accent3"/>
                </a:solidFill>
              </a:rPr>
              <a:t>Tesseract</a:t>
            </a:r>
            <a:r>
              <a:rPr lang="pt-BR" dirty="0">
                <a:solidFill>
                  <a:schemeClr val="accent3"/>
                </a:solidFill>
              </a:rPr>
              <a:t> OCR(</a:t>
            </a:r>
            <a:r>
              <a:rPr lang="pt-BR" dirty="0" err="1">
                <a:solidFill>
                  <a:schemeClr val="accent3"/>
                </a:solidFill>
              </a:rPr>
              <a:t>Optical</a:t>
            </a:r>
            <a:r>
              <a:rPr lang="pt-BR" dirty="0">
                <a:solidFill>
                  <a:schemeClr val="accent3"/>
                </a:solidFill>
              </a:rPr>
              <a:t> </a:t>
            </a:r>
            <a:r>
              <a:rPr lang="pt-BR" dirty="0" err="1">
                <a:solidFill>
                  <a:schemeClr val="accent3"/>
                </a:solidFill>
              </a:rPr>
              <a:t>Character</a:t>
            </a:r>
            <a:r>
              <a:rPr lang="pt-BR" dirty="0">
                <a:solidFill>
                  <a:schemeClr val="accent3"/>
                </a:solidFill>
              </a:rPr>
              <a:t> </a:t>
            </a:r>
            <a:r>
              <a:rPr lang="pt-BR" dirty="0" err="1">
                <a:solidFill>
                  <a:schemeClr val="accent3"/>
                </a:solidFill>
              </a:rPr>
              <a:t>Recognition</a:t>
            </a:r>
            <a:r>
              <a:rPr lang="pt-BR" dirty="0">
                <a:solidFill>
                  <a:schemeClr val="accent3"/>
                </a:solidFill>
              </a:rPr>
              <a:t>) é uma API que possui tecnologia capaz de reconhecer caracteres a partir de um arquivo de </a:t>
            </a:r>
            <a:r>
              <a:rPr lang="pt-BR" dirty="0" smtClean="0">
                <a:solidFill>
                  <a:schemeClr val="accent3"/>
                </a:solidFill>
              </a:rPr>
              <a:t>imagem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Google Shape;171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700" y="4495728"/>
            <a:ext cx="1777884" cy="508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42" y="56355"/>
            <a:ext cx="2321356" cy="1505618"/>
          </a:xfrm>
          <a:prstGeom prst="rect">
            <a:avLst/>
          </a:prstGeom>
        </p:spPr>
      </p:pic>
      <p:pic>
        <p:nvPicPr>
          <p:cNvPr id="6" name="Google Shape;172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3499" y="4522814"/>
            <a:ext cx="1960885" cy="481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551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32684" y="1850446"/>
            <a:ext cx="7571700" cy="21316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dirty="0">
                <a:solidFill>
                  <a:schemeClr val="accent3"/>
                </a:solidFill>
              </a:rPr>
              <a:t>desenvolvido pela Hewlett-Packard </a:t>
            </a:r>
            <a:r>
              <a:rPr lang="pt-BR" dirty="0" err="1">
                <a:solidFill>
                  <a:schemeClr val="accent3"/>
                </a:solidFill>
              </a:rPr>
              <a:t>Laboratories</a:t>
            </a:r>
            <a:r>
              <a:rPr lang="pt-BR" dirty="0">
                <a:solidFill>
                  <a:schemeClr val="accent3"/>
                </a:solidFill>
              </a:rPr>
              <a:t>, em </a:t>
            </a:r>
            <a:r>
              <a:rPr lang="pt-BR" dirty="0" err="1">
                <a:solidFill>
                  <a:schemeClr val="accent3"/>
                </a:solidFill>
              </a:rPr>
              <a:t>Greeley</a:t>
            </a:r>
            <a:r>
              <a:rPr lang="pt-BR" dirty="0">
                <a:solidFill>
                  <a:schemeClr val="accent3"/>
                </a:solidFill>
              </a:rPr>
              <a:t>, Colorado, entre os anos de 1985 e 1994</a:t>
            </a:r>
            <a:r>
              <a:rPr lang="pt-BR" dirty="0" smtClean="0">
                <a:solidFill>
                  <a:schemeClr val="accent3"/>
                </a:solidFill>
              </a:rPr>
              <a:t>.</a:t>
            </a:r>
          </a:p>
          <a:p>
            <a:pPr algn="just"/>
            <a:r>
              <a:rPr lang="pt-BR" dirty="0" smtClean="0">
                <a:solidFill>
                  <a:schemeClr val="accent3"/>
                </a:solidFill>
              </a:rPr>
              <a:t>O </a:t>
            </a:r>
            <a:r>
              <a:rPr lang="pt-BR" dirty="0" err="1" smtClean="0">
                <a:solidFill>
                  <a:schemeClr val="accent3"/>
                </a:solidFill>
              </a:rPr>
              <a:t>Tesseract</a:t>
            </a:r>
            <a:r>
              <a:rPr lang="pt-BR" dirty="0" smtClean="0">
                <a:solidFill>
                  <a:schemeClr val="accent3"/>
                </a:solidFill>
              </a:rPr>
              <a:t>-OCR tornou-se open </a:t>
            </a:r>
            <a:r>
              <a:rPr lang="pt-BR" dirty="0" err="1" smtClean="0">
                <a:solidFill>
                  <a:schemeClr val="accent3"/>
                </a:solidFill>
              </a:rPr>
              <a:t>source</a:t>
            </a:r>
            <a:r>
              <a:rPr lang="pt-BR" dirty="0" smtClean="0">
                <a:solidFill>
                  <a:schemeClr val="accent3"/>
                </a:solidFill>
              </a:rPr>
              <a:t> pela HP. </a:t>
            </a:r>
          </a:p>
          <a:p>
            <a:pPr algn="just"/>
            <a:r>
              <a:rPr lang="pt-BR" dirty="0" smtClean="0">
                <a:solidFill>
                  <a:schemeClr val="accent3"/>
                </a:solidFill>
              </a:rPr>
              <a:t>De 2006 até 2018, foi desenvolvido pelo Google.</a:t>
            </a: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Google Shape;171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700" y="4495728"/>
            <a:ext cx="1777884" cy="508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42" y="56355"/>
            <a:ext cx="2321356" cy="1505618"/>
          </a:xfrm>
          <a:prstGeom prst="rect">
            <a:avLst/>
          </a:prstGeom>
        </p:spPr>
      </p:pic>
      <p:pic>
        <p:nvPicPr>
          <p:cNvPr id="6" name="Google Shape;172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3499" y="4522814"/>
            <a:ext cx="1960885" cy="481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183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32684" y="1919272"/>
            <a:ext cx="7571700" cy="17579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pt-BR" dirty="0" smtClean="0">
                <a:solidFill>
                  <a:schemeClr val="accent3"/>
                </a:solidFill>
              </a:rPr>
              <a:t>	Python foi criado no final dos anos oitenta(1989) por Guido van </a:t>
            </a:r>
            <a:r>
              <a:rPr lang="pt-BR" dirty="0" err="1" smtClean="0">
                <a:solidFill>
                  <a:schemeClr val="accent3"/>
                </a:solidFill>
              </a:rPr>
              <a:t>Rossum</a:t>
            </a:r>
            <a:r>
              <a:rPr lang="pt-BR" dirty="0" smtClean="0">
                <a:solidFill>
                  <a:schemeClr val="accent3"/>
                </a:solidFill>
              </a:rPr>
              <a:t> no Centro de Matemática e </a:t>
            </a:r>
            <a:r>
              <a:rPr lang="pt-BR" dirty="0" err="1" smtClean="0">
                <a:solidFill>
                  <a:schemeClr val="accent3"/>
                </a:solidFill>
              </a:rPr>
              <a:t>Técnologia</a:t>
            </a:r>
            <a:r>
              <a:rPr lang="pt-BR" dirty="0" smtClean="0">
                <a:solidFill>
                  <a:schemeClr val="accent3"/>
                </a:solidFill>
              </a:rPr>
              <a:t> da Informação(CWI, </a:t>
            </a:r>
            <a:r>
              <a:rPr lang="pt-BR" dirty="0" err="1" smtClean="0">
                <a:solidFill>
                  <a:schemeClr val="accent3"/>
                </a:solidFill>
              </a:rPr>
              <a:t>Centrum</a:t>
            </a:r>
            <a:r>
              <a:rPr lang="pt-BR" dirty="0" smtClean="0">
                <a:solidFill>
                  <a:schemeClr val="accent3"/>
                </a:solidFill>
              </a:rPr>
              <a:t> </a:t>
            </a:r>
            <a:r>
              <a:rPr lang="pt-BR" dirty="0" err="1" smtClean="0">
                <a:solidFill>
                  <a:schemeClr val="accent3"/>
                </a:solidFill>
              </a:rPr>
              <a:t>Wiskund</a:t>
            </a:r>
            <a:r>
              <a:rPr lang="pt-BR" dirty="0" smtClean="0">
                <a:solidFill>
                  <a:schemeClr val="accent3"/>
                </a:solidFill>
              </a:rPr>
              <a:t> e </a:t>
            </a:r>
            <a:r>
              <a:rPr lang="pt-BR" dirty="0" err="1" smtClean="0">
                <a:solidFill>
                  <a:schemeClr val="accent3"/>
                </a:solidFill>
              </a:rPr>
              <a:t>Informatica</a:t>
            </a:r>
            <a:r>
              <a:rPr lang="pt-BR" dirty="0" smtClean="0">
                <a:solidFill>
                  <a:schemeClr val="accent3"/>
                </a:solidFill>
              </a:rPr>
              <a:t>), na Holanda.</a:t>
            </a: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Google Shape;171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700" y="4495728"/>
            <a:ext cx="1777884" cy="508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0" y="431565"/>
            <a:ext cx="3631652" cy="1072788"/>
          </a:xfrm>
          <a:prstGeom prst="rect">
            <a:avLst/>
          </a:prstGeom>
        </p:spPr>
      </p:pic>
      <p:pic>
        <p:nvPicPr>
          <p:cNvPr id="6" name="Google Shape;172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3499" y="4522814"/>
            <a:ext cx="1960885" cy="481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36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32684" y="1919272"/>
            <a:ext cx="7571700" cy="17579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pt-BR" dirty="0" smtClean="0">
                <a:solidFill>
                  <a:schemeClr val="accent3"/>
                </a:solidFill>
              </a:rPr>
              <a:t>	Atualmente, é gerenciada pela Python Software Foundation. Possui licença de código aberto. É uma linguagem de programação </a:t>
            </a:r>
            <a:r>
              <a:rPr lang="pt-BR" dirty="0" err="1" smtClean="0">
                <a:solidFill>
                  <a:schemeClr val="accent3"/>
                </a:solidFill>
              </a:rPr>
              <a:t>multi-paradigma</a:t>
            </a:r>
            <a:r>
              <a:rPr lang="pt-BR" dirty="0">
                <a:solidFill>
                  <a:schemeClr val="accent3"/>
                </a:solidFill>
              </a:rPr>
              <a:t>.</a:t>
            </a: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Google Shape;171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700" y="4495728"/>
            <a:ext cx="1777884" cy="508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0" y="431565"/>
            <a:ext cx="3631652" cy="1072788"/>
          </a:xfrm>
          <a:prstGeom prst="rect">
            <a:avLst/>
          </a:prstGeom>
        </p:spPr>
      </p:pic>
      <p:pic>
        <p:nvPicPr>
          <p:cNvPr id="6" name="Google Shape;172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3499" y="4522814"/>
            <a:ext cx="1960885" cy="481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700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631</Words>
  <Application>Microsoft Office PowerPoint</Application>
  <PresentationFormat>Apresentação na tela (16:9)</PresentationFormat>
  <Paragraphs>63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Roboto Slab</vt:lpstr>
      <vt:lpstr>Source Sans Pro</vt:lpstr>
      <vt:lpstr>Cordelia template</vt:lpstr>
      <vt:lpstr>Reconhecimento de carateres de placa veícular utilizando Tesseract.</vt:lpstr>
      <vt:lpstr>Problemática.</vt:lpstr>
      <vt:lpstr> Proposta de solução</vt:lpstr>
      <vt:lpstr>Ferramentas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 Bibliográficas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Reconhecimento de carateres de placa veícular utilizando Tesseract.</dc:title>
  <dc:creator>Marcelo</dc:creator>
  <cp:lastModifiedBy>Marcelo</cp:lastModifiedBy>
  <cp:revision>24</cp:revision>
  <dcterms:modified xsi:type="dcterms:W3CDTF">2022-08-16T14:51:36Z</dcterms:modified>
</cp:coreProperties>
</file>