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81" r:id="rId8"/>
    <p:sldId id="264" r:id="rId9"/>
    <p:sldId id="282" r:id="rId10"/>
    <p:sldId id="283" r:id="rId11"/>
    <p:sldId id="267" r:id="rId12"/>
    <p:sldId id="268" r:id="rId13"/>
    <p:sldId id="276" r:id="rId14"/>
    <p:sldId id="285" r:id="rId15"/>
    <p:sldId id="277" r:id="rId16"/>
    <p:sldId id="278" r:id="rId17"/>
    <p:sldId id="284" r:id="rId18"/>
    <p:sldId id="279" r:id="rId19"/>
    <p:sldId id="274" r:id="rId20"/>
    <p:sldId id="275"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DCA5D-4F27-416F-A6F1-6C08EFDDC585}" v="8" dt="2021-02-26T21:33:49.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19" autoAdjust="0"/>
  </p:normalViewPr>
  <p:slideViewPr>
    <p:cSldViewPr snapToGrid="0">
      <p:cViewPr varScale="1">
        <p:scale>
          <a:sx n="72" d="100"/>
          <a:sy n="72" d="100"/>
        </p:scale>
        <p:origin x="96" y="7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Moraes" userId="7bf301253f3885eb" providerId="LiveId" clId="{56EDCA5D-4F27-416F-A6F1-6C08EFDDC585}"/>
    <pc:docChg chg="undo redo custSel addSld modSld sldOrd">
      <pc:chgData name="Marcelo Moraes" userId="7bf301253f3885eb" providerId="LiveId" clId="{56EDCA5D-4F27-416F-A6F1-6C08EFDDC585}" dt="2021-02-26T21:51:20.715" v="4976" actId="313"/>
      <pc:docMkLst>
        <pc:docMk/>
      </pc:docMkLst>
      <pc:sldChg chg="modSp mod">
        <pc:chgData name="Marcelo Moraes" userId="7bf301253f3885eb" providerId="LiveId" clId="{56EDCA5D-4F27-416F-A6F1-6C08EFDDC585}" dt="2021-02-26T20:44:49.900" v="1123" actId="15"/>
        <pc:sldMkLst>
          <pc:docMk/>
          <pc:sldMk cId="2718549387" sldId="274"/>
        </pc:sldMkLst>
        <pc:spChg chg="mod">
          <ac:chgData name="Marcelo Moraes" userId="7bf301253f3885eb" providerId="LiveId" clId="{56EDCA5D-4F27-416F-A6F1-6C08EFDDC585}" dt="2021-02-26T20:44:49.900" v="1123" actId="15"/>
          <ac:spMkLst>
            <pc:docMk/>
            <pc:sldMk cId="2718549387" sldId="274"/>
            <ac:spMk id="3" creationId="{9DCF0857-CDF5-46D0-8978-88690A8E0C70}"/>
          </ac:spMkLst>
        </pc:spChg>
      </pc:sldChg>
      <pc:sldChg chg="modSp mod">
        <pc:chgData name="Marcelo Moraes" userId="7bf301253f3885eb" providerId="LiveId" clId="{56EDCA5D-4F27-416F-A6F1-6C08EFDDC585}" dt="2021-02-26T21:51:20.715" v="4976" actId="313"/>
        <pc:sldMkLst>
          <pc:docMk/>
          <pc:sldMk cId="255765198" sldId="275"/>
        </pc:sldMkLst>
        <pc:spChg chg="mod">
          <ac:chgData name="Marcelo Moraes" userId="7bf301253f3885eb" providerId="LiveId" clId="{56EDCA5D-4F27-416F-A6F1-6C08EFDDC585}" dt="2021-02-26T21:51:20.715" v="4976" actId="313"/>
          <ac:spMkLst>
            <pc:docMk/>
            <pc:sldMk cId="255765198" sldId="275"/>
            <ac:spMk id="3" creationId="{9DCF0857-CDF5-46D0-8978-88690A8E0C70}"/>
          </ac:spMkLst>
        </pc:spChg>
      </pc:sldChg>
      <pc:sldChg chg="addSp delSp modSp mod">
        <pc:chgData name="Marcelo Moraes" userId="7bf301253f3885eb" providerId="LiveId" clId="{56EDCA5D-4F27-416F-A6F1-6C08EFDDC585}" dt="2021-02-26T21:41:25.110" v="4820" actId="20577"/>
        <pc:sldMkLst>
          <pc:docMk/>
          <pc:sldMk cId="2351963438" sldId="280"/>
        </pc:sldMkLst>
        <pc:spChg chg="mod">
          <ac:chgData name="Marcelo Moraes" userId="7bf301253f3885eb" providerId="LiveId" clId="{56EDCA5D-4F27-416F-A6F1-6C08EFDDC585}" dt="2021-02-26T21:02:48.159" v="2597" actId="20577"/>
          <ac:spMkLst>
            <pc:docMk/>
            <pc:sldMk cId="2351963438" sldId="280"/>
            <ac:spMk id="2" creationId="{7D4E7A61-4E39-4B4D-B207-D649AD64DAB8}"/>
          </ac:spMkLst>
        </pc:spChg>
        <pc:spChg chg="mod">
          <ac:chgData name="Marcelo Moraes" userId="7bf301253f3885eb" providerId="LiveId" clId="{56EDCA5D-4F27-416F-A6F1-6C08EFDDC585}" dt="2021-02-26T21:41:25.110" v="4820" actId="20577"/>
          <ac:spMkLst>
            <pc:docMk/>
            <pc:sldMk cId="2351963438" sldId="280"/>
            <ac:spMk id="3" creationId="{9DCF0857-CDF5-46D0-8978-88690A8E0C70}"/>
          </ac:spMkLst>
        </pc:spChg>
        <pc:spChg chg="add del">
          <ac:chgData name="Marcelo Moraes" userId="7bf301253f3885eb" providerId="LiveId" clId="{56EDCA5D-4F27-416F-A6F1-6C08EFDDC585}" dt="2021-02-26T21:13:45.952" v="2855"/>
          <ac:spMkLst>
            <pc:docMk/>
            <pc:sldMk cId="2351963438" sldId="280"/>
            <ac:spMk id="4" creationId="{5E88000C-C1E2-4D0F-A687-2EFC6B9FCCB2}"/>
          </ac:spMkLst>
        </pc:spChg>
        <pc:spChg chg="add del">
          <ac:chgData name="Marcelo Moraes" userId="7bf301253f3885eb" providerId="LiveId" clId="{56EDCA5D-4F27-416F-A6F1-6C08EFDDC585}" dt="2021-02-26T21:13:48.926" v="2858"/>
          <ac:spMkLst>
            <pc:docMk/>
            <pc:sldMk cId="2351963438" sldId="280"/>
            <ac:spMk id="5" creationId="{79D4C2B8-36FC-4AD2-8F7D-9162B47D161C}"/>
          </ac:spMkLst>
        </pc:spChg>
        <pc:spChg chg="add del">
          <ac:chgData name="Marcelo Moraes" userId="7bf301253f3885eb" providerId="LiveId" clId="{56EDCA5D-4F27-416F-A6F1-6C08EFDDC585}" dt="2021-02-26T21:33:49.686" v="4323"/>
          <ac:spMkLst>
            <pc:docMk/>
            <pc:sldMk cId="2351963438" sldId="280"/>
            <ac:spMk id="6" creationId="{7E5ABBD2-9725-4AFD-8193-60558109CD05}"/>
          </ac:spMkLst>
        </pc:spChg>
      </pc:sldChg>
      <pc:sldChg chg="modSp mod">
        <pc:chgData name="Marcelo Moraes" userId="7bf301253f3885eb" providerId="LiveId" clId="{56EDCA5D-4F27-416F-A6F1-6C08EFDDC585}" dt="2021-02-26T20:57:44.117" v="2513" actId="27636"/>
        <pc:sldMkLst>
          <pc:docMk/>
          <pc:sldMk cId="2985851187" sldId="284"/>
        </pc:sldMkLst>
        <pc:spChg chg="mod">
          <ac:chgData name="Marcelo Moraes" userId="7bf301253f3885eb" providerId="LiveId" clId="{56EDCA5D-4F27-416F-A6F1-6C08EFDDC585}" dt="2021-02-26T20:57:44.117" v="2513" actId="27636"/>
          <ac:spMkLst>
            <pc:docMk/>
            <pc:sldMk cId="2985851187" sldId="284"/>
            <ac:spMk id="14" creationId="{362C2E74-BDA6-4E70-861F-24FAAE7D9AD2}"/>
          </ac:spMkLst>
        </pc:spChg>
      </pc:sldChg>
      <pc:sldChg chg="add ord">
        <pc:chgData name="Marcelo Moraes" userId="7bf301253f3885eb" providerId="LiveId" clId="{56EDCA5D-4F27-416F-A6F1-6C08EFDDC585}" dt="2021-02-26T20:38:51.268" v="615"/>
        <pc:sldMkLst>
          <pc:docMk/>
          <pc:sldMk cId="3608528632"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CARS 4U</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Data Analysis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sz="2400" b="1" dirty="0"/>
              <a:t>EDA – Univariate Analysis</a:t>
            </a:r>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2386584"/>
            <a:ext cx="3144774" cy="3511296"/>
          </a:xfrm>
        </p:spPr>
        <p:txBody>
          <a:bodyPr/>
          <a:lstStyle/>
          <a:p>
            <a:pPr marL="285750" indent="-285750">
              <a:buFontTx/>
              <a:buChar char="-"/>
            </a:pPr>
            <a:r>
              <a:rPr lang="en-US" dirty="0"/>
              <a:t>95.1% of the cars were 5 or 7 seat cars. With 5 seats representing 84.1%.</a:t>
            </a:r>
          </a:p>
          <a:p>
            <a:pPr marL="285750" indent="-285750">
              <a:buFontTx/>
              <a:buChar char="-"/>
            </a:pPr>
            <a:r>
              <a:rPr lang="en-US" dirty="0"/>
              <a:t>Remaining 4.9% were divided in 8 seats with 2.3% and the remaining 2.6% spread among 2, 4, 10 seats. 	 </a:t>
            </a:r>
          </a:p>
        </p:txBody>
      </p:sp>
      <p:grpSp>
        <p:nvGrpSpPr>
          <p:cNvPr id="12" name="Group 11">
            <a:extLst>
              <a:ext uri="{FF2B5EF4-FFF2-40B4-BE49-F238E27FC236}">
                <a16:creationId xmlns:a16="http://schemas.microsoft.com/office/drawing/2014/main" id="{8D29EE28-919A-4545-A8C1-3566FF69F135}"/>
              </a:ext>
            </a:extLst>
          </p:cNvPr>
          <p:cNvGrpSpPr/>
          <p:nvPr/>
        </p:nvGrpSpPr>
        <p:grpSpPr>
          <a:xfrm>
            <a:off x="1174640" y="1119124"/>
            <a:ext cx="5530960" cy="4157726"/>
            <a:chOff x="349140" y="2376062"/>
            <a:chExt cx="2405348" cy="2105876"/>
          </a:xfrm>
        </p:grpSpPr>
        <p:pic>
          <p:nvPicPr>
            <p:cNvPr id="4" name="Picture 3">
              <a:extLst>
                <a:ext uri="{FF2B5EF4-FFF2-40B4-BE49-F238E27FC236}">
                  <a16:creationId xmlns:a16="http://schemas.microsoft.com/office/drawing/2014/main" id="{2A28DFC9-04B9-4AF4-A75E-453C0F62D3C7}"/>
                </a:ext>
              </a:extLst>
            </p:cNvPr>
            <p:cNvPicPr>
              <a:picLocks noChangeAspect="1"/>
            </p:cNvPicPr>
            <p:nvPr/>
          </p:nvPicPr>
          <p:blipFill rotWithShape="1">
            <a:blip r:embed="rId2"/>
            <a:srcRect r="90962"/>
            <a:stretch/>
          </p:blipFill>
          <p:spPr>
            <a:xfrm>
              <a:off x="349140" y="2376062"/>
              <a:ext cx="734593" cy="2105876"/>
            </a:xfrm>
            <a:prstGeom prst="rect">
              <a:avLst/>
            </a:prstGeom>
          </p:spPr>
        </p:pic>
        <p:pic>
          <p:nvPicPr>
            <p:cNvPr id="7" name="Picture 6">
              <a:extLst>
                <a:ext uri="{FF2B5EF4-FFF2-40B4-BE49-F238E27FC236}">
                  <a16:creationId xmlns:a16="http://schemas.microsoft.com/office/drawing/2014/main" id="{18FE5EF1-D820-4B96-AC88-7CA0D740AFEC}"/>
                </a:ext>
              </a:extLst>
            </p:cNvPr>
            <p:cNvPicPr>
              <a:picLocks noChangeAspect="1"/>
            </p:cNvPicPr>
            <p:nvPr/>
          </p:nvPicPr>
          <p:blipFill rotWithShape="1">
            <a:blip r:embed="rId2"/>
            <a:srcRect l="37917" r="51806"/>
            <a:stretch/>
          </p:blipFill>
          <p:spPr>
            <a:xfrm>
              <a:off x="1083733" y="2376062"/>
              <a:ext cx="835377" cy="2105876"/>
            </a:xfrm>
            <a:prstGeom prst="rect">
              <a:avLst/>
            </a:prstGeom>
          </p:spPr>
        </p:pic>
        <p:pic>
          <p:nvPicPr>
            <p:cNvPr id="9" name="Picture 8">
              <a:extLst>
                <a:ext uri="{FF2B5EF4-FFF2-40B4-BE49-F238E27FC236}">
                  <a16:creationId xmlns:a16="http://schemas.microsoft.com/office/drawing/2014/main" id="{85D02273-CAF0-4E9B-8A40-CD5F9C968F90}"/>
                </a:ext>
              </a:extLst>
            </p:cNvPr>
            <p:cNvPicPr>
              <a:picLocks noChangeAspect="1"/>
            </p:cNvPicPr>
            <p:nvPr/>
          </p:nvPicPr>
          <p:blipFill rotWithShape="1">
            <a:blip r:embed="rId2"/>
            <a:srcRect l="58055" r="31667"/>
            <a:stretch/>
          </p:blipFill>
          <p:spPr>
            <a:xfrm>
              <a:off x="1919110" y="2376062"/>
              <a:ext cx="835378" cy="2105876"/>
            </a:xfrm>
            <a:prstGeom prst="rect">
              <a:avLst/>
            </a:prstGeom>
          </p:spPr>
        </p:pic>
      </p:grpSp>
      <p:sp>
        <p:nvSpPr>
          <p:cNvPr id="15" name="TextBox 14">
            <a:extLst>
              <a:ext uri="{FF2B5EF4-FFF2-40B4-BE49-F238E27FC236}">
                <a16:creationId xmlns:a16="http://schemas.microsoft.com/office/drawing/2014/main" id="{A70920BD-95E6-467A-A751-7AECFCA92BA7}"/>
              </a:ext>
            </a:extLst>
          </p:cNvPr>
          <p:cNvSpPr txBox="1"/>
          <p:nvPr/>
        </p:nvSpPr>
        <p:spPr>
          <a:xfrm>
            <a:off x="3508348" y="5229225"/>
            <a:ext cx="2162174" cy="369332"/>
          </a:xfrm>
          <a:prstGeom prst="rect">
            <a:avLst/>
          </a:prstGeom>
          <a:noFill/>
        </p:spPr>
        <p:txBody>
          <a:bodyPr wrap="square" rtlCol="0">
            <a:spAutoFit/>
          </a:bodyPr>
          <a:lstStyle/>
          <a:p>
            <a:r>
              <a:rPr lang="en-US" dirty="0"/>
              <a:t>Quantity of seats</a:t>
            </a:r>
          </a:p>
        </p:txBody>
      </p:sp>
    </p:spTree>
    <p:extLst>
      <p:ext uri="{BB962C8B-B14F-4D97-AF65-F5344CB8AC3E}">
        <p14:creationId xmlns:p14="http://schemas.microsoft.com/office/powerpoint/2010/main" val="37044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sz="2400" b="1" dirty="0"/>
              <a:t>EDA – Univariate Analysis</a:t>
            </a:r>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2386584"/>
            <a:ext cx="3144774" cy="3511296"/>
          </a:xfrm>
        </p:spPr>
        <p:txBody>
          <a:bodyPr/>
          <a:lstStyle/>
          <a:p>
            <a:pPr marL="285750" indent="-285750">
              <a:buFontTx/>
              <a:buChar char="-"/>
            </a:pPr>
            <a:r>
              <a:rPr lang="en-US" dirty="0"/>
              <a:t>71.7% of the cars have Manual transmission .</a:t>
            </a:r>
          </a:p>
          <a:p>
            <a:pPr marL="285750" indent="-285750">
              <a:buFontTx/>
              <a:buChar char="-"/>
            </a:pPr>
            <a:endParaRPr lang="en-US" dirty="0"/>
          </a:p>
        </p:txBody>
      </p:sp>
      <p:pic>
        <p:nvPicPr>
          <p:cNvPr id="5" name="Picture 4">
            <a:extLst>
              <a:ext uri="{FF2B5EF4-FFF2-40B4-BE49-F238E27FC236}">
                <a16:creationId xmlns:a16="http://schemas.microsoft.com/office/drawing/2014/main" id="{182C6A99-5AD0-4980-984E-384050466D35}"/>
              </a:ext>
            </a:extLst>
          </p:cNvPr>
          <p:cNvPicPr>
            <a:picLocks noChangeAspect="1"/>
          </p:cNvPicPr>
          <p:nvPr/>
        </p:nvPicPr>
        <p:blipFill>
          <a:blip r:embed="rId2"/>
          <a:stretch>
            <a:fillRect/>
          </a:stretch>
        </p:blipFill>
        <p:spPr>
          <a:xfrm>
            <a:off x="105591" y="1711472"/>
            <a:ext cx="7987345" cy="3098035"/>
          </a:xfrm>
          <a:prstGeom prst="rect">
            <a:avLst/>
          </a:prstGeom>
        </p:spPr>
      </p:pic>
    </p:spTree>
    <p:extLst>
      <p:ext uri="{BB962C8B-B14F-4D97-AF65-F5344CB8AC3E}">
        <p14:creationId xmlns:p14="http://schemas.microsoft.com/office/powerpoint/2010/main" val="360852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822960"/>
          </a:xfrm>
        </p:spPr>
        <p:txBody>
          <a:bodyPr anchor="t">
            <a:normAutofit/>
          </a:bodyPr>
          <a:lstStyle/>
          <a:p>
            <a:r>
              <a:rPr lang="en-US" sz="2400" b="1" dirty="0"/>
              <a:t>EDA – Correlation Matrix</a:t>
            </a:r>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1739590"/>
            <a:ext cx="3144774" cy="4348976"/>
          </a:xfrm>
        </p:spPr>
        <p:txBody>
          <a:bodyPr>
            <a:normAutofit fontScale="92500" lnSpcReduction="10000"/>
          </a:bodyPr>
          <a:lstStyle/>
          <a:p>
            <a:r>
              <a:rPr lang="en-US" dirty="0"/>
              <a:t>- Positive correlation were found in Variable Price by variables </a:t>
            </a:r>
            <a:r>
              <a:rPr lang="en-US" dirty="0" err="1"/>
              <a:t>Engine_CC</a:t>
            </a:r>
            <a:r>
              <a:rPr lang="en-US" dirty="0"/>
              <a:t>, </a:t>
            </a:r>
            <a:r>
              <a:rPr lang="en-US" dirty="0" err="1"/>
              <a:t>Power_bhp</a:t>
            </a:r>
            <a:r>
              <a:rPr lang="en-US" dirty="0"/>
              <a:t>, and </a:t>
            </a:r>
            <a:r>
              <a:rPr lang="en-US" dirty="0" err="1"/>
              <a:t>New_price_Lakh</a:t>
            </a:r>
            <a:r>
              <a:rPr lang="en-US" dirty="0"/>
              <a:t> meaning that when Price goes up those variables follow the same behavior.</a:t>
            </a:r>
          </a:p>
          <a:p>
            <a:r>
              <a:rPr lang="en-US" dirty="0"/>
              <a:t>- Negative correlation were found in Variable ‘Miles in Kmpl’ (Fuel economy) by variables </a:t>
            </a:r>
            <a:r>
              <a:rPr lang="en-US" dirty="0" err="1"/>
              <a:t>Engine_CC</a:t>
            </a:r>
            <a:r>
              <a:rPr lang="en-US" dirty="0"/>
              <a:t>, </a:t>
            </a:r>
            <a:r>
              <a:rPr lang="en-US" dirty="0" err="1"/>
              <a:t>Power_bhp</a:t>
            </a:r>
            <a:r>
              <a:rPr lang="en-US" dirty="0"/>
              <a:t>, </a:t>
            </a:r>
            <a:r>
              <a:rPr lang="en-US" dirty="0" err="1"/>
              <a:t>New_price</a:t>
            </a:r>
            <a:r>
              <a:rPr lang="en-US" dirty="0"/>
              <a:t> and Price, meaning when this variable increase makes other variables decrease.</a:t>
            </a:r>
          </a:p>
        </p:txBody>
      </p:sp>
      <p:pic>
        <p:nvPicPr>
          <p:cNvPr id="5" name="Picture 4">
            <a:extLst>
              <a:ext uri="{FF2B5EF4-FFF2-40B4-BE49-F238E27FC236}">
                <a16:creationId xmlns:a16="http://schemas.microsoft.com/office/drawing/2014/main" id="{1551C054-C960-4293-9AD8-487BE659BFA2}"/>
              </a:ext>
            </a:extLst>
          </p:cNvPr>
          <p:cNvPicPr>
            <a:picLocks noChangeAspect="1"/>
          </p:cNvPicPr>
          <p:nvPr/>
        </p:nvPicPr>
        <p:blipFill>
          <a:blip r:embed="rId2"/>
          <a:stretch>
            <a:fillRect/>
          </a:stretch>
        </p:blipFill>
        <p:spPr>
          <a:xfrm>
            <a:off x="320607" y="1426464"/>
            <a:ext cx="7451793" cy="4079901"/>
          </a:xfrm>
          <a:prstGeom prst="rect">
            <a:avLst/>
          </a:prstGeom>
        </p:spPr>
      </p:pic>
    </p:spTree>
    <p:extLst>
      <p:ext uri="{BB962C8B-B14F-4D97-AF65-F5344CB8AC3E}">
        <p14:creationId xmlns:p14="http://schemas.microsoft.com/office/powerpoint/2010/main" val="189200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sz="2400" b="1" dirty="0"/>
              <a:t>EDA – Multivariate Analysis</a:t>
            </a:r>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1862254"/>
            <a:ext cx="3144774" cy="4114800"/>
          </a:xfrm>
        </p:spPr>
        <p:txBody>
          <a:bodyPr>
            <a:normAutofit fontScale="85000" lnSpcReduction="10000"/>
          </a:bodyPr>
          <a:lstStyle/>
          <a:p>
            <a:pPr marL="285750" indent="-285750">
              <a:buFontTx/>
              <a:buChar char="-"/>
            </a:pPr>
            <a:r>
              <a:rPr lang="en-US" dirty="0"/>
              <a:t>It can be observed that cars that use Diesel and Petrol do have almost same Power up to 400 bhp, after that Petrol becomes the only choice for customers who are looking for cars with 400 bhp or higher.</a:t>
            </a:r>
          </a:p>
          <a:p>
            <a:pPr marL="285750" indent="-285750">
              <a:buFontTx/>
              <a:buChar char="-"/>
            </a:pPr>
            <a:r>
              <a:rPr lang="en-US" dirty="0"/>
              <a:t>Below 80 bhp most expensive cars are electric powered.</a:t>
            </a:r>
          </a:p>
          <a:p>
            <a:pPr marL="285750" indent="-285750">
              <a:buFontTx/>
              <a:buChar char="-"/>
            </a:pPr>
            <a:r>
              <a:rPr lang="en-US" dirty="0"/>
              <a:t>It can be observed that most of Diesel cars are more expensive than other vehicles with different fuel type.</a:t>
            </a:r>
          </a:p>
        </p:txBody>
      </p:sp>
      <p:pic>
        <p:nvPicPr>
          <p:cNvPr id="4" name="Picture 3">
            <a:extLst>
              <a:ext uri="{FF2B5EF4-FFF2-40B4-BE49-F238E27FC236}">
                <a16:creationId xmlns:a16="http://schemas.microsoft.com/office/drawing/2014/main" id="{A0738E19-7760-4D55-8CEE-7C4BB0E5B40C}"/>
              </a:ext>
            </a:extLst>
          </p:cNvPr>
          <p:cNvPicPr>
            <a:picLocks noChangeAspect="1"/>
          </p:cNvPicPr>
          <p:nvPr/>
        </p:nvPicPr>
        <p:blipFill>
          <a:blip r:embed="rId2"/>
          <a:stretch>
            <a:fillRect/>
          </a:stretch>
        </p:blipFill>
        <p:spPr>
          <a:xfrm>
            <a:off x="771313" y="575287"/>
            <a:ext cx="6772487" cy="5707426"/>
          </a:xfrm>
          <a:prstGeom prst="rect">
            <a:avLst/>
          </a:prstGeom>
        </p:spPr>
      </p:pic>
    </p:spTree>
    <p:extLst>
      <p:ext uri="{BB962C8B-B14F-4D97-AF65-F5344CB8AC3E}">
        <p14:creationId xmlns:p14="http://schemas.microsoft.com/office/powerpoint/2010/main" val="298111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sz="2400" b="1" dirty="0"/>
              <a:t>EDA – Multivariate Analysis</a:t>
            </a:r>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1862254"/>
            <a:ext cx="3144774" cy="4114800"/>
          </a:xfrm>
        </p:spPr>
        <p:txBody>
          <a:bodyPr>
            <a:normAutofit fontScale="92500" lnSpcReduction="10000"/>
          </a:bodyPr>
          <a:lstStyle/>
          <a:p>
            <a:pPr marL="285750" indent="-285750">
              <a:buFontTx/>
              <a:buChar char="-"/>
            </a:pPr>
            <a:r>
              <a:rPr lang="en-US" dirty="0"/>
              <a:t>It can be observed that cars with automatic transmission are more expensive than manual ones and they are found in most cases above 80bhp.</a:t>
            </a:r>
          </a:p>
          <a:p>
            <a:pPr marL="285750" indent="-285750">
              <a:buFontTx/>
              <a:buChar char="-"/>
            </a:pPr>
            <a:r>
              <a:rPr lang="en-US" dirty="0"/>
              <a:t>An interesting factor is that cars above 220 bhp are almost not found with manual transmission.</a:t>
            </a:r>
          </a:p>
          <a:p>
            <a:pPr marL="285750" indent="-285750">
              <a:buFontTx/>
              <a:buChar char="-"/>
            </a:pPr>
            <a:r>
              <a:rPr lang="en-US" dirty="0"/>
              <a:t>Lower income customers suitable cars up to 150 bhp.</a:t>
            </a:r>
          </a:p>
          <a:p>
            <a:pPr marL="285750" indent="-285750">
              <a:buFontTx/>
              <a:buChar char="-"/>
            </a:pPr>
            <a:endParaRPr lang="en-US" dirty="0"/>
          </a:p>
        </p:txBody>
      </p:sp>
      <p:pic>
        <p:nvPicPr>
          <p:cNvPr id="4" name="Picture 3">
            <a:extLst>
              <a:ext uri="{FF2B5EF4-FFF2-40B4-BE49-F238E27FC236}">
                <a16:creationId xmlns:a16="http://schemas.microsoft.com/office/drawing/2014/main" id="{A0738E19-7760-4D55-8CEE-7C4BB0E5B40C}"/>
              </a:ext>
            </a:extLst>
          </p:cNvPr>
          <p:cNvPicPr>
            <a:picLocks noChangeAspect="1"/>
          </p:cNvPicPr>
          <p:nvPr/>
        </p:nvPicPr>
        <p:blipFill>
          <a:blip r:embed="rId2"/>
          <a:srcRect/>
          <a:stretch/>
        </p:blipFill>
        <p:spPr>
          <a:xfrm>
            <a:off x="771313" y="651159"/>
            <a:ext cx="6772487" cy="5555681"/>
          </a:xfrm>
          <a:prstGeom prst="rect">
            <a:avLst/>
          </a:prstGeom>
        </p:spPr>
      </p:pic>
    </p:spTree>
    <p:extLst>
      <p:ext uri="{BB962C8B-B14F-4D97-AF65-F5344CB8AC3E}">
        <p14:creationId xmlns:p14="http://schemas.microsoft.com/office/powerpoint/2010/main" val="298585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sz="2400" b="1" dirty="0"/>
              <a:t>EDA – Multivariate Analysis</a:t>
            </a:r>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1803654"/>
            <a:ext cx="3144774" cy="4340668"/>
          </a:xfrm>
        </p:spPr>
        <p:txBody>
          <a:bodyPr>
            <a:normAutofit fontScale="92500" lnSpcReduction="10000"/>
          </a:bodyPr>
          <a:lstStyle/>
          <a:p>
            <a:pPr marL="285750" indent="-285750">
              <a:buFontTx/>
              <a:buChar char="-"/>
            </a:pPr>
            <a:r>
              <a:rPr lang="en-US" dirty="0"/>
              <a:t>It can be observed that the gap between cars with manual transmission to automatic one have been reduced from 2017 on which may indicate a trend towards automatic transmission.</a:t>
            </a:r>
          </a:p>
          <a:p>
            <a:pPr marL="285750" indent="-285750">
              <a:buFontTx/>
              <a:buChar char="-"/>
            </a:pPr>
            <a:r>
              <a:rPr lang="en-US" dirty="0"/>
              <a:t>It can also be observed that most of cars in the market are between 2011-2017 (manufacturing year). As of now cars on the market are 4 to 10 years old.</a:t>
            </a:r>
          </a:p>
        </p:txBody>
      </p:sp>
      <p:grpSp>
        <p:nvGrpSpPr>
          <p:cNvPr id="12" name="Group 11">
            <a:extLst>
              <a:ext uri="{FF2B5EF4-FFF2-40B4-BE49-F238E27FC236}">
                <a16:creationId xmlns:a16="http://schemas.microsoft.com/office/drawing/2014/main" id="{075D33FC-60F0-4F3C-B46C-014BF61C7DBB}"/>
              </a:ext>
            </a:extLst>
          </p:cNvPr>
          <p:cNvGrpSpPr/>
          <p:nvPr/>
        </p:nvGrpSpPr>
        <p:grpSpPr>
          <a:xfrm>
            <a:off x="717813" y="1803654"/>
            <a:ext cx="6962603" cy="3511296"/>
            <a:chOff x="717813" y="1803654"/>
            <a:chExt cx="6962603" cy="3511296"/>
          </a:xfrm>
        </p:grpSpPr>
        <p:pic>
          <p:nvPicPr>
            <p:cNvPr id="6" name="Picture 5">
              <a:extLst>
                <a:ext uri="{FF2B5EF4-FFF2-40B4-BE49-F238E27FC236}">
                  <a16:creationId xmlns:a16="http://schemas.microsoft.com/office/drawing/2014/main" id="{090BB517-41B9-4DF5-8CE3-0E86142019AF}"/>
                </a:ext>
              </a:extLst>
            </p:cNvPr>
            <p:cNvPicPr>
              <a:picLocks noChangeAspect="1"/>
            </p:cNvPicPr>
            <p:nvPr/>
          </p:nvPicPr>
          <p:blipFill rotWithShape="1">
            <a:blip r:embed="rId2"/>
            <a:srcRect t="2877" r="95723"/>
            <a:stretch/>
          </p:blipFill>
          <p:spPr>
            <a:xfrm>
              <a:off x="717813" y="1803654"/>
              <a:ext cx="437184" cy="3511296"/>
            </a:xfrm>
            <a:prstGeom prst="rect">
              <a:avLst/>
            </a:prstGeom>
          </p:spPr>
        </p:pic>
        <p:pic>
          <p:nvPicPr>
            <p:cNvPr id="9" name="Picture 8">
              <a:extLst>
                <a:ext uri="{FF2B5EF4-FFF2-40B4-BE49-F238E27FC236}">
                  <a16:creationId xmlns:a16="http://schemas.microsoft.com/office/drawing/2014/main" id="{4B27058B-D362-480C-AA58-68A5F5B7EE76}"/>
                </a:ext>
              </a:extLst>
            </p:cNvPr>
            <p:cNvPicPr>
              <a:picLocks noChangeAspect="1"/>
            </p:cNvPicPr>
            <p:nvPr/>
          </p:nvPicPr>
          <p:blipFill rotWithShape="1">
            <a:blip r:embed="rId2"/>
            <a:srcRect l="36929" t="2877" b="5796"/>
            <a:stretch/>
          </p:blipFill>
          <p:spPr>
            <a:xfrm>
              <a:off x="1233423" y="1803654"/>
              <a:ext cx="6446993" cy="3301746"/>
            </a:xfrm>
            <a:prstGeom prst="rect">
              <a:avLst/>
            </a:prstGeom>
          </p:spPr>
        </p:pic>
      </p:grpSp>
      <p:sp>
        <p:nvSpPr>
          <p:cNvPr id="15" name="TextBox 14">
            <a:extLst>
              <a:ext uri="{FF2B5EF4-FFF2-40B4-BE49-F238E27FC236}">
                <a16:creationId xmlns:a16="http://schemas.microsoft.com/office/drawing/2014/main" id="{AF7D896C-1106-49D1-BA21-E173AC9EF822}"/>
              </a:ext>
            </a:extLst>
          </p:cNvPr>
          <p:cNvSpPr txBox="1"/>
          <p:nvPr/>
        </p:nvSpPr>
        <p:spPr>
          <a:xfrm>
            <a:off x="3933826" y="5130284"/>
            <a:ext cx="2162174" cy="369332"/>
          </a:xfrm>
          <a:prstGeom prst="rect">
            <a:avLst/>
          </a:prstGeom>
          <a:noFill/>
        </p:spPr>
        <p:txBody>
          <a:bodyPr wrap="square" rtlCol="0">
            <a:spAutoFit/>
          </a:bodyPr>
          <a:lstStyle/>
          <a:p>
            <a:r>
              <a:rPr lang="en-US" dirty="0"/>
              <a:t>Year</a:t>
            </a:r>
          </a:p>
        </p:txBody>
      </p:sp>
    </p:spTree>
    <p:extLst>
      <p:ext uri="{BB962C8B-B14F-4D97-AF65-F5344CB8AC3E}">
        <p14:creationId xmlns:p14="http://schemas.microsoft.com/office/powerpoint/2010/main" val="248609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7A61-4E39-4B4D-B207-D649AD64DAB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DCF0857-CDF5-46D0-8978-88690A8E0C70}"/>
              </a:ext>
            </a:extLst>
          </p:cNvPr>
          <p:cNvSpPr>
            <a:spLocks noGrp="1"/>
          </p:cNvSpPr>
          <p:nvPr>
            <p:ph idx="1"/>
          </p:nvPr>
        </p:nvSpPr>
        <p:spPr/>
        <p:txBody>
          <a:bodyPr>
            <a:normAutofit fontScale="92500" lnSpcReduction="10000"/>
          </a:bodyPr>
          <a:lstStyle/>
          <a:p>
            <a:pPr marL="342900" indent="-342900">
              <a:buFont typeface="+mj-lt"/>
              <a:buAutoNum type="arabicPeriod"/>
            </a:pPr>
            <a:r>
              <a:rPr lang="en-US" dirty="0"/>
              <a:t>98.9% of the cars from the data have their fuel type as either Diesel or Petrol with diesel having the bigger share 53.1%. </a:t>
            </a:r>
          </a:p>
          <a:p>
            <a:pPr lvl="1"/>
            <a:r>
              <a:rPr lang="en-US" dirty="0"/>
              <a:t>For cars with power 400 bhp or above Petrol is the only choice.</a:t>
            </a:r>
          </a:p>
          <a:p>
            <a:pPr lvl="1"/>
            <a:r>
              <a:rPr lang="en-US" dirty="0"/>
              <a:t>Diesel cars are more expensive than Petrol ca</a:t>
            </a:r>
          </a:p>
          <a:p>
            <a:pPr marL="342900" indent="-342900">
              <a:buFont typeface="+mj-lt"/>
              <a:buAutoNum type="arabicPeriod"/>
            </a:pPr>
            <a:r>
              <a:rPr lang="en-US" dirty="0"/>
              <a:t>82.1% of cars were first owners, 15.9% second owners </a:t>
            </a:r>
          </a:p>
          <a:p>
            <a:pPr marL="342900" indent="-342900">
              <a:buFont typeface="+mj-lt"/>
              <a:buAutoNum type="arabicPeriod"/>
            </a:pPr>
            <a:r>
              <a:rPr lang="en-US" dirty="0"/>
              <a:t>95.1% of the cars were 5 or 7 seat cars. With 5 seats representing 84.1%.</a:t>
            </a:r>
          </a:p>
          <a:p>
            <a:pPr marL="342900" indent="-342900">
              <a:buFont typeface="+mj-lt"/>
              <a:buAutoNum type="arabicPeriod"/>
            </a:pPr>
            <a:r>
              <a:rPr lang="en-US" dirty="0"/>
              <a:t>It can be observed that cars with automatic transmission are more expensive than manual ones but represents only 28.3% of the cars however the gap between manual transmission and automatic one is decreasing which may indicate a trend towards automatic transmissions.</a:t>
            </a:r>
          </a:p>
          <a:p>
            <a:pPr lvl="1"/>
            <a:r>
              <a:rPr lang="en-US" dirty="0"/>
              <a:t>Cars above 220 bhp are found only with automatic transmission</a:t>
            </a:r>
          </a:p>
          <a:p>
            <a:pPr marL="342900" indent="-342900">
              <a:buFont typeface="+mj-lt"/>
              <a:buAutoNum type="arabicPeriod"/>
            </a:pPr>
            <a:r>
              <a:rPr lang="en-US" dirty="0"/>
              <a:t>Positive correlations related to variable Price are: Power, Engine and New Price meaning when those variable increase, Price also increase.</a:t>
            </a:r>
          </a:p>
          <a:p>
            <a:pPr marL="342900" indent="-342900">
              <a:buFont typeface="+mj-lt"/>
              <a:buAutoNum type="arabicPeriod"/>
            </a:pPr>
            <a:r>
              <a:rPr lang="en-US" dirty="0"/>
              <a:t>Negative correlations related to variable Price are: Km per liters (in US MPG), which is a good insight we it tells when Price increase, cars become less economics. </a:t>
            </a:r>
          </a:p>
        </p:txBody>
      </p:sp>
    </p:spTree>
    <p:extLst>
      <p:ext uri="{BB962C8B-B14F-4D97-AF65-F5344CB8AC3E}">
        <p14:creationId xmlns:p14="http://schemas.microsoft.com/office/powerpoint/2010/main" val="271854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7A61-4E39-4B4D-B207-D649AD64DAB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DCF0857-CDF5-46D0-8978-88690A8E0C70}"/>
              </a:ext>
            </a:extLst>
          </p:cNvPr>
          <p:cNvSpPr>
            <a:spLocks noGrp="1"/>
          </p:cNvSpPr>
          <p:nvPr>
            <p:ph idx="1"/>
          </p:nvPr>
        </p:nvSpPr>
        <p:spPr>
          <a:xfrm>
            <a:off x="1066800" y="1940892"/>
            <a:ext cx="10058400" cy="3849624"/>
          </a:xfrm>
        </p:spPr>
        <p:txBody>
          <a:bodyPr>
            <a:noAutofit/>
          </a:bodyPr>
          <a:lstStyle/>
          <a:p>
            <a:pPr marL="342900" indent="-342900">
              <a:buFont typeface="+mj-lt"/>
              <a:buAutoNum type="arabicPeriod"/>
            </a:pPr>
            <a:r>
              <a:rPr lang="en-US" sz="1200" dirty="0"/>
              <a:t>As of now there are a trend for electrification. The percentages of Petrol and Diesel should be followed closely since it can decrease over the years.</a:t>
            </a:r>
          </a:p>
          <a:p>
            <a:pPr marL="342900" indent="-342900">
              <a:buFont typeface="+mj-lt"/>
              <a:buAutoNum type="arabicPeriod"/>
            </a:pPr>
            <a:r>
              <a:rPr lang="en-US" sz="1200" dirty="0"/>
              <a:t>Diesel cars are mostly more expensive than Petrol, any reverse change on this direction should be flagged.</a:t>
            </a:r>
          </a:p>
          <a:p>
            <a:pPr marL="342900" indent="-342900">
              <a:buFont typeface="+mj-lt"/>
              <a:buAutoNum type="arabicPeriod"/>
            </a:pPr>
            <a:r>
              <a:rPr lang="en-US" sz="1200" dirty="0"/>
              <a:t>There is a trend towards automatic transmission, cars in this category might be easier to be sold, incentives and discounts for sellers of this category may increase the amount of customer awareness about brand Cars4U.</a:t>
            </a:r>
          </a:p>
          <a:p>
            <a:pPr marL="342900" indent="-342900">
              <a:buFont typeface="+mj-lt"/>
              <a:buAutoNum type="arabicPeriod"/>
            </a:pPr>
            <a:r>
              <a:rPr lang="en-US" sz="1200" dirty="0"/>
              <a:t>Company should define strategy over market segmentation where for customers with high income, cars with Petrol fuel, Diesel,  Electric or above 200 bhp can be more suitable.</a:t>
            </a:r>
          </a:p>
          <a:p>
            <a:pPr marL="342900" indent="-342900">
              <a:buFont typeface="+mj-lt"/>
              <a:buAutoNum type="arabicPeriod"/>
            </a:pPr>
            <a:r>
              <a:rPr lang="en-US" sz="1200" dirty="0"/>
              <a:t>Customers with lower income, strategy should be more around cars with manual transmission, petrol and below 150 bhp.</a:t>
            </a:r>
          </a:p>
          <a:p>
            <a:pPr marL="342900" indent="-342900">
              <a:buFont typeface="+mj-lt"/>
              <a:buAutoNum type="arabicPeriod"/>
            </a:pPr>
            <a:r>
              <a:rPr lang="en-US" sz="1200" dirty="0"/>
              <a:t>Some locations are highly sensitive to price changes where other are not, next slide locations are listed.</a:t>
            </a:r>
          </a:p>
        </p:txBody>
      </p:sp>
    </p:spTree>
    <p:extLst>
      <p:ext uri="{BB962C8B-B14F-4D97-AF65-F5344CB8AC3E}">
        <p14:creationId xmlns:p14="http://schemas.microsoft.com/office/powerpoint/2010/main" val="255765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7A61-4E39-4B4D-B207-D649AD64DAB8}"/>
              </a:ext>
            </a:extLst>
          </p:cNvPr>
          <p:cNvSpPr>
            <a:spLocks noGrp="1"/>
          </p:cNvSpPr>
          <p:nvPr>
            <p:ph type="title"/>
          </p:nvPr>
        </p:nvSpPr>
        <p:spPr/>
        <p:txBody>
          <a:bodyPr/>
          <a:lstStyle/>
          <a:p>
            <a:r>
              <a:rPr lang="en-US" dirty="0"/>
              <a:t>Prediction Model Information</a:t>
            </a:r>
          </a:p>
        </p:txBody>
      </p:sp>
      <p:sp>
        <p:nvSpPr>
          <p:cNvPr id="3" name="Content Placeholder 2">
            <a:extLst>
              <a:ext uri="{FF2B5EF4-FFF2-40B4-BE49-F238E27FC236}">
                <a16:creationId xmlns:a16="http://schemas.microsoft.com/office/drawing/2014/main" id="{9DCF0857-CDF5-46D0-8978-88690A8E0C70}"/>
              </a:ext>
            </a:extLst>
          </p:cNvPr>
          <p:cNvSpPr>
            <a:spLocks noGrp="1"/>
          </p:cNvSpPr>
          <p:nvPr>
            <p:ph idx="1"/>
          </p:nvPr>
        </p:nvSpPr>
        <p:spPr/>
        <p:txBody>
          <a:bodyPr>
            <a:normAutofit fontScale="77500" lnSpcReduction="20000"/>
          </a:bodyPr>
          <a:lstStyle/>
          <a:p>
            <a:pPr marL="342900" indent="-342900">
              <a:buAutoNum type="arabicPeriod"/>
            </a:pPr>
            <a:r>
              <a:rPr lang="en-US" dirty="0"/>
              <a:t>It was used a Linear Regression Model to predict “Prices” of old cars based on their characteristics. The following variables were taken in consideration in order the model predicts with the accuracy informed below: </a:t>
            </a:r>
          </a:p>
          <a:p>
            <a:pPr lvl="1"/>
            <a:r>
              <a:rPr lang="en-US" sz="1500" dirty="0"/>
              <a:t>Manufacturing year , Kilometers Driven, Mileage in Kmpl, Engine capacity, Power, Location, Fuel Type, Transmission Type, Type of ownership, Quantity of Seats</a:t>
            </a:r>
          </a:p>
          <a:p>
            <a:pPr marL="342900" indent="-342900">
              <a:buFont typeface="Garamond" pitchFamily="18" charset="0"/>
              <a:buAutoNum type="arabicPeriod"/>
            </a:pPr>
            <a:r>
              <a:rPr lang="en-US" dirty="0"/>
              <a:t>Regression model was initially used to predict missing values found in variable ‘Price’ and then a second regression model was created containing the whole data. </a:t>
            </a:r>
          </a:p>
          <a:p>
            <a:pPr lvl="1"/>
            <a:r>
              <a:rPr lang="en-US" sz="1500" dirty="0"/>
              <a:t>The model was able to explain 86.46% of the variance in the testing data, which can be considered as a good result to move forward.</a:t>
            </a:r>
          </a:p>
          <a:p>
            <a:pPr lvl="1"/>
            <a:r>
              <a:rPr lang="en-US" sz="1500" dirty="0"/>
              <a:t>Model was consistent and considered good when testing data was compared to training data where it was found a difference of 0.00351 or 0.3% between comparison of R^2. </a:t>
            </a:r>
          </a:p>
          <a:p>
            <a:pPr lvl="1"/>
            <a:r>
              <a:rPr lang="en-US" sz="1500" dirty="0"/>
              <a:t>Technics were applied to attempt to reduce the absolute error and the Mean Absolute Error found was 1.4108 where 0 represents no errors.</a:t>
            </a:r>
          </a:p>
          <a:p>
            <a:pPr marL="342900" indent="-342900">
              <a:buFont typeface="+mj-lt"/>
              <a:buAutoNum type="arabicPeriod"/>
            </a:pPr>
            <a:r>
              <a:rPr lang="en-US" sz="1700" dirty="0"/>
              <a:t>Regression coefficients also brought some insights:	</a:t>
            </a:r>
            <a:endParaRPr lang="en-US" sz="1600" dirty="0"/>
          </a:p>
          <a:p>
            <a:pPr lvl="2"/>
            <a:r>
              <a:rPr lang="en-US" sz="1400" dirty="0"/>
              <a:t>Variables with positive relationship to Price (meaning Increase in Price cause an  Increase in the variable)</a:t>
            </a:r>
          </a:p>
          <a:p>
            <a:pPr lvl="3"/>
            <a:r>
              <a:rPr lang="en-US" sz="1400" dirty="0"/>
              <a:t>Year, Engine, Power, Locations: Ahmedabad, Bangalore, Chennai, Coimbatore, Hyderabad and Jaipur and variables Automatic Transmission, Owner Type First / second /third. Car qty seats: 2 / 4.</a:t>
            </a:r>
          </a:p>
          <a:p>
            <a:pPr lvl="2"/>
            <a:r>
              <a:rPr lang="en-US" sz="1400" dirty="0"/>
              <a:t>Variables with negative relationship to Price (meaning Increase in Price cause a decrease in the variable)</a:t>
            </a:r>
          </a:p>
          <a:p>
            <a:pPr lvl="3"/>
            <a:r>
              <a:rPr lang="en-US" sz="1400" dirty="0"/>
              <a:t>Kilometers Driven, Mileage, Locations: Delhi, Kochi, Kolkata, Mumbai and variables: Fuel type, Transmission Manual and seats 5 to 9.</a:t>
            </a:r>
            <a:endParaRPr lang="en-US" dirty="0"/>
          </a:p>
        </p:txBody>
      </p:sp>
    </p:spTree>
    <p:extLst>
      <p:ext uri="{BB962C8B-B14F-4D97-AF65-F5344CB8AC3E}">
        <p14:creationId xmlns:p14="http://schemas.microsoft.com/office/powerpoint/2010/main" val="2351963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7A61-4E39-4B4D-B207-D649AD64DAB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DCF0857-CDF5-46D0-8978-88690A8E0C70}"/>
              </a:ext>
            </a:extLst>
          </p:cNvPr>
          <p:cNvSpPr>
            <a:spLocks noGrp="1"/>
          </p:cNvSpPr>
          <p:nvPr>
            <p:ph idx="1"/>
          </p:nvPr>
        </p:nvSpPr>
        <p:spPr/>
        <p:txBody>
          <a:bodyPr/>
          <a:lstStyle/>
          <a:p>
            <a:r>
              <a:rPr lang="en-US" dirty="0"/>
              <a:t>Come up with a pricing model that can effectively predict the price of used cars.</a:t>
            </a:r>
          </a:p>
          <a:p>
            <a:r>
              <a:rPr lang="en-US" dirty="0"/>
              <a:t>Help business in devising profitable strategies using differential prices.</a:t>
            </a:r>
          </a:p>
          <a:p>
            <a:r>
              <a:rPr lang="en-US" dirty="0"/>
              <a:t>To extract actionable insights from the available data by leveraging customer information . </a:t>
            </a:r>
          </a:p>
          <a:p>
            <a:r>
              <a:rPr lang="en-US" dirty="0"/>
              <a:t>Explore and generate value out of company’s data.</a:t>
            </a:r>
          </a:p>
          <a:p>
            <a:r>
              <a:rPr lang="en-US" dirty="0"/>
              <a:t>Perform </a:t>
            </a:r>
            <a:r>
              <a:rPr lang="en-US" dirty="0" err="1"/>
              <a:t>uni</a:t>
            </a:r>
            <a:r>
              <a:rPr lang="en-US" dirty="0"/>
              <a:t>-variate and multi-variate analysis. </a:t>
            </a:r>
          </a:p>
        </p:txBody>
      </p:sp>
    </p:spTree>
    <p:extLst>
      <p:ext uri="{BB962C8B-B14F-4D97-AF65-F5344CB8AC3E}">
        <p14:creationId xmlns:p14="http://schemas.microsoft.com/office/powerpoint/2010/main" val="2029578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p:txBody>
          <a:bodyPr/>
          <a:lstStyle/>
          <a:p>
            <a:r>
              <a:rPr lang="en-US" dirty="0"/>
              <a:t>Data information</a:t>
            </a:r>
          </a:p>
        </p:txBody>
      </p:sp>
      <p:graphicFrame>
        <p:nvGraphicFramePr>
          <p:cNvPr id="4" name="Table 4">
            <a:extLst>
              <a:ext uri="{FF2B5EF4-FFF2-40B4-BE49-F238E27FC236}">
                <a16:creationId xmlns:a16="http://schemas.microsoft.com/office/drawing/2014/main" id="{C1D99D9E-BA62-4097-A4A1-C2BBD3239D6D}"/>
              </a:ext>
            </a:extLst>
          </p:cNvPr>
          <p:cNvGraphicFramePr>
            <a:graphicFrameLocks noGrp="1"/>
          </p:cNvGraphicFramePr>
          <p:nvPr>
            <p:ph idx="1"/>
            <p:extLst>
              <p:ext uri="{D42A27DB-BD31-4B8C-83A1-F6EECF244321}">
                <p14:modId xmlns:p14="http://schemas.microsoft.com/office/powerpoint/2010/main" val="1099024168"/>
              </p:ext>
            </p:extLst>
          </p:nvPr>
        </p:nvGraphicFramePr>
        <p:xfrm>
          <a:off x="689975" y="1764887"/>
          <a:ext cx="5190125" cy="4351568"/>
        </p:xfrm>
        <a:graphic>
          <a:graphicData uri="http://schemas.openxmlformats.org/drawingml/2006/table">
            <a:tbl>
              <a:tblPr firstRow="1" bandRow="1">
                <a:tableStyleId>{5C22544A-7EE6-4342-B048-85BDC9FD1C3A}</a:tableStyleId>
              </a:tblPr>
              <a:tblGrid>
                <a:gridCol w="1596025">
                  <a:extLst>
                    <a:ext uri="{9D8B030D-6E8A-4147-A177-3AD203B41FA5}">
                      <a16:colId xmlns:a16="http://schemas.microsoft.com/office/drawing/2014/main" val="846260341"/>
                    </a:ext>
                  </a:extLst>
                </a:gridCol>
                <a:gridCol w="3594100">
                  <a:extLst>
                    <a:ext uri="{9D8B030D-6E8A-4147-A177-3AD203B41FA5}">
                      <a16:colId xmlns:a16="http://schemas.microsoft.com/office/drawing/2014/main" val="300663155"/>
                    </a:ext>
                  </a:extLst>
                </a:gridCol>
              </a:tblGrid>
              <a:tr h="320558">
                <a:tc>
                  <a:txBody>
                    <a:bodyPr/>
                    <a:lstStyle/>
                    <a:p>
                      <a:r>
                        <a:rPr lang="en-US" sz="1600" dirty="0"/>
                        <a:t>Variables</a:t>
                      </a:r>
                    </a:p>
                  </a:txBody>
                  <a:tcPr/>
                </a:tc>
                <a:tc>
                  <a:txBody>
                    <a:bodyPr/>
                    <a:lstStyle/>
                    <a:p>
                      <a:r>
                        <a:rPr lang="en-US" sz="1600" dirty="0"/>
                        <a:t>Description</a:t>
                      </a:r>
                    </a:p>
                  </a:txBody>
                  <a:tcPr/>
                </a:tc>
                <a:extLst>
                  <a:ext uri="{0D108BD9-81ED-4DB2-BD59-A6C34878D82A}">
                    <a16:rowId xmlns:a16="http://schemas.microsoft.com/office/drawing/2014/main" val="4133449227"/>
                  </a:ext>
                </a:extLst>
              </a:tr>
              <a:tr h="320558">
                <a:tc>
                  <a:txBody>
                    <a:bodyPr/>
                    <a:lstStyle/>
                    <a:p>
                      <a:r>
                        <a:rPr lang="en-US" sz="1200" b="0" i="0" kern="1200" dirty="0" err="1">
                          <a:solidFill>
                            <a:schemeClr val="dk1"/>
                          </a:solidFill>
                          <a:effectLst/>
                          <a:latin typeface="+mn-lt"/>
                          <a:ea typeface="+mn-ea"/>
                          <a:cs typeface="+mn-cs"/>
                        </a:rPr>
                        <a:t>S.No</a:t>
                      </a:r>
                      <a:endParaRPr lang="en-US" sz="1200" dirty="0"/>
                    </a:p>
                  </a:txBody>
                  <a:tcPr/>
                </a:tc>
                <a:tc>
                  <a:txBody>
                    <a:bodyPr/>
                    <a:lstStyle/>
                    <a:p>
                      <a:r>
                        <a:rPr lang="en-US" sz="1200" b="0" i="0" kern="1200" dirty="0">
                          <a:solidFill>
                            <a:schemeClr val="dk1"/>
                          </a:solidFill>
                          <a:effectLst/>
                          <a:latin typeface="+mn-lt"/>
                          <a:ea typeface="+mn-ea"/>
                          <a:cs typeface="+mn-cs"/>
                        </a:rPr>
                        <a:t>Serial Number</a:t>
                      </a:r>
                      <a:endParaRPr lang="en-US" sz="1200" dirty="0"/>
                    </a:p>
                  </a:txBody>
                  <a:tcPr/>
                </a:tc>
                <a:extLst>
                  <a:ext uri="{0D108BD9-81ED-4DB2-BD59-A6C34878D82A}">
                    <a16:rowId xmlns:a16="http://schemas.microsoft.com/office/drawing/2014/main" val="1828108762"/>
                  </a:ext>
                </a:extLst>
              </a:tr>
              <a:tr h="320558">
                <a:tc>
                  <a:txBody>
                    <a:bodyPr/>
                    <a:lstStyle/>
                    <a:p>
                      <a:r>
                        <a:rPr lang="en-US" sz="1200" b="0" i="0" kern="1200" dirty="0">
                          <a:solidFill>
                            <a:schemeClr val="dk1"/>
                          </a:solidFill>
                          <a:effectLst/>
                          <a:latin typeface="+mn-lt"/>
                          <a:ea typeface="+mn-ea"/>
                          <a:cs typeface="+mn-cs"/>
                        </a:rPr>
                        <a:t>Name</a:t>
                      </a:r>
                      <a:endParaRPr lang="en-US" sz="1200" dirty="0"/>
                    </a:p>
                  </a:txBody>
                  <a:tcPr/>
                </a:tc>
                <a:tc>
                  <a:txBody>
                    <a:bodyPr/>
                    <a:lstStyle/>
                    <a:p>
                      <a:r>
                        <a:rPr lang="en-US" sz="1200" b="0" i="0" kern="1200" dirty="0">
                          <a:solidFill>
                            <a:schemeClr val="dk1"/>
                          </a:solidFill>
                          <a:effectLst/>
                          <a:latin typeface="+mn-lt"/>
                          <a:ea typeface="+mn-ea"/>
                          <a:cs typeface="+mn-cs"/>
                        </a:rPr>
                        <a:t>Name of the car which includes Brand name and Model name</a:t>
                      </a:r>
                      <a:endParaRPr lang="en-US" sz="1200" dirty="0"/>
                    </a:p>
                  </a:txBody>
                  <a:tcPr/>
                </a:tc>
                <a:extLst>
                  <a:ext uri="{0D108BD9-81ED-4DB2-BD59-A6C34878D82A}">
                    <a16:rowId xmlns:a16="http://schemas.microsoft.com/office/drawing/2014/main" val="3030702458"/>
                  </a:ext>
                </a:extLst>
              </a:tr>
              <a:tr h="320558">
                <a:tc>
                  <a:txBody>
                    <a:bodyPr/>
                    <a:lstStyle/>
                    <a:p>
                      <a:r>
                        <a:rPr lang="en-US" sz="1200" b="0" i="0" kern="1200" dirty="0">
                          <a:solidFill>
                            <a:schemeClr val="dk1"/>
                          </a:solidFill>
                          <a:effectLst/>
                          <a:latin typeface="+mn-lt"/>
                          <a:ea typeface="+mn-ea"/>
                          <a:cs typeface="+mn-cs"/>
                        </a:rPr>
                        <a:t>Location</a:t>
                      </a:r>
                      <a:endParaRPr lang="en-US" sz="1200" dirty="0"/>
                    </a:p>
                  </a:txBody>
                  <a:tcPr/>
                </a:tc>
                <a:tc>
                  <a:txBody>
                    <a:bodyPr/>
                    <a:lstStyle/>
                    <a:p>
                      <a:r>
                        <a:rPr lang="en-US" sz="1200" b="0" i="0" kern="1200" dirty="0">
                          <a:solidFill>
                            <a:schemeClr val="dk1"/>
                          </a:solidFill>
                          <a:effectLst/>
                          <a:latin typeface="+mn-lt"/>
                          <a:ea typeface="+mn-ea"/>
                          <a:cs typeface="+mn-cs"/>
                        </a:rPr>
                        <a:t>The location in which the car is being sold or is available for purchase </a:t>
                      </a:r>
                      <a:r>
                        <a:rPr lang="en-US" sz="1200" b="0" i="0" kern="1200" dirty="0" err="1">
                          <a:solidFill>
                            <a:schemeClr val="dk1"/>
                          </a:solidFill>
                          <a:effectLst/>
                          <a:latin typeface="+mn-lt"/>
                          <a:ea typeface="+mn-ea"/>
                          <a:cs typeface="+mn-cs"/>
                        </a:rPr>
                        <a:t>Citie</a:t>
                      </a:r>
                      <a:endParaRPr lang="en-US" sz="1200" dirty="0"/>
                    </a:p>
                  </a:txBody>
                  <a:tcPr/>
                </a:tc>
                <a:extLst>
                  <a:ext uri="{0D108BD9-81ED-4DB2-BD59-A6C34878D82A}">
                    <a16:rowId xmlns:a16="http://schemas.microsoft.com/office/drawing/2014/main" val="2742559326"/>
                  </a:ext>
                </a:extLst>
              </a:tr>
              <a:tr h="320558">
                <a:tc>
                  <a:txBody>
                    <a:bodyPr/>
                    <a:lstStyle/>
                    <a:p>
                      <a:r>
                        <a:rPr lang="en-US" sz="1200" b="0" i="0" kern="1200" dirty="0">
                          <a:solidFill>
                            <a:schemeClr val="dk1"/>
                          </a:solidFill>
                          <a:effectLst/>
                          <a:latin typeface="+mn-lt"/>
                          <a:ea typeface="+mn-ea"/>
                          <a:cs typeface="+mn-cs"/>
                        </a:rPr>
                        <a:t>Year </a:t>
                      </a:r>
                      <a:endParaRPr lang="en-US" sz="1200" dirty="0"/>
                    </a:p>
                  </a:txBody>
                  <a:tcPr/>
                </a:tc>
                <a:tc>
                  <a:txBody>
                    <a:bodyPr/>
                    <a:lstStyle/>
                    <a:p>
                      <a:r>
                        <a:rPr lang="en-US" sz="1200" b="0" i="0" kern="1200" dirty="0">
                          <a:solidFill>
                            <a:schemeClr val="dk1"/>
                          </a:solidFill>
                          <a:effectLst/>
                          <a:latin typeface="+mn-lt"/>
                          <a:ea typeface="+mn-ea"/>
                          <a:cs typeface="+mn-cs"/>
                        </a:rPr>
                        <a:t>Manufacturing year of the car</a:t>
                      </a:r>
                      <a:endParaRPr lang="en-US" sz="1200" dirty="0"/>
                    </a:p>
                  </a:txBody>
                  <a:tcPr/>
                </a:tc>
                <a:extLst>
                  <a:ext uri="{0D108BD9-81ED-4DB2-BD59-A6C34878D82A}">
                    <a16:rowId xmlns:a16="http://schemas.microsoft.com/office/drawing/2014/main" val="396493830"/>
                  </a:ext>
                </a:extLst>
              </a:tr>
              <a:tr h="320558">
                <a:tc>
                  <a:txBody>
                    <a:bodyPr/>
                    <a:lstStyle/>
                    <a:p>
                      <a:r>
                        <a:rPr lang="en-US" sz="1200" b="0" i="0" kern="1200" dirty="0" err="1">
                          <a:solidFill>
                            <a:schemeClr val="dk1"/>
                          </a:solidFill>
                          <a:effectLst/>
                          <a:latin typeface="+mn-lt"/>
                          <a:ea typeface="+mn-ea"/>
                          <a:cs typeface="+mn-cs"/>
                        </a:rPr>
                        <a:t>Kilometers_driven</a:t>
                      </a:r>
                      <a:endParaRPr lang="en-US" sz="1200" dirty="0"/>
                    </a:p>
                  </a:txBody>
                  <a:tcPr/>
                </a:tc>
                <a:tc>
                  <a:txBody>
                    <a:bodyPr/>
                    <a:lstStyle/>
                    <a:p>
                      <a:r>
                        <a:rPr lang="en-US" sz="1200" dirty="0"/>
                        <a:t>The total kilometers driven in the car by the previous owner(s) in KM.</a:t>
                      </a:r>
                    </a:p>
                  </a:txBody>
                  <a:tcPr/>
                </a:tc>
                <a:extLst>
                  <a:ext uri="{0D108BD9-81ED-4DB2-BD59-A6C34878D82A}">
                    <a16:rowId xmlns:a16="http://schemas.microsoft.com/office/drawing/2014/main" val="750667984"/>
                  </a:ext>
                </a:extLst>
              </a:tr>
              <a:tr h="560977">
                <a:tc>
                  <a:txBody>
                    <a:bodyPr/>
                    <a:lstStyle/>
                    <a:p>
                      <a:r>
                        <a:rPr lang="en-US" sz="1200" b="0" i="0" kern="1200" dirty="0" err="1">
                          <a:solidFill>
                            <a:schemeClr val="dk1"/>
                          </a:solidFill>
                          <a:effectLst/>
                          <a:latin typeface="+mn-lt"/>
                          <a:ea typeface="+mn-ea"/>
                          <a:cs typeface="+mn-cs"/>
                        </a:rPr>
                        <a:t>Fuel_Type</a:t>
                      </a:r>
                      <a:endParaRPr lang="en-US" sz="1200" dirty="0"/>
                    </a:p>
                  </a:txBody>
                  <a:tcPr/>
                </a:tc>
                <a:tc>
                  <a:txBody>
                    <a:bodyPr/>
                    <a:lstStyle/>
                    <a:p>
                      <a:r>
                        <a:rPr lang="en-US" sz="1200" b="0" i="0" kern="1200" dirty="0">
                          <a:solidFill>
                            <a:schemeClr val="dk1"/>
                          </a:solidFill>
                          <a:effectLst/>
                          <a:latin typeface="+mn-lt"/>
                          <a:ea typeface="+mn-ea"/>
                          <a:cs typeface="+mn-cs"/>
                        </a:rPr>
                        <a:t>The type of fuel used by the car. (Petrol, Diesel, Electric, CNG, LPG)</a:t>
                      </a:r>
                      <a:endParaRPr lang="en-US" sz="1200" dirty="0"/>
                    </a:p>
                  </a:txBody>
                  <a:tcPr/>
                </a:tc>
                <a:extLst>
                  <a:ext uri="{0D108BD9-81ED-4DB2-BD59-A6C34878D82A}">
                    <a16:rowId xmlns:a16="http://schemas.microsoft.com/office/drawing/2014/main" val="4266247083"/>
                  </a:ext>
                </a:extLst>
              </a:tr>
              <a:tr h="480865">
                <a:tc>
                  <a:txBody>
                    <a:bodyPr/>
                    <a:lstStyle/>
                    <a:p>
                      <a:r>
                        <a:rPr lang="en-US" sz="1200" b="0" i="0" kern="1200" dirty="0">
                          <a:solidFill>
                            <a:schemeClr val="dk1"/>
                          </a:solidFill>
                          <a:effectLst/>
                          <a:latin typeface="+mn-lt"/>
                          <a:ea typeface="+mn-ea"/>
                          <a:cs typeface="+mn-cs"/>
                        </a:rPr>
                        <a:t>Transmission</a:t>
                      </a:r>
                      <a:endParaRPr lang="en-US" sz="1200" dirty="0"/>
                    </a:p>
                  </a:txBody>
                  <a:tcPr/>
                </a:tc>
                <a:tc>
                  <a:txBody>
                    <a:bodyPr/>
                    <a:lstStyle/>
                    <a:p>
                      <a:r>
                        <a:rPr lang="en-US" sz="1200" b="0" i="0" kern="1200" dirty="0">
                          <a:solidFill>
                            <a:schemeClr val="dk1"/>
                          </a:solidFill>
                          <a:effectLst/>
                          <a:latin typeface="+mn-lt"/>
                          <a:ea typeface="+mn-ea"/>
                          <a:cs typeface="+mn-cs"/>
                        </a:rPr>
                        <a:t>The type of transmission used by the car. (Automatic / Manual)</a:t>
                      </a:r>
                      <a:endParaRPr lang="en-US" sz="1200" dirty="0"/>
                    </a:p>
                  </a:txBody>
                  <a:tcPr/>
                </a:tc>
                <a:extLst>
                  <a:ext uri="{0D108BD9-81ED-4DB2-BD59-A6C34878D82A}">
                    <a16:rowId xmlns:a16="http://schemas.microsoft.com/office/drawing/2014/main" val="3429360631"/>
                  </a:ext>
                </a:extLst>
              </a:tr>
              <a:tr h="480865">
                <a:tc>
                  <a:txBody>
                    <a:bodyPr/>
                    <a:lstStyle/>
                    <a:p>
                      <a:r>
                        <a:rPr lang="en-US" sz="1200" dirty="0"/>
                        <a:t>Owner</a:t>
                      </a:r>
                    </a:p>
                  </a:txBody>
                  <a:tcPr/>
                </a:tc>
                <a:tc>
                  <a:txBody>
                    <a:bodyPr/>
                    <a:lstStyle/>
                    <a:p>
                      <a:r>
                        <a:rPr lang="en-US" sz="1200" dirty="0"/>
                        <a:t>Type of ownership</a:t>
                      </a:r>
                    </a:p>
                  </a:txBody>
                  <a:tcPr/>
                </a:tc>
                <a:extLst>
                  <a:ext uri="{0D108BD9-81ED-4DB2-BD59-A6C34878D82A}">
                    <a16:rowId xmlns:a16="http://schemas.microsoft.com/office/drawing/2014/main" val="3899928428"/>
                  </a:ext>
                </a:extLst>
              </a:tr>
              <a:tr h="480865">
                <a:tc>
                  <a:txBody>
                    <a:bodyPr/>
                    <a:lstStyle/>
                    <a:p>
                      <a:r>
                        <a:rPr lang="en-US" sz="1200" dirty="0"/>
                        <a:t>Mileage</a:t>
                      </a:r>
                    </a:p>
                  </a:txBody>
                  <a:tcPr/>
                </a:tc>
                <a:tc>
                  <a:txBody>
                    <a:bodyPr/>
                    <a:lstStyle/>
                    <a:p>
                      <a:r>
                        <a:rPr lang="en-US" sz="1200" dirty="0"/>
                        <a:t>The standard mileage offered by the car company in kmpl</a:t>
                      </a:r>
                    </a:p>
                  </a:txBody>
                  <a:tcPr/>
                </a:tc>
                <a:extLst>
                  <a:ext uri="{0D108BD9-81ED-4DB2-BD59-A6C34878D82A}">
                    <a16:rowId xmlns:a16="http://schemas.microsoft.com/office/drawing/2014/main" val="2334961515"/>
                  </a:ext>
                </a:extLst>
              </a:tr>
            </a:tbl>
          </a:graphicData>
        </a:graphic>
      </p:graphicFrame>
      <p:graphicFrame>
        <p:nvGraphicFramePr>
          <p:cNvPr id="7" name="Table 4">
            <a:extLst>
              <a:ext uri="{FF2B5EF4-FFF2-40B4-BE49-F238E27FC236}">
                <a16:creationId xmlns:a16="http://schemas.microsoft.com/office/drawing/2014/main" id="{1A717412-8B18-47B0-8D6E-320089CEFA65}"/>
              </a:ext>
            </a:extLst>
          </p:cNvPr>
          <p:cNvGraphicFramePr>
            <a:graphicFrameLocks/>
          </p:cNvGraphicFramePr>
          <p:nvPr>
            <p:extLst>
              <p:ext uri="{D42A27DB-BD31-4B8C-83A1-F6EECF244321}">
                <p14:modId xmlns:p14="http://schemas.microsoft.com/office/powerpoint/2010/main" val="1043799929"/>
              </p:ext>
            </p:extLst>
          </p:nvPr>
        </p:nvGraphicFramePr>
        <p:xfrm>
          <a:off x="6256925" y="1764887"/>
          <a:ext cx="5190125" cy="2074712"/>
        </p:xfrm>
        <a:graphic>
          <a:graphicData uri="http://schemas.openxmlformats.org/drawingml/2006/table">
            <a:tbl>
              <a:tblPr firstRow="1" bandRow="1">
                <a:tableStyleId>{5C22544A-7EE6-4342-B048-85BDC9FD1C3A}</a:tableStyleId>
              </a:tblPr>
              <a:tblGrid>
                <a:gridCol w="1596025">
                  <a:extLst>
                    <a:ext uri="{9D8B030D-6E8A-4147-A177-3AD203B41FA5}">
                      <a16:colId xmlns:a16="http://schemas.microsoft.com/office/drawing/2014/main" val="846260341"/>
                    </a:ext>
                  </a:extLst>
                </a:gridCol>
                <a:gridCol w="3594100">
                  <a:extLst>
                    <a:ext uri="{9D8B030D-6E8A-4147-A177-3AD203B41FA5}">
                      <a16:colId xmlns:a16="http://schemas.microsoft.com/office/drawing/2014/main" val="300663155"/>
                    </a:ext>
                  </a:extLst>
                </a:gridCol>
              </a:tblGrid>
              <a:tr h="320558">
                <a:tc>
                  <a:txBody>
                    <a:bodyPr/>
                    <a:lstStyle/>
                    <a:p>
                      <a:r>
                        <a:rPr lang="en-US" sz="1600" dirty="0"/>
                        <a:t>Variables</a:t>
                      </a:r>
                    </a:p>
                  </a:txBody>
                  <a:tcPr/>
                </a:tc>
                <a:tc>
                  <a:txBody>
                    <a:bodyPr/>
                    <a:lstStyle/>
                    <a:p>
                      <a:r>
                        <a:rPr lang="en-US" sz="1600" dirty="0"/>
                        <a:t>Description</a:t>
                      </a:r>
                    </a:p>
                  </a:txBody>
                  <a:tcPr/>
                </a:tc>
                <a:extLst>
                  <a:ext uri="{0D108BD9-81ED-4DB2-BD59-A6C34878D82A}">
                    <a16:rowId xmlns:a16="http://schemas.microsoft.com/office/drawing/2014/main" val="4133449227"/>
                  </a:ext>
                </a:extLst>
              </a:tr>
              <a:tr h="320558">
                <a:tc>
                  <a:txBody>
                    <a:bodyPr/>
                    <a:lstStyle/>
                    <a:p>
                      <a:r>
                        <a:rPr lang="en-US" sz="1200" b="0" i="0" kern="1200" dirty="0">
                          <a:solidFill>
                            <a:schemeClr val="dk1"/>
                          </a:solidFill>
                          <a:effectLst/>
                          <a:latin typeface="+mn-lt"/>
                          <a:ea typeface="+mn-ea"/>
                          <a:cs typeface="+mn-cs"/>
                        </a:rPr>
                        <a:t>Engine</a:t>
                      </a:r>
                      <a:endParaRPr lang="en-US" sz="1200" dirty="0"/>
                    </a:p>
                  </a:txBody>
                  <a:tcPr/>
                </a:tc>
                <a:tc>
                  <a:txBody>
                    <a:bodyPr/>
                    <a:lstStyle/>
                    <a:p>
                      <a:r>
                        <a:rPr lang="en-US" sz="1200" b="0" i="0" kern="1200" dirty="0">
                          <a:solidFill>
                            <a:schemeClr val="dk1"/>
                          </a:solidFill>
                          <a:effectLst/>
                          <a:latin typeface="+mn-lt"/>
                          <a:ea typeface="+mn-ea"/>
                          <a:cs typeface="+mn-cs"/>
                        </a:rPr>
                        <a:t>The displacement volume of the engine in CC</a:t>
                      </a:r>
                      <a:endParaRPr lang="en-US" sz="1200" dirty="0"/>
                    </a:p>
                  </a:txBody>
                  <a:tcPr/>
                </a:tc>
                <a:extLst>
                  <a:ext uri="{0D108BD9-81ED-4DB2-BD59-A6C34878D82A}">
                    <a16:rowId xmlns:a16="http://schemas.microsoft.com/office/drawing/2014/main" val="1828108762"/>
                  </a:ext>
                </a:extLst>
              </a:tr>
              <a:tr h="320558">
                <a:tc>
                  <a:txBody>
                    <a:bodyPr/>
                    <a:lstStyle/>
                    <a:p>
                      <a:r>
                        <a:rPr lang="en-US" sz="1200" dirty="0"/>
                        <a:t>Power</a:t>
                      </a:r>
                    </a:p>
                  </a:txBody>
                  <a:tcPr/>
                </a:tc>
                <a:tc>
                  <a:txBody>
                    <a:bodyPr/>
                    <a:lstStyle/>
                    <a:p>
                      <a:r>
                        <a:rPr lang="en-US" sz="1200" dirty="0"/>
                        <a:t>The maximum power of the engine in bhp</a:t>
                      </a:r>
                    </a:p>
                  </a:txBody>
                  <a:tcPr/>
                </a:tc>
                <a:extLst>
                  <a:ext uri="{0D108BD9-81ED-4DB2-BD59-A6C34878D82A}">
                    <a16:rowId xmlns:a16="http://schemas.microsoft.com/office/drawing/2014/main" val="3030702458"/>
                  </a:ext>
                </a:extLst>
              </a:tr>
              <a:tr h="320558">
                <a:tc>
                  <a:txBody>
                    <a:bodyPr/>
                    <a:lstStyle/>
                    <a:p>
                      <a:r>
                        <a:rPr lang="en-US" sz="1200" dirty="0"/>
                        <a:t>Seats</a:t>
                      </a:r>
                    </a:p>
                  </a:txBody>
                  <a:tcPr/>
                </a:tc>
                <a:tc>
                  <a:txBody>
                    <a:bodyPr/>
                    <a:lstStyle/>
                    <a:p>
                      <a:r>
                        <a:rPr lang="en-US" sz="1200" dirty="0"/>
                        <a:t>The number of seats in the car.</a:t>
                      </a:r>
                    </a:p>
                  </a:txBody>
                  <a:tcPr/>
                </a:tc>
                <a:extLst>
                  <a:ext uri="{0D108BD9-81ED-4DB2-BD59-A6C34878D82A}">
                    <a16:rowId xmlns:a16="http://schemas.microsoft.com/office/drawing/2014/main" val="2742559326"/>
                  </a:ext>
                </a:extLst>
              </a:tr>
              <a:tr h="320558">
                <a:tc>
                  <a:txBody>
                    <a:bodyPr/>
                    <a:lstStyle/>
                    <a:p>
                      <a:r>
                        <a:rPr lang="en-US" sz="1200" dirty="0" err="1"/>
                        <a:t>New_Price</a:t>
                      </a:r>
                      <a:r>
                        <a:rPr lang="en-US" sz="1200" dirty="0"/>
                        <a:t> </a:t>
                      </a:r>
                    </a:p>
                  </a:txBody>
                  <a:tcPr/>
                </a:tc>
                <a:tc>
                  <a:txBody>
                    <a:bodyPr/>
                    <a:lstStyle/>
                    <a:p>
                      <a:r>
                        <a:rPr lang="en-US" sz="1200" dirty="0"/>
                        <a:t>The price of a new car of the same model in INR Lakhs.</a:t>
                      </a:r>
                    </a:p>
                  </a:txBody>
                  <a:tcPr/>
                </a:tc>
                <a:extLst>
                  <a:ext uri="{0D108BD9-81ED-4DB2-BD59-A6C34878D82A}">
                    <a16:rowId xmlns:a16="http://schemas.microsoft.com/office/drawing/2014/main" val="396493830"/>
                  </a:ext>
                </a:extLst>
              </a:tr>
              <a:tr h="320558">
                <a:tc>
                  <a:txBody>
                    <a:bodyPr/>
                    <a:lstStyle/>
                    <a:p>
                      <a:r>
                        <a:rPr lang="en-US" sz="1200" dirty="0"/>
                        <a:t>Price</a:t>
                      </a:r>
                    </a:p>
                  </a:txBody>
                  <a:tcPr/>
                </a:tc>
                <a:tc>
                  <a:txBody>
                    <a:bodyPr/>
                    <a:lstStyle/>
                    <a:p>
                      <a:r>
                        <a:rPr lang="en-US" sz="1200" dirty="0"/>
                        <a:t>The price of the used car in INR Lakhs</a:t>
                      </a:r>
                    </a:p>
                  </a:txBody>
                  <a:tcPr/>
                </a:tc>
                <a:extLst>
                  <a:ext uri="{0D108BD9-81ED-4DB2-BD59-A6C34878D82A}">
                    <a16:rowId xmlns:a16="http://schemas.microsoft.com/office/drawing/2014/main" val="750667984"/>
                  </a:ext>
                </a:extLst>
              </a:tr>
            </a:tbl>
          </a:graphicData>
        </a:graphic>
      </p:graphicFrame>
      <p:graphicFrame>
        <p:nvGraphicFramePr>
          <p:cNvPr id="8" name="Table 7">
            <a:extLst>
              <a:ext uri="{FF2B5EF4-FFF2-40B4-BE49-F238E27FC236}">
                <a16:creationId xmlns:a16="http://schemas.microsoft.com/office/drawing/2014/main" id="{4EE84A15-F382-47D7-8912-CF5FBD62F878}"/>
              </a:ext>
            </a:extLst>
          </p:cNvPr>
          <p:cNvGraphicFramePr>
            <a:graphicFrameLocks/>
          </p:cNvGraphicFramePr>
          <p:nvPr>
            <p:extLst>
              <p:ext uri="{D42A27DB-BD31-4B8C-83A1-F6EECF244321}">
                <p14:modId xmlns:p14="http://schemas.microsoft.com/office/powerpoint/2010/main" val="517937750"/>
              </p:ext>
            </p:extLst>
          </p:nvPr>
        </p:nvGraphicFramePr>
        <p:xfrm>
          <a:off x="6256925" y="4063587"/>
          <a:ext cx="2963275" cy="655838"/>
        </p:xfrm>
        <a:graphic>
          <a:graphicData uri="http://schemas.openxmlformats.org/drawingml/2006/table">
            <a:tbl>
              <a:tblPr firstRow="1" bandRow="1">
                <a:tableStyleId>{5C22544A-7EE6-4342-B048-85BDC9FD1C3A}</a:tableStyleId>
              </a:tblPr>
              <a:tblGrid>
                <a:gridCol w="1515475">
                  <a:extLst>
                    <a:ext uri="{9D8B030D-6E8A-4147-A177-3AD203B41FA5}">
                      <a16:colId xmlns:a16="http://schemas.microsoft.com/office/drawing/2014/main" val="846260341"/>
                    </a:ext>
                  </a:extLst>
                </a:gridCol>
                <a:gridCol w="1447800">
                  <a:extLst>
                    <a:ext uri="{9D8B030D-6E8A-4147-A177-3AD203B41FA5}">
                      <a16:colId xmlns:a16="http://schemas.microsoft.com/office/drawing/2014/main" val="300663155"/>
                    </a:ext>
                  </a:extLst>
                </a:gridCol>
              </a:tblGrid>
              <a:tr h="320558">
                <a:tc>
                  <a:txBody>
                    <a:bodyPr/>
                    <a:lstStyle/>
                    <a:p>
                      <a:r>
                        <a:rPr lang="en-US" sz="1600" dirty="0"/>
                        <a:t>Observations</a:t>
                      </a:r>
                    </a:p>
                  </a:txBody>
                  <a:tcPr/>
                </a:tc>
                <a:tc>
                  <a:txBody>
                    <a:bodyPr/>
                    <a:lstStyle/>
                    <a:p>
                      <a:r>
                        <a:rPr lang="en-US" sz="1600" dirty="0"/>
                        <a:t>Variables</a:t>
                      </a:r>
                    </a:p>
                  </a:txBody>
                  <a:tcPr/>
                </a:tc>
                <a:extLst>
                  <a:ext uri="{0D108BD9-81ED-4DB2-BD59-A6C34878D82A}">
                    <a16:rowId xmlns:a16="http://schemas.microsoft.com/office/drawing/2014/main" val="4133449227"/>
                  </a:ext>
                </a:extLst>
              </a:tr>
              <a:tr h="320558">
                <a:tc>
                  <a:txBody>
                    <a:bodyPr/>
                    <a:lstStyle/>
                    <a:p>
                      <a:r>
                        <a:rPr lang="en-US" sz="1100" dirty="0"/>
                        <a:t>94289</a:t>
                      </a:r>
                    </a:p>
                  </a:txBody>
                  <a:tcPr/>
                </a:tc>
                <a:tc>
                  <a:txBody>
                    <a:bodyPr/>
                    <a:lstStyle/>
                    <a:p>
                      <a:r>
                        <a:rPr lang="en-US" sz="1100" dirty="0"/>
                        <a:t>13</a:t>
                      </a:r>
                    </a:p>
                  </a:txBody>
                  <a:tcPr/>
                </a:tc>
                <a:extLst>
                  <a:ext uri="{0D108BD9-81ED-4DB2-BD59-A6C34878D82A}">
                    <a16:rowId xmlns:a16="http://schemas.microsoft.com/office/drawing/2014/main" val="1828108762"/>
                  </a:ext>
                </a:extLst>
              </a:tr>
            </a:tbl>
          </a:graphicData>
        </a:graphic>
      </p:graphicFrame>
      <p:sp>
        <p:nvSpPr>
          <p:cNvPr id="9" name="TextBox 8">
            <a:extLst>
              <a:ext uri="{FF2B5EF4-FFF2-40B4-BE49-F238E27FC236}">
                <a16:creationId xmlns:a16="http://schemas.microsoft.com/office/drawing/2014/main" id="{42CE2DC9-EDD3-416A-B900-B807CEA8BB6C}"/>
              </a:ext>
            </a:extLst>
          </p:cNvPr>
          <p:cNvSpPr txBox="1"/>
          <p:nvPr/>
        </p:nvSpPr>
        <p:spPr>
          <a:xfrm>
            <a:off x="6201950" y="5193125"/>
            <a:ext cx="5245100" cy="923330"/>
          </a:xfrm>
          <a:prstGeom prst="rect">
            <a:avLst/>
          </a:prstGeom>
          <a:noFill/>
        </p:spPr>
        <p:txBody>
          <a:bodyPr wrap="square" rtlCol="0">
            <a:spAutoFit/>
          </a:bodyPr>
          <a:lstStyle/>
          <a:p>
            <a:r>
              <a:rPr lang="en-US" dirty="0"/>
              <a:t>Notes:</a:t>
            </a:r>
          </a:p>
          <a:p>
            <a:r>
              <a:rPr lang="en-US" dirty="0"/>
              <a:t>1 duplicated observation was found on the data</a:t>
            </a:r>
          </a:p>
        </p:txBody>
      </p:sp>
    </p:spTree>
    <p:extLst>
      <p:ext uri="{BB962C8B-B14F-4D97-AF65-F5344CB8AC3E}">
        <p14:creationId xmlns:p14="http://schemas.microsoft.com/office/powerpoint/2010/main" val="103154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p:txBody>
          <a:bodyPr/>
          <a:lstStyle/>
          <a:p>
            <a:r>
              <a:rPr lang="en-US" dirty="0"/>
              <a:t>Missing Values and Outliers</a:t>
            </a:r>
          </a:p>
        </p:txBody>
      </p:sp>
      <p:sp>
        <p:nvSpPr>
          <p:cNvPr id="7" name="Content Placeholder 6">
            <a:extLst>
              <a:ext uri="{FF2B5EF4-FFF2-40B4-BE49-F238E27FC236}">
                <a16:creationId xmlns:a16="http://schemas.microsoft.com/office/drawing/2014/main" id="{4949295B-D305-4B98-8616-5BEB665C6B32}"/>
              </a:ext>
            </a:extLst>
          </p:cNvPr>
          <p:cNvSpPr>
            <a:spLocks noGrp="1"/>
          </p:cNvSpPr>
          <p:nvPr>
            <p:ph idx="1"/>
          </p:nvPr>
        </p:nvSpPr>
        <p:spPr/>
        <p:txBody>
          <a:bodyPr/>
          <a:lstStyle/>
          <a:p>
            <a:r>
              <a:rPr lang="en-US" dirty="0"/>
              <a:t>It was found a representative number of Outliers, 7481 datapoints and the following assumptions were made to treat them.</a:t>
            </a:r>
          </a:p>
          <a:p>
            <a:pPr lvl="1"/>
            <a:r>
              <a:rPr lang="en-US" b="1" dirty="0"/>
              <a:t>Variable ‘Price’: </a:t>
            </a:r>
            <a:r>
              <a:rPr lang="en-US" dirty="0"/>
              <a:t>it was found 1234 missing values. As this variable would be target variable, in other words Price would be the goal we want to predict, models were created excluding missing values of this variable and in a later stage they were filled out by using the model to predict their value.</a:t>
            </a:r>
          </a:p>
          <a:p>
            <a:pPr lvl="1"/>
            <a:r>
              <a:rPr lang="en-US" b="1" dirty="0"/>
              <a:t>Variable ‘New Price’:</a:t>
            </a:r>
            <a:r>
              <a:rPr lang="en-US" dirty="0"/>
              <a:t> it was found 6247 missing values. This variable was not taken in consideration due to its big number of missing values. Some attempts to better understand this variable by looking each entry was done but the amount of variability within the variable made it hard to consider to impute values based on the available data.</a:t>
            </a:r>
          </a:p>
          <a:p>
            <a:pPr lvl="1"/>
            <a:endParaRPr lang="en-US" dirty="0"/>
          </a:p>
          <a:p>
            <a:r>
              <a:rPr lang="en-US" dirty="0"/>
              <a:t>A great number of outliers were found within numerical variables</a:t>
            </a:r>
          </a:p>
          <a:p>
            <a:pPr lvl="1"/>
            <a:r>
              <a:rPr lang="en-US" dirty="0"/>
              <a:t>It was used a technique called flooring and capping where all the extreme values were brought to their lower whisker, which represents 1.5 times the lower quantile (.25) and in the upper side values were brought to upper whisker which represents 1.5 times the upper quantile (.75) in order to reduce the spread of the data and increase the accuracy of the models.</a:t>
            </a:r>
          </a:p>
          <a:p>
            <a:pPr lvl="1"/>
            <a:endParaRPr lang="en-US" dirty="0"/>
          </a:p>
        </p:txBody>
      </p:sp>
    </p:spTree>
    <p:extLst>
      <p:ext uri="{BB962C8B-B14F-4D97-AF65-F5344CB8AC3E}">
        <p14:creationId xmlns:p14="http://schemas.microsoft.com/office/powerpoint/2010/main" val="411692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noProof="0" dirty="0"/>
              <a:t>EDA – Univariate Analysis</a:t>
            </a:r>
            <a:endParaRPr lang="en-US" dirty="0"/>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2386584"/>
            <a:ext cx="3144774" cy="3511296"/>
          </a:xfrm>
        </p:spPr>
        <p:txBody>
          <a:bodyPr>
            <a:normAutofit fontScale="92500"/>
          </a:bodyPr>
          <a:lstStyle/>
          <a:p>
            <a:pPr marL="285750" indent="-285750">
              <a:buFontTx/>
              <a:buChar char="-"/>
            </a:pPr>
            <a:r>
              <a:rPr lang="en-US" dirty="0"/>
              <a:t>Price is right skewed distributed which means a big concentration of cars are below mean, 10 Lakh.</a:t>
            </a:r>
          </a:p>
          <a:p>
            <a:pPr marL="285750" indent="-285750">
              <a:buFontTx/>
              <a:buChar char="-"/>
            </a:pPr>
            <a:r>
              <a:rPr lang="en-US" dirty="0"/>
              <a:t>A big number of outliers could be found in this variable.</a:t>
            </a:r>
          </a:p>
          <a:p>
            <a:pPr marL="285750" indent="-285750">
              <a:buFontTx/>
              <a:buChar char="-"/>
            </a:pPr>
            <a:r>
              <a:rPr lang="en-US" dirty="0"/>
              <a:t>Its is evident that outliers are highly impacting the mean.</a:t>
            </a:r>
          </a:p>
        </p:txBody>
      </p:sp>
      <p:sp>
        <p:nvSpPr>
          <p:cNvPr id="16" name="TextBox 15">
            <a:extLst>
              <a:ext uri="{FF2B5EF4-FFF2-40B4-BE49-F238E27FC236}">
                <a16:creationId xmlns:a16="http://schemas.microsoft.com/office/drawing/2014/main" id="{1CE192C2-14C8-41D3-AC97-E2EAECC56AE2}"/>
              </a:ext>
            </a:extLst>
          </p:cNvPr>
          <p:cNvSpPr txBox="1"/>
          <p:nvPr/>
        </p:nvSpPr>
        <p:spPr>
          <a:xfrm rot="16200000">
            <a:off x="1075716" y="3000056"/>
            <a:ext cx="1870467" cy="369332"/>
          </a:xfrm>
          <a:prstGeom prst="rect">
            <a:avLst/>
          </a:prstGeom>
          <a:noFill/>
        </p:spPr>
        <p:txBody>
          <a:bodyPr wrap="square" rtlCol="0">
            <a:spAutoFit/>
          </a:bodyPr>
          <a:lstStyle/>
          <a:p>
            <a:r>
              <a:rPr lang="en-US" dirty="0"/>
              <a:t>Data density</a:t>
            </a:r>
          </a:p>
        </p:txBody>
      </p:sp>
      <p:pic>
        <p:nvPicPr>
          <p:cNvPr id="6" name="Picture 5">
            <a:extLst>
              <a:ext uri="{FF2B5EF4-FFF2-40B4-BE49-F238E27FC236}">
                <a16:creationId xmlns:a16="http://schemas.microsoft.com/office/drawing/2014/main" id="{DD5D02FD-887D-43F6-9124-56A85ADA24B4}"/>
              </a:ext>
            </a:extLst>
          </p:cNvPr>
          <p:cNvPicPr>
            <a:picLocks noChangeAspect="1"/>
          </p:cNvPicPr>
          <p:nvPr/>
        </p:nvPicPr>
        <p:blipFill rotWithShape="1">
          <a:blip r:embed="rId2"/>
          <a:srcRect l="1503" t="3126" r="-1503" b="493"/>
          <a:stretch/>
        </p:blipFill>
        <p:spPr>
          <a:xfrm>
            <a:off x="425885" y="1057231"/>
            <a:ext cx="7502554" cy="4964398"/>
          </a:xfrm>
          <a:prstGeom prst="rect">
            <a:avLst/>
          </a:prstGeom>
        </p:spPr>
      </p:pic>
      <p:grpSp>
        <p:nvGrpSpPr>
          <p:cNvPr id="18" name="Group 17">
            <a:extLst>
              <a:ext uri="{FF2B5EF4-FFF2-40B4-BE49-F238E27FC236}">
                <a16:creationId xmlns:a16="http://schemas.microsoft.com/office/drawing/2014/main" id="{AC2A1A24-DDE1-4989-8E82-2857483F74C1}"/>
              </a:ext>
            </a:extLst>
          </p:cNvPr>
          <p:cNvGrpSpPr/>
          <p:nvPr/>
        </p:nvGrpSpPr>
        <p:grpSpPr>
          <a:xfrm>
            <a:off x="569975" y="286174"/>
            <a:ext cx="2040944" cy="686662"/>
            <a:chOff x="569975" y="286174"/>
            <a:chExt cx="2040944" cy="686662"/>
          </a:xfrm>
        </p:grpSpPr>
        <p:grpSp>
          <p:nvGrpSpPr>
            <p:cNvPr id="17" name="Group 16">
              <a:extLst>
                <a:ext uri="{FF2B5EF4-FFF2-40B4-BE49-F238E27FC236}">
                  <a16:creationId xmlns:a16="http://schemas.microsoft.com/office/drawing/2014/main" id="{2A6C6A6B-B527-4371-BFA7-FF047AAF170C}"/>
                </a:ext>
              </a:extLst>
            </p:cNvPr>
            <p:cNvGrpSpPr/>
            <p:nvPr/>
          </p:nvGrpSpPr>
          <p:grpSpPr>
            <a:xfrm>
              <a:off x="569976" y="286174"/>
              <a:ext cx="2040943" cy="369332"/>
              <a:chOff x="569976" y="286174"/>
              <a:chExt cx="2040943" cy="369332"/>
            </a:xfrm>
          </p:grpSpPr>
          <p:sp>
            <p:nvSpPr>
              <p:cNvPr id="11" name="TextBox 10">
                <a:extLst>
                  <a:ext uri="{FF2B5EF4-FFF2-40B4-BE49-F238E27FC236}">
                    <a16:creationId xmlns:a16="http://schemas.microsoft.com/office/drawing/2014/main" id="{420F79CF-F59E-4B10-8887-ED6E6CB8A220}"/>
                  </a:ext>
                </a:extLst>
              </p:cNvPr>
              <p:cNvSpPr txBox="1"/>
              <p:nvPr/>
            </p:nvSpPr>
            <p:spPr>
              <a:xfrm>
                <a:off x="569976" y="286174"/>
                <a:ext cx="2040943" cy="369332"/>
              </a:xfrm>
              <a:prstGeom prst="rect">
                <a:avLst/>
              </a:prstGeom>
              <a:noFill/>
            </p:spPr>
            <p:txBody>
              <a:bodyPr wrap="none" rtlCol="0">
                <a:spAutoFit/>
              </a:bodyPr>
              <a:lstStyle/>
              <a:p>
                <a:r>
                  <a:rPr lang="en-US" dirty="0"/>
                  <a:t>Mean    (           )</a:t>
                </a:r>
              </a:p>
            </p:txBody>
          </p:sp>
          <p:cxnSp>
            <p:nvCxnSpPr>
              <p:cNvPr id="8" name="Straight Connector 7">
                <a:extLst>
                  <a:ext uri="{FF2B5EF4-FFF2-40B4-BE49-F238E27FC236}">
                    <a16:creationId xmlns:a16="http://schemas.microsoft.com/office/drawing/2014/main" id="{57FD5CEE-0472-48F2-A145-91AF227E9E96}"/>
                  </a:ext>
                </a:extLst>
              </p:cNvPr>
              <p:cNvCxnSpPr>
                <a:cxnSpLocks/>
              </p:cNvCxnSpPr>
              <p:nvPr/>
            </p:nvCxnSpPr>
            <p:spPr>
              <a:xfrm>
                <a:off x="1669699" y="497180"/>
                <a:ext cx="646959"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013194B-8363-422B-B00E-5E7C69FEC198}"/>
                </a:ext>
              </a:extLst>
            </p:cNvPr>
            <p:cNvGrpSpPr/>
            <p:nvPr/>
          </p:nvGrpSpPr>
          <p:grpSpPr>
            <a:xfrm>
              <a:off x="569975" y="603504"/>
              <a:ext cx="1989647" cy="369332"/>
              <a:chOff x="569976" y="286174"/>
              <a:chExt cx="1989647" cy="369332"/>
            </a:xfrm>
          </p:grpSpPr>
          <p:sp>
            <p:nvSpPr>
              <p:cNvPr id="20" name="TextBox 19">
                <a:extLst>
                  <a:ext uri="{FF2B5EF4-FFF2-40B4-BE49-F238E27FC236}">
                    <a16:creationId xmlns:a16="http://schemas.microsoft.com/office/drawing/2014/main" id="{C3FED238-B524-4881-8AB1-FA8084217AA3}"/>
                  </a:ext>
                </a:extLst>
              </p:cNvPr>
              <p:cNvSpPr txBox="1"/>
              <p:nvPr/>
            </p:nvSpPr>
            <p:spPr>
              <a:xfrm>
                <a:off x="569976" y="286174"/>
                <a:ext cx="1989647" cy="369332"/>
              </a:xfrm>
              <a:prstGeom prst="rect">
                <a:avLst/>
              </a:prstGeom>
              <a:noFill/>
            </p:spPr>
            <p:txBody>
              <a:bodyPr wrap="none" rtlCol="0">
                <a:spAutoFit/>
              </a:bodyPr>
              <a:lstStyle/>
              <a:p>
                <a:r>
                  <a:rPr lang="en-US" dirty="0"/>
                  <a:t>Median (           )</a:t>
                </a:r>
              </a:p>
            </p:txBody>
          </p:sp>
          <p:cxnSp>
            <p:nvCxnSpPr>
              <p:cNvPr id="21" name="Straight Connector 20">
                <a:extLst>
                  <a:ext uri="{FF2B5EF4-FFF2-40B4-BE49-F238E27FC236}">
                    <a16:creationId xmlns:a16="http://schemas.microsoft.com/office/drawing/2014/main" id="{B8667AF8-ACDB-4DCF-AC49-D68D83273630}"/>
                  </a:ext>
                </a:extLst>
              </p:cNvPr>
              <p:cNvCxnSpPr>
                <a:cxnSpLocks/>
              </p:cNvCxnSpPr>
              <p:nvPr/>
            </p:nvCxnSpPr>
            <p:spPr>
              <a:xfrm>
                <a:off x="1682399" y="497180"/>
                <a:ext cx="646959" cy="0"/>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774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noProof="0" dirty="0"/>
              <a:t>EDA – Univariate Analysis</a:t>
            </a:r>
            <a:endParaRPr lang="en-US" dirty="0"/>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2386584"/>
            <a:ext cx="3144774" cy="3511296"/>
          </a:xfrm>
        </p:spPr>
        <p:txBody>
          <a:bodyPr/>
          <a:lstStyle/>
          <a:p>
            <a:pPr marL="285750" indent="-285750">
              <a:buFontTx/>
              <a:buChar char="-"/>
            </a:pPr>
            <a:r>
              <a:rPr lang="en-US" dirty="0"/>
              <a:t>Mileage is normally distributed, but it can be observed that there are Outliers on the lower scale.</a:t>
            </a:r>
          </a:p>
        </p:txBody>
      </p:sp>
      <p:sp>
        <p:nvSpPr>
          <p:cNvPr id="16" name="TextBox 15">
            <a:extLst>
              <a:ext uri="{FF2B5EF4-FFF2-40B4-BE49-F238E27FC236}">
                <a16:creationId xmlns:a16="http://schemas.microsoft.com/office/drawing/2014/main" id="{1CE192C2-14C8-41D3-AC97-E2EAECC56AE2}"/>
              </a:ext>
            </a:extLst>
          </p:cNvPr>
          <p:cNvSpPr txBox="1"/>
          <p:nvPr/>
        </p:nvSpPr>
        <p:spPr>
          <a:xfrm rot="16200000">
            <a:off x="1075716" y="3000056"/>
            <a:ext cx="1870467" cy="369332"/>
          </a:xfrm>
          <a:prstGeom prst="rect">
            <a:avLst/>
          </a:prstGeom>
          <a:noFill/>
        </p:spPr>
        <p:txBody>
          <a:bodyPr wrap="square" rtlCol="0">
            <a:spAutoFit/>
          </a:bodyPr>
          <a:lstStyle/>
          <a:p>
            <a:r>
              <a:rPr lang="en-US" dirty="0"/>
              <a:t>Data density</a:t>
            </a:r>
          </a:p>
        </p:txBody>
      </p:sp>
      <p:pic>
        <p:nvPicPr>
          <p:cNvPr id="6" name="Picture 5">
            <a:extLst>
              <a:ext uri="{FF2B5EF4-FFF2-40B4-BE49-F238E27FC236}">
                <a16:creationId xmlns:a16="http://schemas.microsoft.com/office/drawing/2014/main" id="{DD5D02FD-887D-43F6-9124-56A85ADA24B4}"/>
              </a:ext>
            </a:extLst>
          </p:cNvPr>
          <p:cNvPicPr>
            <a:picLocks noChangeAspect="1"/>
          </p:cNvPicPr>
          <p:nvPr/>
        </p:nvPicPr>
        <p:blipFill rotWithShape="1">
          <a:blip r:embed="rId2"/>
          <a:srcRect t="1766" b="1766"/>
          <a:stretch/>
        </p:blipFill>
        <p:spPr>
          <a:xfrm>
            <a:off x="425885" y="1057231"/>
            <a:ext cx="7502554" cy="4964398"/>
          </a:xfrm>
          <a:prstGeom prst="rect">
            <a:avLst/>
          </a:prstGeom>
        </p:spPr>
      </p:pic>
      <p:grpSp>
        <p:nvGrpSpPr>
          <p:cNvPr id="9" name="Group 8">
            <a:extLst>
              <a:ext uri="{FF2B5EF4-FFF2-40B4-BE49-F238E27FC236}">
                <a16:creationId xmlns:a16="http://schemas.microsoft.com/office/drawing/2014/main" id="{EA291961-7DF4-48C2-A4DB-6F297562EA85}"/>
              </a:ext>
            </a:extLst>
          </p:cNvPr>
          <p:cNvGrpSpPr/>
          <p:nvPr/>
        </p:nvGrpSpPr>
        <p:grpSpPr>
          <a:xfrm>
            <a:off x="569975" y="286174"/>
            <a:ext cx="2040944" cy="686662"/>
            <a:chOff x="569975" y="286174"/>
            <a:chExt cx="2040944" cy="686662"/>
          </a:xfrm>
        </p:grpSpPr>
        <p:grpSp>
          <p:nvGrpSpPr>
            <p:cNvPr id="10" name="Group 9">
              <a:extLst>
                <a:ext uri="{FF2B5EF4-FFF2-40B4-BE49-F238E27FC236}">
                  <a16:creationId xmlns:a16="http://schemas.microsoft.com/office/drawing/2014/main" id="{BB1453E1-C607-49FD-B618-61D771B7B705}"/>
                </a:ext>
              </a:extLst>
            </p:cNvPr>
            <p:cNvGrpSpPr/>
            <p:nvPr/>
          </p:nvGrpSpPr>
          <p:grpSpPr>
            <a:xfrm>
              <a:off x="569976" y="286174"/>
              <a:ext cx="2040943" cy="369332"/>
              <a:chOff x="569976" y="286174"/>
              <a:chExt cx="2040943" cy="369332"/>
            </a:xfrm>
          </p:grpSpPr>
          <p:sp>
            <p:nvSpPr>
              <p:cNvPr id="18" name="TextBox 17">
                <a:extLst>
                  <a:ext uri="{FF2B5EF4-FFF2-40B4-BE49-F238E27FC236}">
                    <a16:creationId xmlns:a16="http://schemas.microsoft.com/office/drawing/2014/main" id="{F09212AD-0FCE-41F4-91BA-92BAA5B21B17}"/>
                  </a:ext>
                </a:extLst>
              </p:cNvPr>
              <p:cNvSpPr txBox="1"/>
              <p:nvPr/>
            </p:nvSpPr>
            <p:spPr>
              <a:xfrm>
                <a:off x="569976" y="286174"/>
                <a:ext cx="2040943" cy="369332"/>
              </a:xfrm>
              <a:prstGeom prst="rect">
                <a:avLst/>
              </a:prstGeom>
              <a:noFill/>
            </p:spPr>
            <p:txBody>
              <a:bodyPr wrap="none" rtlCol="0">
                <a:spAutoFit/>
              </a:bodyPr>
              <a:lstStyle/>
              <a:p>
                <a:r>
                  <a:rPr lang="en-US" dirty="0"/>
                  <a:t>Mean    (           )</a:t>
                </a:r>
              </a:p>
            </p:txBody>
          </p:sp>
          <p:cxnSp>
            <p:nvCxnSpPr>
              <p:cNvPr id="19" name="Straight Connector 18">
                <a:extLst>
                  <a:ext uri="{FF2B5EF4-FFF2-40B4-BE49-F238E27FC236}">
                    <a16:creationId xmlns:a16="http://schemas.microsoft.com/office/drawing/2014/main" id="{6FB7DF10-FEE8-4FC5-B823-8155BA3985DD}"/>
                  </a:ext>
                </a:extLst>
              </p:cNvPr>
              <p:cNvCxnSpPr>
                <a:cxnSpLocks/>
              </p:cNvCxnSpPr>
              <p:nvPr/>
            </p:nvCxnSpPr>
            <p:spPr>
              <a:xfrm>
                <a:off x="1669699" y="497180"/>
                <a:ext cx="646959"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1836DB1E-2858-4522-9F22-14A43B49E5AF}"/>
                </a:ext>
              </a:extLst>
            </p:cNvPr>
            <p:cNvGrpSpPr/>
            <p:nvPr/>
          </p:nvGrpSpPr>
          <p:grpSpPr>
            <a:xfrm>
              <a:off x="569975" y="603504"/>
              <a:ext cx="1989647" cy="369332"/>
              <a:chOff x="569976" y="286174"/>
              <a:chExt cx="1989647" cy="369332"/>
            </a:xfrm>
          </p:grpSpPr>
          <p:sp>
            <p:nvSpPr>
              <p:cNvPr id="13" name="TextBox 12">
                <a:extLst>
                  <a:ext uri="{FF2B5EF4-FFF2-40B4-BE49-F238E27FC236}">
                    <a16:creationId xmlns:a16="http://schemas.microsoft.com/office/drawing/2014/main" id="{00E4D369-2E64-47DB-98DF-F3997C330457}"/>
                  </a:ext>
                </a:extLst>
              </p:cNvPr>
              <p:cNvSpPr txBox="1"/>
              <p:nvPr/>
            </p:nvSpPr>
            <p:spPr>
              <a:xfrm>
                <a:off x="569976" y="286174"/>
                <a:ext cx="1989647" cy="369332"/>
              </a:xfrm>
              <a:prstGeom prst="rect">
                <a:avLst/>
              </a:prstGeom>
              <a:noFill/>
            </p:spPr>
            <p:txBody>
              <a:bodyPr wrap="none" rtlCol="0">
                <a:spAutoFit/>
              </a:bodyPr>
              <a:lstStyle/>
              <a:p>
                <a:r>
                  <a:rPr lang="en-US" dirty="0"/>
                  <a:t>Median (           )</a:t>
                </a:r>
              </a:p>
            </p:txBody>
          </p:sp>
          <p:cxnSp>
            <p:nvCxnSpPr>
              <p:cNvPr id="15" name="Straight Connector 14">
                <a:extLst>
                  <a:ext uri="{FF2B5EF4-FFF2-40B4-BE49-F238E27FC236}">
                    <a16:creationId xmlns:a16="http://schemas.microsoft.com/office/drawing/2014/main" id="{EA9EA80E-505D-42C5-AE42-F44543166831}"/>
                  </a:ext>
                </a:extLst>
              </p:cNvPr>
              <p:cNvCxnSpPr>
                <a:cxnSpLocks/>
              </p:cNvCxnSpPr>
              <p:nvPr/>
            </p:nvCxnSpPr>
            <p:spPr>
              <a:xfrm>
                <a:off x="1682399" y="497180"/>
                <a:ext cx="646959" cy="0"/>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88501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noProof="0" dirty="0"/>
              <a:t>EDA – Univariate Analysis</a:t>
            </a:r>
            <a:endParaRPr lang="en-US" dirty="0"/>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2386584"/>
            <a:ext cx="3144774" cy="3511296"/>
          </a:xfrm>
        </p:spPr>
        <p:txBody>
          <a:bodyPr/>
          <a:lstStyle/>
          <a:p>
            <a:pPr marL="285750" indent="-285750">
              <a:buFontTx/>
              <a:buChar char="-"/>
            </a:pPr>
            <a:r>
              <a:rPr lang="en-US" dirty="0"/>
              <a:t>Engine CC behaves more as categories. For instance, from 800 to 1500, from 1500 to 2300 and so one.</a:t>
            </a:r>
          </a:p>
        </p:txBody>
      </p:sp>
      <p:sp>
        <p:nvSpPr>
          <p:cNvPr id="16" name="TextBox 15">
            <a:extLst>
              <a:ext uri="{FF2B5EF4-FFF2-40B4-BE49-F238E27FC236}">
                <a16:creationId xmlns:a16="http://schemas.microsoft.com/office/drawing/2014/main" id="{1CE192C2-14C8-41D3-AC97-E2EAECC56AE2}"/>
              </a:ext>
            </a:extLst>
          </p:cNvPr>
          <p:cNvSpPr txBox="1"/>
          <p:nvPr/>
        </p:nvSpPr>
        <p:spPr>
          <a:xfrm rot="16200000">
            <a:off x="1075716" y="3000056"/>
            <a:ext cx="1870467" cy="369332"/>
          </a:xfrm>
          <a:prstGeom prst="rect">
            <a:avLst/>
          </a:prstGeom>
          <a:noFill/>
        </p:spPr>
        <p:txBody>
          <a:bodyPr wrap="square" rtlCol="0">
            <a:spAutoFit/>
          </a:bodyPr>
          <a:lstStyle/>
          <a:p>
            <a:r>
              <a:rPr lang="en-US" dirty="0"/>
              <a:t>Data density</a:t>
            </a:r>
          </a:p>
        </p:txBody>
      </p:sp>
      <p:pic>
        <p:nvPicPr>
          <p:cNvPr id="6" name="Picture 5">
            <a:extLst>
              <a:ext uri="{FF2B5EF4-FFF2-40B4-BE49-F238E27FC236}">
                <a16:creationId xmlns:a16="http://schemas.microsoft.com/office/drawing/2014/main" id="{DD5D02FD-887D-43F6-9124-56A85ADA24B4}"/>
              </a:ext>
            </a:extLst>
          </p:cNvPr>
          <p:cNvPicPr>
            <a:picLocks noChangeAspect="1"/>
          </p:cNvPicPr>
          <p:nvPr/>
        </p:nvPicPr>
        <p:blipFill rotWithShape="1">
          <a:blip r:embed="rId2"/>
          <a:srcRect t="1107" b="1107"/>
          <a:stretch/>
        </p:blipFill>
        <p:spPr>
          <a:xfrm>
            <a:off x="425885" y="1057231"/>
            <a:ext cx="7502554" cy="4964398"/>
          </a:xfrm>
          <a:prstGeom prst="rect">
            <a:avLst/>
          </a:prstGeom>
        </p:spPr>
      </p:pic>
      <p:grpSp>
        <p:nvGrpSpPr>
          <p:cNvPr id="9" name="Group 8">
            <a:extLst>
              <a:ext uri="{FF2B5EF4-FFF2-40B4-BE49-F238E27FC236}">
                <a16:creationId xmlns:a16="http://schemas.microsoft.com/office/drawing/2014/main" id="{EA291961-7DF4-48C2-A4DB-6F297562EA85}"/>
              </a:ext>
            </a:extLst>
          </p:cNvPr>
          <p:cNvGrpSpPr/>
          <p:nvPr/>
        </p:nvGrpSpPr>
        <p:grpSpPr>
          <a:xfrm>
            <a:off x="569975" y="286174"/>
            <a:ext cx="2040944" cy="686662"/>
            <a:chOff x="569975" y="286174"/>
            <a:chExt cx="2040944" cy="686662"/>
          </a:xfrm>
        </p:grpSpPr>
        <p:grpSp>
          <p:nvGrpSpPr>
            <p:cNvPr id="10" name="Group 9">
              <a:extLst>
                <a:ext uri="{FF2B5EF4-FFF2-40B4-BE49-F238E27FC236}">
                  <a16:creationId xmlns:a16="http://schemas.microsoft.com/office/drawing/2014/main" id="{BB1453E1-C607-49FD-B618-61D771B7B705}"/>
                </a:ext>
              </a:extLst>
            </p:cNvPr>
            <p:cNvGrpSpPr/>
            <p:nvPr/>
          </p:nvGrpSpPr>
          <p:grpSpPr>
            <a:xfrm>
              <a:off x="569976" y="286174"/>
              <a:ext cx="2040943" cy="369332"/>
              <a:chOff x="569976" y="286174"/>
              <a:chExt cx="2040943" cy="369332"/>
            </a:xfrm>
          </p:grpSpPr>
          <p:sp>
            <p:nvSpPr>
              <p:cNvPr id="18" name="TextBox 17">
                <a:extLst>
                  <a:ext uri="{FF2B5EF4-FFF2-40B4-BE49-F238E27FC236}">
                    <a16:creationId xmlns:a16="http://schemas.microsoft.com/office/drawing/2014/main" id="{F09212AD-0FCE-41F4-91BA-92BAA5B21B17}"/>
                  </a:ext>
                </a:extLst>
              </p:cNvPr>
              <p:cNvSpPr txBox="1"/>
              <p:nvPr/>
            </p:nvSpPr>
            <p:spPr>
              <a:xfrm>
                <a:off x="569976" y="286174"/>
                <a:ext cx="2040943" cy="369332"/>
              </a:xfrm>
              <a:prstGeom prst="rect">
                <a:avLst/>
              </a:prstGeom>
              <a:noFill/>
            </p:spPr>
            <p:txBody>
              <a:bodyPr wrap="none" rtlCol="0">
                <a:spAutoFit/>
              </a:bodyPr>
              <a:lstStyle/>
              <a:p>
                <a:r>
                  <a:rPr lang="en-US" dirty="0"/>
                  <a:t>Mean    (           )</a:t>
                </a:r>
              </a:p>
            </p:txBody>
          </p:sp>
          <p:cxnSp>
            <p:nvCxnSpPr>
              <p:cNvPr id="19" name="Straight Connector 18">
                <a:extLst>
                  <a:ext uri="{FF2B5EF4-FFF2-40B4-BE49-F238E27FC236}">
                    <a16:creationId xmlns:a16="http://schemas.microsoft.com/office/drawing/2014/main" id="{6FB7DF10-FEE8-4FC5-B823-8155BA3985DD}"/>
                  </a:ext>
                </a:extLst>
              </p:cNvPr>
              <p:cNvCxnSpPr>
                <a:cxnSpLocks/>
              </p:cNvCxnSpPr>
              <p:nvPr/>
            </p:nvCxnSpPr>
            <p:spPr>
              <a:xfrm>
                <a:off x="1669699" y="497180"/>
                <a:ext cx="646959"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1836DB1E-2858-4522-9F22-14A43B49E5AF}"/>
                </a:ext>
              </a:extLst>
            </p:cNvPr>
            <p:cNvGrpSpPr/>
            <p:nvPr/>
          </p:nvGrpSpPr>
          <p:grpSpPr>
            <a:xfrm>
              <a:off x="569975" y="603504"/>
              <a:ext cx="1989647" cy="369332"/>
              <a:chOff x="569976" y="286174"/>
              <a:chExt cx="1989647" cy="369332"/>
            </a:xfrm>
          </p:grpSpPr>
          <p:sp>
            <p:nvSpPr>
              <p:cNvPr id="13" name="TextBox 12">
                <a:extLst>
                  <a:ext uri="{FF2B5EF4-FFF2-40B4-BE49-F238E27FC236}">
                    <a16:creationId xmlns:a16="http://schemas.microsoft.com/office/drawing/2014/main" id="{00E4D369-2E64-47DB-98DF-F3997C330457}"/>
                  </a:ext>
                </a:extLst>
              </p:cNvPr>
              <p:cNvSpPr txBox="1"/>
              <p:nvPr/>
            </p:nvSpPr>
            <p:spPr>
              <a:xfrm>
                <a:off x="569976" y="286174"/>
                <a:ext cx="1989647" cy="369332"/>
              </a:xfrm>
              <a:prstGeom prst="rect">
                <a:avLst/>
              </a:prstGeom>
              <a:noFill/>
            </p:spPr>
            <p:txBody>
              <a:bodyPr wrap="none" rtlCol="0">
                <a:spAutoFit/>
              </a:bodyPr>
              <a:lstStyle/>
              <a:p>
                <a:r>
                  <a:rPr lang="en-US" dirty="0"/>
                  <a:t>Median (           )</a:t>
                </a:r>
              </a:p>
            </p:txBody>
          </p:sp>
          <p:cxnSp>
            <p:nvCxnSpPr>
              <p:cNvPr id="15" name="Straight Connector 14">
                <a:extLst>
                  <a:ext uri="{FF2B5EF4-FFF2-40B4-BE49-F238E27FC236}">
                    <a16:creationId xmlns:a16="http://schemas.microsoft.com/office/drawing/2014/main" id="{EA9EA80E-505D-42C5-AE42-F44543166831}"/>
                  </a:ext>
                </a:extLst>
              </p:cNvPr>
              <p:cNvCxnSpPr>
                <a:cxnSpLocks/>
              </p:cNvCxnSpPr>
              <p:nvPr/>
            </p:nvCxnSpPr>
            <p:spPr>
              <a:xfrm>
                <a:off x="1682399" y="497180"/>
                <a:ext cx="646959" cy="0"/>
              </a:xfrm>
              <a:prstGeom prst="line">
                <a:avLst/>
              </a:prstGeom>
              <a:ln w="381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2538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kumimoji="0" lang="en-US" sz="2400" b="1" i="0" u="none" strike="noStrike" kern="1200" cap="none" spc="0" normalizeH="0" baseline="0" noProof="0" dirty="0">
                <a:ln>
                  <a:noFill/>
                </a:ln>
                <a:solidFill>
                  <a:prstClr val="black"/>
                </a:solidFill>
                <a:effectLst/>
                <a:uLnTx/>
                <a:uFillTx/>
                <a:latin typeface="Century Gothic" panose="020F0302020204030204"/>
                <a:ea typeface="+mn-ea"/>
                <a:cs typeface="+mn-cs"/>
              </a:rPr>
              <a:t>EDA – Univariate Analysis</a:t>
            </a:r>
            <a:endParaRPr lang="en-US" dirty="0"/>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2386584"/>
            <a:ext cx="3144774" cy="3511296"/>
          </a:xfrm>
        </p:spPr>
        <p:txBody>
          <a:bodyPr/>
          <a:lstStyle/>
          <a:p>
            <a:pPr marL="285750" indent="-285750">
              <a:buFontTx/>
              <a:buChar char="-"/>
            </a:pPr>
            <a:r>
              <a:rPr lang="en-US" dirty="0"/>
              <a:t>98.9% of the cars from the data have their fuel type as either Diesel or Petrol with diesel having the bigger share 53.1%.</a:t>
            </a:r>
          </a:p>
          <a:p>
            <a:pPr marL="285750" indent="-285750">
              <a:buFontTx/>
              <a:buChar char="-"/>
            </a:pPr>
            <a:r>
              <a:rPr lang="en-US" dirty="0" err="1"/>
              <a:t>Remaning</a:t>
            </a:r>
            <a:r>
              <a:rPr lang="en-US" dirty="0"/>
              <a:t> 1.1% are grouped between </a:t>
            </a:r>
            <a:r>
              <a:rPr lang="en-US" dirty="0" err="1"/>
              <a:t>Eletric</a:t>
            </a:r>
            <a:r>
              <a:rPr lang="en-US" dirty="0"/>
              <a:t>, LPG and CNG.</a:t>
            </a:r>
          </a:p>
          <a:p>
            <a:endParaRPr lang="en-US" dirty="0"/>
          </a:p>
        </p:txBody>
      </p:sp>
      <p:grpSp>
        <p:nvGrpSpPr>
          <p:cNvPr id="12" name="Group 11">
            <a:extLst>
              <a:ext uri="{FF2B5EF4-FFF2-40B4-BE49-F238E27FC236}">
                <a16:creationId xmlns:a16="http://schemas.microsoft.com/office/drawing/2014/main" id="{1C9D8D62-0AC8-4505-A4CD-AD8C422C7A2F}"/>
              </a:ext>
            </a:extLst>
          </p:cNvPr>
          <p:cNvGrpSpPr/>
          <p:nvPr/>
        </p:nvGrpSpPr>
        <p:grpSpPr>
          <a:xfrm>
            <a:off x="704334" y="1577484"/>
            <a:ext cx="6314303" cy="4187532"/>
            <a:chOff x="0" y="2318889"/>
            <a:chExt cx="3347832" cy="2220222"/>
          </a:xfrm>
        </p:grpSpPr>
        <p:pic>
          <p:nvPicPr>
            <p:cNvPr id="6" name="Picture 5">
              <a:extLst>
                <a:ext uri="{FF2B5EF4-FFF2-40B4-BE49-F238E27FC236}">
                  <a16:creationId xmlns:a16="http://schemas.microsoft.com/office/drawing/2014/main" id="{301D4006-317E-4C0A-AEF3-D0F9092E9EAC}"/>
                </a:ext>
              </a:extLst>
            </p:cNvPr>
            <p:cNvPicPr>
              <a:picLocks noChangeAspect="1"/>
            </p:cNvPicPr>
            <p:nvPr/>
          </p:nvPicPr>
          <p:blipFill rotWithShape="1">
            <a:blip r:embed="rId2"/>
            <a:srcRect r="94369"/>
            <a:stretch/>
          </p:blipFill>
          <p:spPr>
            <a:xfrm>
              <a:off x="0" y="2318889"/>
              <a:ext cx="444843" cy="2220222"/>
            </a:xfrm>
            <a:prstGeom prst="rect">
              <a:avLst/>
            </a:prstGeom>
          </p:spPr>
        </p:pic>
        <p:pic>
          <p:nvPicPr>
            <p:cNvPr id="9" name="Picture 8">
              <a:extLst>
                <a:ext uri="{FF2B5EF4-FFF2-40B4-BE49-F238E27FC236}">
                  <a16:creationId xmlns:a16="http://schemas.microsoft.com/office/drawing/2014/main" id="{22031331-D2E9-4516-BE00-46B5AFC8D23D}"/>
                </a:ext>
              </a:extLst>
            </p:cNvPr>
            <p:cNvPicPr>
              <a:picLocks noChangeAspect="1"/>
            </p:cNvPicPr>
            <p:nvPr/>
          </p:nvPicPr>
          <p:blipFill rotWithShape="1">
            <a:blip r:embed="rId2"/>
            <a:srcRect l="24763" r="58343"/>
            <a:stretch/>
          </p:blipFill>
          <p:spPr>
            <a:xfrm>
              <a:off x="444843" y="2318889"/>
              <a:ext cx="1334530" cy="2220222"/>
            </a:xfrm>
            <a:prstGeom prst="rect">
              <a:avLst/>
            </a:prstGeom>
          </p:spPr>
        </p:pic>
        <p:pic>
          <p:nvPicPr>
            <p:cNvPr id="11" name="Picture 10">
              <a:extLst>
                <a:ext uri="{FF2B5EF4-FFF2-40B4-BE49-F238E27FC236}">
                  <a16:creationId xmlns:a16="http://schemas.microsoft.com/office/drawing/2014/main" id="{9A4F58EF-F992-44D1-BDD3-2BA38C81C76E}"/>
                </a:ext>
              </a:extLst>
            </p:cNvPr>
            <p:cNvPicPr>
              <a:picLocks noChangeAspect="1"/>
            </p:cNvPicPr>
            <p:nvPr/>
          </p:nvPicPr>
          <p:blipFill rotWithShape="1">
            <a:blip r:embed="rId2"/>
            <a:srcRect l="80145"/>
            <a:stretch/>
          </p:blipFill>
          <p:spPr>
            <a:xfrm>
              <a:off x="1779373" y="2318889"/>
              <a:ext cx="1568459" cy="2220222"/>
            </a:xfrm>
            <a:prstGeom prst="rect">
              <a:avLst/>
            </a:prstGeom>
          </p:spPr>
        </p:pic>
      </p:grpSp>
      <p:sp>
        <p:nvSpPr>
          <p:cNvPr id="13" name="TextBox 12">
            <a:extLst>
              <a:ext uri="{FF2B5EF4-FFF2-40B4-BE49-F238E27FC236}">
                <a16:creationId xmlns:a16="http://schemas.microsoft.com/office/drawing/2014/main" id="{2F274079-13C7-4B5B-B23D-09C0F665842F}"/>
              </a:ext>
            </a:extLst>
          </p:cNvPr>
          <p:cNvSpPr txBox="1"/>
          <p:nvPr/>
        </p:nvSpPr>
        <p:spPr>
          <a:xfrm>
            <a:off x="3517641" y="5704816"/>
            <a:ext cx="1894115" cy="369332"/>
          </a:xfrm>
          <a:prstGeom prst="rect">
            <a:avLst/>
          </a:prstGeom>
          <a:noFill/>
        </p:spPr>
        <p:txBody>
          <a:bodyPr wrap="square" rtlCol="0">
            <a:spAutoFit/>
          </a:bodyPr>
          <a:lstStyle/>
          <a:p>
            <a:r>
              <a:rPr lang="en-US" dirty="0"/>
              <a:t>Fuel Type</a:t>
            </a:r>
          </a:p>
        </p:txBody>
      </p:sp>
    </p:spTree>
    <p:extLst>
      <p:ext uri="{BB962C8B-B14F-4D97-AF65-F5344CB8AC3E}">
        <p14:creationId xmlns:p14="http://schemas.microsoft.com/office/powerpoint/2010/main" val="333480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B916-1ED7-42B3-A08B-715A6B7F20AA}"/>
              </a:ext>
            </a:extLst>
          </p:cNvPr>
          <p:cNvSpPr>
            <a:spLocks noGrp="1"/>
          </p:cNvSpPr>
          <p:nvPr>
            <p:ph type="title"/>
          </p:nvPr>
        </p:nvSpPr>
        <p:spPr>
          <a:xfrm>
            <a:off x="8477250" y="603504"/>
            <a:ext cx="3144774" cy="1645920"/>
          </a:xfrm>
        </p:spPr>
        <p:txBody>
          <a:bodyPr anchor="t">
            <a:normAutofit/>
          </a:bodyPr>
          <a:lstStyle/>
          <a:p>
            <a:r>
              <a:rPr lang="en-US" sz="2400" b="1" dirty="0"/>
              <a:t>EDA – Univariate Analysis</a:t>
            </a:r>
          </a:p>
        </p:txBody>
      </p:sp>
      <p:sp>
        <p:nvSpPr>
          <p:cNvPr id="14" name="Text Placeholder 3">
            <a:extLst>
              <a:ext uri="{FF2B5EF4-FFF2-40B4-BE49-F238E27FC236}">
                <a16:creationId xmlns:a16="http://schemas.microsoft.com/office/drawing/2014/main" id="{362C2E74-BDA6-4E70-861F-24FAAE7D9AD2}"/>
              </a:ext>
            </a:extLst>
          </p:cNvPr>
          <p:cNvSpPr>
            <a:spLocks noGrp="1"/>
          </p:cNvSpPr>
          <p:nvPr>
            <p:ph type="body" sz="half" idx="2"/>
          </p:nvPr>
        </p:nvSpPr>
        <p:spPr>
          <a:xfrm>
            <a:off x="8477250" y="2386584"/>
            <a:ext cx="3144774" cy="3511296"/>
          </a:xfrm>
        </p:spPr>
        <p:txBody>
          <a:bodyPr/>
          <a:lstStyle/>
          <a:p>
            <a:r>
              <a:rPr lang="en-US" dirty="0"/>
              <a:t>- 82.1% of cars were first owners, 15.9% second owners and the remaining 2% spread between third and forth owner.</a:t>
            </a:r>
          </a:p>
        </p:txBody>
      </p:sp>
      <p:grpSp>
        <p:nvGrpSpPr>
          <p:cNvPr id="8" name="Group 7">
            <a:extLst>
              <a:ext uri="{FF2B5EF4-FFF2-40B4-BE49-F238E27FC236}">
                <a16:creationId xmlns:a16="http://schemas.microsoft.com/office/drawing/2014/main" id="{B27E498C-8A47-4B7D-A04F-9404EADC6BB7}"/>
              </a:ext>
            </a:extLst>
          </p:cNvPr>
          <p:cNvGrpSpPr/>
          <p:nvPr/>
        </p:nvGrpSpPr>
        <p:grpSpPr>
          <a:xfrm>
            <a:off x="1042577" y="2002242"/>
            <a:ext cx="5890067" cy="3129594"/>
            <a:chOff x="492072" y="2347475"/>
            <a:chExt cx="3899306" cy="2163049"/>
          </a:xfrm>
        </p:grpSpPr>
        <p:pic>
          <p:nvPicPr>
            <p:cNvPr id="5" name="Picture 4">
              <a:extLst>
                <a:ext uri="{FF2B5EF4-FFF2-40B4-BE49-F238E27FC236}">
                  <a16:creationId xmlns:a16="http://schemas.microsoft.com/office/drawing/2014/main" id="{D72FC1E4-124B-4B58-9AA9-EA00D8C042BA}"/>
                </a:ext>
              </a:extLst>
            </p:cNvPr>
            <p:cNvPicPr>
              <a:picLocks noChangeAspect="1"/>
            </p:cNvPicPr>
            <p:nvPr/>
          </p:nvPicPr>
          <p:blipFill rotWithShape="1">
            <a:blip r:embed="rId2"/>
            <a:srcRect r="72657"/>
            <a:stretch/>
          </p:blipFill>
          <p:spPr>
            <a:xfrm>
              <a:off x="492072" y="2347475"/>
              <a:ext cx="2183395" cy="2163049"/>
            </a:xfrm>
            <a:prstGeom prst="rect">
              <a:avLst/>
            </a:prstGeom>
          </p:spPr>
        </p:pic>
        <p:pic>
          <p:nvPicPr>
            <p:cNvPr id="7" name="Picture 6">
              <a:extLst>
                <a:ext uri="{FF2B5EF4-FFF2-40B4-BE49-F238E27FC236}">
                  <a16:creationId xmlns:a16="http://schemas.microsoft.com/office/drawing/2014/main" id="{90CC5765-6DB4-4345-97D6-49361E4B0E10}"/>
                </a:ext>
              </a:extLst>
            </p:cNvPr>
            <p:cNvPicPr>
              <a:picLocks noChangeAspect="1"/>
            </p:cNvPicPr>
            <p:nvPr/>
          </p:nvPicPr>
          <p:blipFill rotWithShape="1">
            <a:blip r:embed="rId2"/>
            <a:srcRect l="52545" r="25967" b="5508"/>
            <a:stretch/>
          </p:blipFill>
          <p:spPr>
            <a:xfrm>
              <a:off x="2675467" y="2347475"/>
              <a:ext cx="1715911" cy="2043903"/>
            </a:xfrm>
            <a:prstGeom prst="rect">
              <a:avLst/>
            </a:prstGeom>
          </p:spPr>
        </p:pic>
      </p:grpSp>
      <p:sp>
        <p:nvSpPr>
          <p:cNvPr id="10" name="TextBox 9">
            <a:extLst>
              <a:ext uri="{FF2B5EF4-FFF2-40B4-BE49-F238E27FC236}">
                <a16:creationId xmlns:a16="http://schemas.microsoft.com/office/drawing/2014/main" id="{D3E47518-8AC9-4804-B9A7-6F135A5A2539}"/>
              </a:ext>
            </a:extLst>
          </p:cNvPr>
          <p:cNvSpPr txBox="1"/>
          <p:nvPr/>
        </p:nvSpPr>
        <p:spPr>
          <a:xfrm>
            <a:off x="3714751" y="5312931"/>
            <a:ext cx="1894115" cy="369332"/>
          </a:xfrm>
          <a:prstGeom prst="rect">
            <a:avLst/>
          </a:prstGeom>
          <a:noFill/>
        </p:spPr>
        <p:txBody>
          <a:bodyPr wrap="square" rtlCol="0">
            <a:spAutoFit/>
          </a:bodyPr>
          <a:lstStyle/>
          <a:p>
            <a:r>
              <a:rPr lang="en-US" dirty="0"/>
              <a:t>Owner</a:t>
            </a:r>
          </a:p>
        </p:txBody>
      </p:sp>
    </p:spTree>
    <p:extLst>
      <p:ext uri="{BB962C8B-B14F-4D97-AF65-F5344CB8AC3E}">
        <p14:creationId xmlns:p14="http://schemas.microsoft.com/office/powerpoint/2010/main" val="590142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582</TotalTime>
  <Words>1651</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Garamond</vt:lpstr>
      <vt:lpstr>SavonVTI</vt:lpstr>
      <vt:lpstr>CARS 4U</vt:lpstr>
      <vt:lpstr>Objective</vt:lpstr>
      <vt:lpstr>Data information</vt:lpstr>
      <vt:lpstr>Missing Values and Outliers</vt:lpstr>
      <vt:lpstr>EDA – Univariate Analysis</vt:lpstr>
      <vt:lpstr>EDA – Univariate Analysis</vt:lpstr>
      <vt:lpstr>EDA – Univariate Analysis</vt:lpstr>
      <vt:lpstr>EDA – Univariate Analysis</vt:lpstr>
      <vt:lpstr>EDA – Univariate Analysis</vt:lpstr>
      <vt:lpstr>EDA – Univariate Analysis</vt:lpstr>
      <vt:lpstr>EDA – Univariate Analysis</vt:lpstr>
      <vt:lpstr>EDA – Correlation Matrix</vt:lpstr>
      <vt:lpstr>EDA – Multivariate Analysis</vt:lpstr>
      <vt:lpstr>EDA – Multivariate Analysis</vt:lpstr>
      <vt:lpstr>EDA – Multivariate Analysis</vt:lpstr>
      <vt:lpstr>Conclusions</vt:lpstr>
      <vt:lpstr>Recommendations</vt:lpstr>
      <vt:lpstr>Prediction Model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Good Fitness</dc:title>
  <dc:creator>Marcelo Moraes</dc:creator>
  <cp:lastModifiedBy>Marcelo Moraes</cp:lastModifiedBy>
  <cp:revision>4</cp:revision>
  <dcterms:created xsi:type="dcterms:W3CDTF">2020-12-11T03:52:19Z</dcterms:created>
  <dcterms:modified xsi:type="dcterms:W3CDTF">2021-02-26T21:51:22Z</dcterms:modified>
</cp:coreProperties>
</file>