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80" r:id="rId5"/>
    <p:sldId id="283" r:id="rId6"/>
    <p:sldId id="259" r:id="rId7"/>
    <p:sldId id="284" r:id="rId8"/>
    <p:sldId id="285" r:id="rId9"/>
    <p:sldId id="264" r:id="rId10"/>
    <p:sldId id="282" r:id="rId11"/>
    <p:sldId id="288" r:id="rId12"/>
    <p:sldId id="281" r:id="rId13"/>
    <p:sldId id="287" r:id="rId14"/>
    <p:sldId id="286" r:id="rId15"/>
  </p:sldIdLst>
  <p:sldSz cx="9144000" cy="5143500" type="screen16x9"/>
  <p:notesSz cx="6858000" cy="9144000"/>
  <p:embeddedFontLst>
    <p:embeddedFont>
      <p:font typeface="Alfa Slab One" panose="020B0604020202020204" charset="0"/>
      <p:regular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Rockwell Extra Bold" panose="02060903040505020403" pitchFamily="18" charset="0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fd32d6f5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fd32d6f5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141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fd32d6f5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fd32d6f5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609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fd32d6f5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fd32d6f5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409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fd32d6f5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fd32d6f5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147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fd32d6f5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fd32d6f5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4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fd32d6f5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fd32d6f5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fd32d6f5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fd32d6f5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fd32d6f5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fd32d6f5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879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fd32d6f5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fd32d6f5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12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fd32d6f5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fd32d6f5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fd32d6f5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fd32d6f5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437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fd32d6f5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fd32d6f5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28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fd32d6f50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fd32d6f50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Excel_Macro-Enabled_Worksheet1.xlsm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Ingestão de Dados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Atividade 3 - Spark 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6024000" y="2453032"/>
            <a:ext cx="28083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GRUPO 1</a:t>
            </a:r>
            <a:endParaRPr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Marcelo Barbugli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Diego Moura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Gisele Siqueira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Roberto </a:t>
            </a:r>
            <a:r>
              <a:rPr lang="pt-BR" dirty="0" err="1"/>
              <a:t>Eyama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Ricardo </a:t>
            </a:r>
            <a:r>
              <a:rPr lang="pt-BR" dirty="0" err="1"/>
              <a:t>Geroto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Matheus Higa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028075"/>
            <a:ext cx="28083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eEDB-011 3º ciclo de 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Evidencias</a:t>
            </a:r>
            <a:r>
              <a:rPr lang="en-US" dirty="0"/>
              <a:t> – SQL</a:t>
            </a:r>
            <a:endParaRPr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CC4A24E-9FA8-BC2E-B8FE-762C24ED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256" y="-380979"/>
            <a:ext cx="795126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3EC3DFA-7DA2-823D-E052-ABC7022AD7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67199"/>
              </p:ext>
            </p:extLst>
          </p:nvPr>
        </p:nvGraphicFramePr>
        <p:xfrm>
          <a:off x="8175625" y="289933"/>
          <a:ext cx="9683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3" imgW="965436" imgH="625535" progId="Excel.SheetMacroEnabled.12">
                  <p:embed/>
                </p:oleObj>
              </mc:Choice>
              <mc:Fallback>
                <p:oleObj name="Macro-Enabled Worksheet" showAsIcon="1" r:id="rId3" imgW="965436" imgH="625535" progId="Excel.SheetMacroEnabled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25" y="289933"/>
                        <a:ext cx="96837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6C00468-1FA1-6F78-AE04-0C50F475C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522" y="289933"/>
            <a:ext cx="2187784" cy="447258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7F167C5-628A-CD45-06F2-B6C0C1303235}"/>
              </a:ext>
            </a:extLst>
          </p:cNvPr>
          <p:cNvSpPr/>
          <p:nvPr/>
        </p:nvSpPr>
        <p:spPr>
          <a:xfrm>
            <a:off x="4711208" y="731375"/>
            <a:ext cx="631902" cy="230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DF4FF9-74BF-3CB0-EB8D-BA3F94FB3426}"/>
              </a:ext>
            </a:extLst>
          </p:cNvPr>
          <p:cNvSpPr/>
          <p:nvPr/>
        </p:nvSpPr>
        <p:spPr>
          <a:xfrm>
            <a:off x="4863608" y="2036068"/>
            <a:ext cx="631902" cy="230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466DD3B-346B-952F-9408-AC130669075F}"/>
              </a:ext>
            </a:extLst>
          </p:cNvPr>
          <p:cNvSpPr/>
          <p:nvPr/>
        </p:nvSpPr>
        <p:spPr>
          <a:xfrm>
            <a:off x="5077522" y="4240292"/>
            <a:ext cx="631902" cy="230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Evidencias</a:t>
            </a:r>
            <a:r>
              <a:rPr lang="en-US" dirty="0"/>
              <a:t> – SQL</a:t>
            </a:r>
            <a:endParaRPr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FE23CAE-7334-9F84-9507-06602AF89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83476"/>
            <a:ext cx="6858000" cy="315785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CC4A24E-9FA8-BC2E-B8FE-762C24ED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02" y="669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3EC3DFA-7DA2-823D-E052-ABC7022AD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5625" y="289933"/>
          <a:ext cx="9683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4" imgW="965436" imgH="625535" progId="Excel.SheetMacroEnabled.12">
                  <p:embed/>
                </p:oleObj>
              </mc:Choice>
              <mc:Fallback>
                <p:oleObj name="Macro-Enabled Worksheet" showAsIcon="1" r:id="rId4" imgW="965436" imgH="625535" progId="Excel.SheetMacroEnabled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3EC3DFA-7DA2-823D-E052-ABC7022AD7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25" y="289933"/>
                        <a:ext cx="96837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51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Evidencias</a:t>
            </a:r>
            <a:r>
              <a:rPr lang="en-US" dirty="0"/>
              <a:t> – SQL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6D320-F20D-5C44-52DD-63ACB2C7E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03" y="1165209"/>
            <a:ext cx="7830994" cy="29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2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Evidencias</a:t>
            </a:r>
            <a:r>
              <a:rPr lang="en-US" dirty="0"/>
              <a:t> – SQL</a:t>
            </a:r>
            <a:endParaRPr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C2319E6-FE43-AFF1-C36A-041725CBC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9" y="1490588"/>
            <a:ext cx="7865641" cy="21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8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Evidencias</a:t>
            </a:r>
            <a:r>
              <a:rPr lang="en-US" dirty="0"/>
              <a:t> – SQL - Queries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B110F-43A1-5C84-9377-505390A37F44}"/>
              </a:ext>
            </a:extLst>
          </p:cNvPr>
          <p:cNvSpPr txBox="1"/>
          <p:nvPr/>
        </p:nvSpPr>
        <p:spPr>
          <a:xfrm>
            <a:off x="311700" y="1277293"/>
            <a:ext cx="5943600" cy="2588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/* Empresa tem a melhor avaliação geral com base nos critérios abaixo: */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nome,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-- AVG(CAST(geral AS FLOAT)) AS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media_geral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AVG(CAST(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cultura_e_valores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FLOAT)) AS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media_cultura_e_valores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AVG(CAST(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diversidade_e_inclusao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FLOAT)) AS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media_diversidade_e_inclusao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AVG(CAST(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qualidade_de_vida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FLOAT)) AS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media_qualidade_de_vida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AVG(CAST(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alta_lideranca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FLOAT)) AS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media_alta_lideranca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AVG(CAST(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remuneracao_e_beneficios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FLOAT)) AS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media_remuneracao_e_beneficios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AVG(CAST(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oportunidades_de_carreira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FLOAT)) AS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media_oportunidades_de_carreira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(AVG(CAST(geral AS FLOAT)) +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AVG(CAST(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cultura_e_valores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FLOAT)) +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AVG(CAST(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diversidade_e_inclusao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FLOAT)) +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AVG(CAST(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qualidade_de_vida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FLOAT)) +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AVG(CAST(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alta_lideranca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FLOAT)) +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AVG(CAST(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remuneracao_e_beneficios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FLOAT)) +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AVG(CAST(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oportunidades_de_carreira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FLOAT))) / 7 AS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media_total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public.glassdoor_grupo1_atividade3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media_total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39289-AEA3-1EB4-D5FA-74AE9F725D1C}"/>
              </a:ext>
            </a:extLst>
          </p:cNvPr>
          <p:cNvSpPr txBox="1"/>
          <p:nvPr/>
        </p:nvSpPr>
        <p:spPr>
          <a:xfrm>
            <a:off x="4456770" y="1277293"/>
            <a:ext cx="4572000" cy="2588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nome,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SUM(CAST(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quantidade_de_reclamacoes_reguladas_procedentes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INTEGER)) AS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total_reclamacoes_procedentes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SUM(CAST(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quantidade_de_reclamacoes_nao_reguladas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INTEGER)) AS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total_reclamacoes_nao_reguladas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SUM(CAST(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quantidade_total_de_reclamacoes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INTEGER)) AS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total_reclamacoes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SUM(CAST(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quantidade_total_de_clientes_ccs_e_scr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INTEGER)) AS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total_clientes_ccs_e_scr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(SUM(CAST(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quantidade_de_reclamacoes_reguladas_procedentes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INTEGER)) * 1.0 / SUM(CAST(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quantidade_total_de_clientes_ccs_e_scr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INTEGER))) AS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proporcao_reclamacoes_procedentes_por_cliente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(SUM(CAST(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quantidade_de_reclamacoes_nao_reguladas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INTEGER)) * 1.0 / SUM(CAST(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quantidade_total_de_clientes_ccs_e_scr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INTEGER))) AS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proporcao_reclamacoes_nao_reguladas_por_cliente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(SUM(CAST(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quantidade_total_de_reclamacoes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INTEGER)) * 1.0 / SUM(CAST(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quantidade_total_de_clientes_ccs_e_scr</a:t>
            </a:r>
            <a:r>
              <a:rPr lang="pt-BR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INTEGER))) AS </a:t>
            </a:r>
            <a:r>
              <a:rPr lang="pt-BR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proporcao_total_reclamacoes_por_cliente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public.glassdoor_grupo1_atividade3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proporcao_total_reclamacoes_por_cliente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ASC;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da atividade: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objetivo deste exercício é desenvolver uma pipeline de ingestão de dados utilizando ferramentas e técnicas de engenharia de dados utilizando processamento Spark (</a:t>
            </a:r>
            <a:r>
              <a:rPr lang="pt-BR" sz="2000" dirty="0" err="1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databricks</a:t>
            </a:r>
            <a:r>
              <a:rPr lang="pt-BR" sz="2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dirty="0" err="1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pyspark</a:t>
            </a:r>
            <a:r>
              <a:rPr lang="pt-BR" sz="20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O pipeline deve ser capaz de extrair, transformar e carregar (ETL) dados para um destino, garantindo a qualidade e integridade dos dados.</a:t>
            </a:r>
            <a:endParaRPr sz="20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Scripts: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load_tables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Extrai dados de bancos de arquivos CSV, criar os </a:t>
            </a:r>
            <a:r>
              <a:rPr lang="pt-B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dataframes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os arquivos de cada diretório, lida com problemas de codificação e prepara os dados seguindo para a carga na camada bronze, arquivo JSON.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transform_raw_data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scripts transformam os dados dos </a:t>
            </a:r>
            <a:r>
              <a:rPr lang="pt-B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dataframes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Normalizando nomes, limpando campos de CNPJ e preparando os conjuntos de dados para serem mesclados com base em identificadores comuns como o CNPJ.  Carregando na camada </a:t>
            </a:r>
            <a:r>
              <a:rPr lang="pt-B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silver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como parquet.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Scripts: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load_delta_db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estrutura da Delta </a:t>
            </a:r>
            <a:r>
              <a:rPr lang="pt-B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aplica alguns refinamentos dos dados e carregar Delta </a:t>
            </a:r>
            <a:r>
              <a:rPr lang="pt-B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(futuramente, ela será salva em um </a:t>
            </a:r>
            <a:r>
              <a:rPr lang="pt-BR" sz="16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r>
              <a:rPr lang="pt-BR" sz="16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6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na camada </a:t>
            </a:r>
            <a:r>
              <a:rPr lang="pt-BR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gold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LOAD_DF_TO_DB_SQL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Carrega os dados dentro do PostgreSQL.</a:t>
            </a:r>
          </a:p>
        </p:txBody>
      </p:sp>
    </p:spTree>
    <p:extLst>
      <p:ext uri="{BB962C8B-B14F-4D97-AF65-F5344CB8AC3E}">
        <p14:creationId xmlns:p14="http://schemas.microsoft.com/office/powerpoint/2010/main" val="331836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Evidencias</a:t>
            </a:r>
            <a:r>
              <a:rPr lang="en-US" dirty="0"/>
              <a:t> – Databricks</a:t>
            </a:r>
            <a:endParaRPr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29A738A-41E7-B919-F105-858AAC050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240404"/>
              </p:ext>
            </p:extLst>
          </p:nvPr>
        </p:nvGraphicFramePr>
        <p:xfrm>
          <a:off x="7924104" y="213850"/>
          <a:ext cx="10445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044117" imgH="518081" progId="Package">
                  <p:embed/>
                </p:oleObj>
              </mc:Choice>
              <mc:Fallback>
                <p:oleObj name="Packager Shell Object" showAsIcon="1" r:id="rId3" imgW="1044117" imgH="518081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29A738A-41E7-B919-F105-858AAC050F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4104" y="213850"/>
                        <a:ext cx="10445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4322B34-BC5C-0A7E-1959-597A3B180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682" y="1017725"/>
            <a:ext cx="3790454" cy="351319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C518293-FCE0-096D-1536-B20FCE124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00" y="1017726"/>
            <a:ext cx="1824391" cy="175521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C045267-F368-6258-31D6-E056B77716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138" y="1017725"/>
            <a:ext cx="2083496" cy="26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2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Evidencias</a:t>
            </a:r>
            <a:r>
              <a:rPr lang="en-US" dirty="0"/>
              <a:t> – Databricks</a:t>
            </a:r>
            <a:endParaRPr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2A26CA7-0F6B-B92D-00B5-D508033EA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382835"/>
              </p:ext>
            </p:extLst>
          </p:nvPr>
        </p:nvGraphicFramePr>
        <p:xfrm>
          <a:off x="7270200" y="213850"/>
          <a:ext cx="15621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562135" imgH="518081" progId="Package">
                  <p:embed/>
                </p:oleObj>
              </mc:Choice>
              <mc:Fallback>
                <p:oleObj name="Packager Shell Object" showAsIcon="1" r:id="rId3" imgW="1562135" imgH="51808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70200" y="213850"/>
                        <a:ext cx="15621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16F4D1B-06A2-EF4B-5554-D67AB8D48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99" y="1017724"/>
            <a:ext cx="2877549" cy="402241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171A04D-8B23-313D-2523-08D728AF5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281" y="1017724"/>
            <a:ext cx="2193437" cy="2929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1E175A-99CE-6F2A-1259-00163DA85D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9471" y="962550"/>
            <a:ext cx="2541458" cy="21374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Evidencias</a:t>
            </a:r>
            <a:r>
              <a:rPr lang="en-US" dirty="0"/>
              <a:t> – Databricks</a:t>
            </a:r>
            <a:endParaRPr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5DECE6A-AB9E-C0BF-5C90-D528E19A02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740052"/>
              </p:ext>
            </p:extLst>
          </p:nvPr>
        </p:nvGraphicFramePr>
        <p:xfrm>
          <a:off x="7613100" y="213850"/>
          <a:ext cx="1219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219342" imgH="518081" progId="Package">
                  <p:embed/>
                </p:oleObj>
              </mc:Choice>
              <mc:Fallback>
                <p:oleObj name="Packager Shell Object" showAsIcon="1" r:id="rId3" imgW="1219342" imgH="518081" progId="Packag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5DECE6A-AB9E-C0BF-5C90-D528E19A02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3100" y="213850"/>
                        <a:ext cx="12192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D858FA1-01E9-D0B7-E91A-E2A87730C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152525"/>
            <a:ext cx="2933057" cy="1769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27840C-4C16-DB66-7A66-F13B262C0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909" y="1152525"/>
            <a:ext cx="5498391" cy="20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Evidencias</a:t>
            </a:r>
            <a:r>
              <a:rPr lang="en-US" dirty="0"/>
              <a:t> – Databricks</a:t>
            </a:r>
            <a:endParaRPr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448388D-6218-4B48-994D-DA02A2113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739416"/>
              </p:ext>
            </p:extLst>
          </p:nvPr>
        </p:nvGraphicFramePr>
        <p:xfrm>
          <a:off x="7249530" y="328853"/>
          <a:ext cx="1692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691853" imgH="518081" progId="Package">
                  <p:embed/>
                </p:oleObj>
              </mc:Choice>
              <mc:Fallback>
                <p:oleObj name="Packager Shell Object" showAsIcon="1" r:id="rId3" imgW="1691853" imgH="518081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448388D-6218-4B48-994D-DA02A21139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9530" y="328853"/>
                        <a:ext cx="1692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084DF71-CB56-064C-A40C-5CBABD976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265" y="1003027"/>
            <a:ext cx="4725035" cy="362902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2B7A597-DCBF-5CE0-B4DC-C81EC45D3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89" y="1017725"/>
            <a:ext cx="3234388" cy="37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1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265500" y="640824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Python com PostgreSQL</a:t>
            </a:r>
            <a:endParaRPr dirty="0"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9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Utilizando a ferramenta PostgreSQL:</a:t>
            </a:r>
            <a:r>
              <a:rPr lang="pt-BR" dirty="0"/>
              <a:t> Criação do Banco de dados estruturado,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Criação de tabela com dados mesclados.</a:t>
            </a:r>
            <a:endParaRPr dirty="0"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latin typeface="Rockwell Extra Bold" panose="020F0502020204030204" pitchFamily="18" charset="0"/>
              </a:rPr>
              <a:t>Loading data…</a:t>
            </a:r>
            <a:endParaRPr sz="2000" dirty="0">
              <a:latin typeface="Rockwell Extra Bold" panose="020F0502020204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843</Words>
  <Application>Microsoft Office PowerPoint</Application>
  <PresentationFormat>On-screen Show (16:9)</PresentationFormat>
  <Paragraphs>65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Proxima Nova</vt:lpstr>
      <vt:lpstr>Arial</vt:lpstr>
      <vt:lpstr>Calibri</vt:lpstr>
      <vt:lpstr>Rockwell Extra Bold</vt:lpstr>
      <vt:lpstr>Alfa Slab One</vt:lpstr>
      <vt:lpstr>Gameday</vt:lpstr>
      <vt:lpstr>Package</vt:lpstr>
      <vt:lpstr>Microsoft Excel Macro-Enabled Worksheet</vt:lpstr>
      <vt:lpstr>Macro-Enabled Worksheet</vt:lpstr>
      <vt:lpstr>Ingestão de Dados Atividade 3 - Spark </vt:lpstr>
      <vt:lpstr>Proposta da atividade:</vt:lpstr>
      <vt:lpstr>Scripts:</vt:lpstr>
      <vt:lpstr>Scripts:</vt:lpstr>
      <vt:lpstr>Evidencias – Databricks</vt:lpstr>
      <vt:lpstr>Evidencias – Databricks</vt:lpstr>
      <vt:lpstr>Evidencias – Databricks</vt:lpstr>
      <vt:lpstr>Evidencias – Databricks</vt:lpstr>
      <vt:lpstr>Python com PostgreSQL</vt:lpstr>
      <vt:lpstr>Evidencias – SQL</vt:lpstr>
      <vt:lpstr>Evidencias – SQL</vt:lpstr>
      <vt:lpstr>Evidencias – SQL</vt:lpstr>
      <vt:lpstr>Evidencias – SQL</vt:lpstr>
      <vt:lpstr>Evidencias – SQL -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MARCELO DOZZI BARBUGLI</cp:lastModifiedBy>
  <cp:revision>9</cp:revision>
  <dcterms:modified xsi:type="dcterms:W3CDTF">2024-08-19T14:46:06Z</dcterms:modified>
</cp:coreProperties>
</file>