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9" r:id="rId3"/>
    <p:sldId id="274" r:id="rId4"/>
    <p:sldId id="273" r:id="rId5"/>
    <p:sldId id="266" r:id="rId6"/>
    <p:sldId id="270" r:id="rId7"/>
    <p:sldId id="256" r:id="rId8"/>
    <p:sldId id="275" r:id="rId9"/>
    <p:sldId id="262" r:id="rId10"/>
    <p:sldId id="271" r:id="rId11"/>
    <p:sldId id="264" r:id="rId12"/>
    <p:sldId id="263" r:id="rId13"/>
    <p:sldId id="260" r:id="rId14"/>
    <p:sldId id="261" r:id="rId15"/>
    <p:sldId id="257" r:id="rId16"/>
    <p:sldId id="268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6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80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07/02/15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171411" y="90316"/>
            <a:ext cx="6642937" cy="6703550"/>
            <a:chOff x="1184111" y="90316"/>
            <a:chExt cx="6642937" cy="6703550"/>
          </a:xfrm>
        </p:grpSpPr>
        <p:sp>
          <p:nvSpPr>
            <p:cNvPr id="110" name="TextBox 109"/>
            <p:cNvSpPr txBox="1"/>
            <p:nvPr/>
          </p:nvSpPr>
          <p:spPr>
            <a:xfrm>
              <a:off x="3766367" y="2126091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66367" y="2319708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146511" y="2123259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46511" y="2316876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70122" y="3305503"/>
              <a:ext cx="1562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Marcar ≤ configurações como rejeitadas para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 ≥ cargas de trabalho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87780" y="3309561"/>
              <a:ext cx="1562100" cy="52817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Marcar ≥ configurações como candidatas para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≤ cargas de trabalho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66366" y="6010877"/>
              <a:ext cx="1562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Listar configurações candidatas para </a:t>
              </a:r>
              <a:br>
                <a:rPr lang="pt-BR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cada carga de trabalho</a:t>
              </a:r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6367" y="2119035"/>
              <a:ext cx="1562100" cy="41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Selecionar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configuração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66367" y="933720"/>
              <a:ext cx="1562100" cy="415459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Selecionar </a:t>
              </a:r>
              <a:b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chemeClr val="tx1"/>
                  </a:solidFill>
                  <a:latin typeface="Arial"/>
                  <a:cs typeface="Arial"/>
                </a:rPr>
                <a:t>categoria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6367" y="345207"/>
              <a:ext cx="1562100" cy="411318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carga de trabalho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66367" y="2717240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Executar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Aplicação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66367" y="1525868"/>
              <a:ext cx="1562100" cy="41545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b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nível de capacidade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8" name="Diamond 77"/>
            <p:cNvSpPr/>
            <p:nvPr/>
          </p:nvSpPr>
          <p:spPr>
            <a:xfrm>
              <a:off x="4455695" y="3492507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0" idx="2"/>
              <a:endCxn id="59" idx="0"/>
            </p:cNvCxnSpPr>
            <p:nvPr/>
          </p:nvCxnSpPr>
          <p:spPr>
            <a:xfrm>
              <a:off x="4547417" y="756525"/>
              <a:ext cx="0" cy="17719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9" idx="2"/>
              <a:endCxn id="76" idx="0"/>
            </p:cNvCxnSpPr>
            <p:nvPr/>
          </p:nvCxnSpPr>
          <p:spPr>
            <a:xfrm>
              <a:off x="4547417" y="1349179"/>
              <a:ext cx="0" cy="17668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6" idx="2"/>
              <a:endCxn id="58" idx="0"/>
            </p:cNvCxnSpPr>
            <p:nvPr/>
          </p:nvCxnSpPr>
          <p:spPr>
            <a:xfrm>
              <a:off x="4547417" y="1941327"/>
              <a:ext cx="0" cy="1777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58" idx="2"/>
              <a:endCxn id="73" idx="0"/>
            </p:cNvCxnSpPr>
            <p:nvPr/>
          </p:nvCxnSpPr>
          <p:spPr>
            <a:xfrm>
              <a:off x="4547417" y="2534494"/>
              <a:ext cx="0" cy="18274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3" idx="2"/>
              <a:endCxn id="78" idx="0"/>
            </p:cNvCxnSpPr>
            <p:nvPr/>
          </p:nvCxnSpPr>
          <p:spPr>
            <a:xfrm>
              <a:off x="4547417" y="3130739"/>
              <a:ext cx="1" cy="36176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8" idx="3"/>
              <a:endCxn id="54" idx="1"/>
            </p:cNvCxnSpPr>
            <p:nvPr/>
          </p:nvCxnSpPr>
          <p:spPr>
            <a:xfrm>
              <a:off x="4639140" y="3573646"/>
              <a:ext cx="430982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1"/>
              <a:endCxn id="56" idx="3"/>
            </p:cNvCxnSpPr>
            <p:nvPr/>
          </p:nvCxnSpPr>
          <p:spPr>
            <a:xfrm flipH="1">
              <a:off x="4049880" y="3573646"/>
              <a:ext cx="405815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068290" y="3654785"/>
              <a:ext cx="958256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atisfaz SLA?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14847" y="338429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745782" y="3384299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5452" y="4297705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nível de capacidade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95452" y="5040441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>&gt;</a:t>
              </a: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 carga de trabalho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" name="Diamond 98"/>
            <p:cNvSpPr/>
            <p:nvPr/>
          </p:nvSpPr>
          <p:spPr>
            <a:xfrm>
              <a:off x="3177108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56" idx="2"/>
              <a:endCxn id="99" idx="0"/>
            </p:cNvCxnSpPr>
            <p:nvPr/>
          </p:nvCxnSpPr>
          <p:spPr>
            <a:xfrm>
              <a:off x="3268830" y="3837732"/>
              <a:ext cx="1" cy="2149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/>
            <p:cNvSpPr/>
            <p:nvPr/>
          </p:nvSpPr>
          <p:spPr>
            <a:xfrm>
              <a:off x="3177108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stCxn id="99" idx="2"/>
              <a:endCxn id="103" idx="0"/>
            </p:cNvCxnSpPr>
            <p:nvPr/>
          </p:nvCxnSpPr>
          <p:spPr>
            <a:xfrm>
              <a:off x="3268831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Diamond 105"/>
            <p:cNvSpPr/>
            <p:nvPr/>
          </p:nvSpPr>
          <p:spPr>
            <a:xfrm>
              <a:off x="3177108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3" idx="2"/>
              <a:endCxn id="106" idx="0"/>
            </p:cNvCxnSpPr>
            <p:nvPr/>
          </p:nvCxnSpPr>
          <p:spPr>
            <a:xfrm>
              <a:off x="3268831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Diamond 107"/>
            <p:cNvSpPr/>
            <p:nvPr/>
          </p:nvSpPr>
          <p:spPr>
            <a:xfrm>
              <a:off x="3177108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6" idx="2"/>
              <a:endCxn id="108" idx="0"/>
            </p:cNvCxnSpPr>
            <p:nvPr/>
          </p:nvCxnSpPr>
          <p:spPr>
            <a:xfrm>
              <a:off x="3268831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07633" y="3987812"/>
              <a:ext cx="101692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configuração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39629" y="418904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0" name="Elbow Connector 119"/>
            <p:cNvCxnSpPr>
              <a:stCxn id="99" idx="1"/>
              <a:endCxn id="111" idx="1"/>
            </p:cNvCxnSpPr>
            <p:nvPr/>
          </p:nvCxnSpPr>
          <p:spPr>
            <a:xfrm rot="10800000" flipH="1">
              <a:off x="3177107" y="2423574"/>
              <a:ext cx="589259" cy="1710289"/>
            </a:xfrm>
            <a:prstGeom prst="bentConnector3">
              <a:avLst>
                <a:gd name="adj1" fmla="val -152543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904849" y="39428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10530" y="4361225"/>
              <a:ext cx="1011127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 configuração 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39629" y="45531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87905" y="430690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6" name="Straight Arrow Connector 125"/>
            <p:cNvCxnSpPr>
              <a:stCxn id="103" idx="1"/>
              <a:endCxn id="49" idx="3"/>
            </p:cNvCxnSpPr>
            <p:nvPr/>
          </p:nvCxnSpPr>
          <p:spPr>
            <a:xfrm flipH="1">
              <a:off x="2857552" y="4504454"/>
              <a:ext cx="319556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039629" y="49242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92129" y="46780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1" name="Straight Arrow Connector 130"/>
            <p:cNvCxnSpPr>
              <a:stCxn id="108" idx="1"/>
              <a:endCxn id="67" idx="3"/>
            </p:cNvCxnSpPr>
            <p:nvPr/>
          </p:nvCxnSpPr>
          <p:spPr>
            <a:xfrm flipH="1">
              <a:off x="2857552" y="5247191"/>
              <a:ext cx="319556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344423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categoria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6" name="Elbow Connector 135"/>
            <p:cNvCxnSpPr>
              <a:stCxn id="106" idx="1"/>
              <a:endCxn id="59" idx="1"/>
            </p:cNvCxnSpPr>
            <p:nvPr/>
          </p:nvCxnSpPr>
          <p:spPr>
            <a:xfrm rot="10800000" flipH="1">
              <a:off x="3177107" y="1141451"/>
              <a:ext cx="589259" cy="3735027"/>
            </a:xfrm>
            <a:prstGeom prst="bentConnector3">
              <a:avLst>
                <a:gd name="adj1" fmla="val -39081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039629" y="530245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6353" y="505623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276636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&gt;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arga de trab.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6264948" y="4297705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>&gt;</a:t>
              </a: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 nível de capacidade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6264948" y="5040441"/>
              <a:ext cx="1562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Selecionar </a:t>
              </a:r>
              <a: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  <a:t/>
              </a:r>
              <a:br>
                <a:rPr lang="pt-BR" sz="1000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pt-B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carga de trabalho</a:t>
              </a:r>
              <a:endParaRPr lang="pt-B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" name="Diamond 146"/>
            <p:cNvSpPr/>
            <p:nvPr/>
          </p:nvSpPr>
          <p:spPr>
            <a:xfrm flipH="1">
              <a:off x="5761947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>
              <a:stCxn id="54" idx="2"/>
              <a:endCxn id="147" idx="0"/>
            </p:cNvCxnSpPr>
            <p:nvPr/>
          </p:nvCxnSpPr>
          <p:spPr>
            <a:xfrm>
              <a:off x="5851172" y="3841789"/>
              <a:ext cx="2497" cy="2109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Diamond 148"/>
            <p:cNvSpPr/>
            <p:nvPr/>
          </p:nvSpPr>
          <p:spPr>
            <a:xfrm flipH="1">
              <a:off x="5761947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7" idx="2"/>
              <a:endCxn id="149" idx="0"/>
            </p:cNvCxnSpPr>
            <p:nvPr/>
          </p:nvCxnSpPr>
          <p:spPr>
            <a:xfrm>
              <a:off x="5853669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Diamond 150"/>
            <p:cNvSpPr/>
            <p:nvPr/>
          </p:nvSpPr>
          <p:spPr>
            <a:xfrm flipH="1">
              <a:off x="5761947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stCxn id="149" idx="2"/>
              <a:endCxn id="151" idx="0"/>
            </p:cNvCxnSpPr>
            <p:nvPr/>
          </p:nvCxnSpPr>
          <p:spPr>
            <a:xfrm>
              <a:off x="5853669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Diamond 152"/>
            <p:cNvSpPr/>
            <p:nvPr/>
          </p:nvSpPr>
          <p:spPr>
            <a:xfrm flipH="1">
              <a:off x="5761947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>
              <a:stCxn id="151" idx="2"/>
              <a:endCxn id="153" idx="0"/>
            </p:cNvCxnSpPr>
            <p:nvPr/>
          </p:nvCxnSpPr>
          <p:spPr>
            <a:xfrm>
              <a:off x="5853669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flipH="1">
              <a:off x="4787363" y="3987812"/>
              <a:ext cx="101692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configuração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flipH="1">
              <a:off x="5807694" y="418904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57" name="Elbow Connector 156"/>
            <p:cNvCxnSpPr>
              <a:stCxn id="147" idx="1"/>
              <a:endCxn id="113" idx="3"/>
            </p:cNvCxnSpPr>
            <p:nvPr/>
          </p:nvCxnSpPr>
          <p:spPr>
            <a:xfrm flipH="1" flipV="1">
              <a:off x="5325869" y="2420741"/>
              <a:ext cx="619523" cy="1713121"/>
            </a:xfrm>
            <a:prstGeom prst="bentConnector3">
              <a:avLst>
                <a:gd name="adj1" fmla="val -14281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 flipH="1">
              <a:off x="5945306" y="39428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flipH="1">
              <a:off x="4779676" y="4361225"/>
              <a:ext cx="1032295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&gt;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 configuração 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flipH="1">
              <a:off x="5807694" y="455312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flipH="1">
              <a:off x="5945306" y="430690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2" name="Straight Arrow Connector 161"/>
            <p:cNvCxnSpPr>
              <a:stCxn id="149" idx="1"/>
              <a:endCxn id="145" idx="3"/>
            </p:cNvCxnSpPr>
            <p:nvPr/>
          </p:nvCxnSpPr>
          <p:spPr>
            <a:xfrm>
              <a:off x="5945392" y="4504454"/>
              <a:ext cx="319556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 flipH="1">
              <a:off x="5807694" y="49242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 flipH="1">
              <a:off x="5945306" y="46780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5" name="Straight Arrow Connector 164"/>
            <p:cNvCxnSpPr>
              <a:stCxn id="153" idx="1"/>
              <a:endCxn id="146" idx="3"/>
            </p:cNvCxnSpPr>
            <p:nvPr/>
          </p:nvCxnSpPr>
          <p:spPr>
            <a:xfrm>
              <a:off x="5945392" y="5247191"/>
              <a:ext cx="319556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 flipH="1">
              <a:off x="4824153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categoria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7" name="Elbow Connector 166"/>
            <p:cNvCxnSpPr>
              <a:stCxn id="151" idx="1"/>
              <a:endCxn id="59" idx="3"/>
            </p:cNvCxnSpPr>
            <p:nvPr/>
          </p:nvCxnSpPr>
          <p:spPr>
            <a:xfrm flipH="1" flipV="1">
              <a:off x="5328467" y="1141450"/>
              <a:ext cx="616925" cy="3735027"/>
            </a:xfrm>
            <a:prstGeom prst="bentConnector3">
              <a:avLst>
                <a:gd name="adj1" fmla="val -377867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 flipH="1">
              <a:off x="5807694" y="530245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 flipH="1">
              <a:off x="5945306" y="505623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 flipH="1">
              <a:off x="4756366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 </a:t>
              </a:r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arga de trab.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1" name="Diamond 180"/>
            <p:cNvSpPr/>
            <p:nvPr/>
          </p:nvSpPr>
          <p:spPr>
            <a:xfrm flipH="1">
              <a:off x="4455694" y="567122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 flipH="1">
              <a:off x="4503112" y="580528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650612" y="55590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4" name="Straight Arrow Connector 183"/>
            <p:cNvCxnSpPr>
              <a:stCxn id="181" idx="2"/>
              <a:endCxn id="57" idx="0"/>
            </p:cNvCxnSpPr>
            <p:nvPr/>
          </p:nvCxnSpPr>
          <p:spPr>
            <a:xfrm>
              <a:off x="4547416" y="5833506"/>
              <a:ext cx="0" cy="17737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81" idx="1"/>
              <a:endCxn id="70" idx="3"/>
            </p:cNvCxnSpPr>
            <p:nvPr/>
          </p:nvCxnSpPr>
          <p:spPr>
            <a:xfrm flipV="1">
              <a:off x="4639139" y="550866"/>
              <a:ext cx="689328" cy="5201501"/>
            </a:xfrm>
            <a:prstGeom prst="bentConnector3">
              <a:avLst>
                <a:gd name="adj1" fmla="val 56407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421390" y="561759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</a:t>
              </a:r>
              <a:r>
                <a:rPr lang="pt-BR" sz="900" dirty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arga de trab. </a:t>
              </a:r>
              <a:b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pt-BR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a explorar?</a:t>
              </a:r>
              <a:endParaRPr lang="pt-BR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93" name="Elbow Connector 192"/>
            <p:cNvCxnSpPr>
              <a:stCxn id="108" idx="2"/>
              <a:endCxn id="181" idx="0"/>
            </p:cNvCxnSpPr>
            <p:nvPr/>
          </p:nvCxnSpPr>
          <p:spPr>
            <a:xfrm rot="16200000" flipH="1">
              <a:off x="3736674" y="4860486"/>
              <a:ext cx="342898" cy="1278585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53" idx="2"/>
              <a:endCxn id="181" idx="0"/>
            </p:cNvCxnSpPr>
            <p:nvPr/>
          </p:nvCxnSpPr>
          <p:spPr>
            <a:xfrm rot="5400000">
              <a:off x="5029094" y="4846653"/>
              <a:ext cx="342898" cy="130625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4502416" y="670386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502417" y="9031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>
              <a:stCxn id="203" idx="4"/>
              <a:endCxn id="70" idx="0"/>
            </p:cNvCxnSpPr>
            <p:nvPr/>
          </p:nvCxnSpPr>
          <p:spPr>
            <a:xfrm>
              <a:off x="4547417" y="180316"/>
              <a:ext cx="0" cy="1648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57" idx="2"/>
              <a:endCxn id="202" idx="0"/>
            </p:cNvCxnSpPr>
            <p:nvPr/>
          </p:nvCxnSpPr>
          <p:spPr>
            <a:xfrm>
              <a:off x="4547416" y="6547163"/>
              <a:ext cx="0" cy="1656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656379" y="340836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656379" y="1525868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656379" y="2717240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184111" y="429064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184111" y="503282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158395" y="429010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58395" y="503228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pt-BR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pt-BR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95" name="Elbow Connector 94"/>
            <p:cNvCxnSpPr>
              <a:stCxn id="49" idx="0"/>
              <a:endCxn id="110" idx="1"/>
            </p:cNvCxnSpPr>
            <p:nvPr/>
          </p:nvCxnSpPr>
          <p:spPr>
            <a:xfrm rot="5400000" flipH="1" flipV="1">
              <a:off x="1887560" y="2418899"/>
              <a:ext cx="2067749" cy="168986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45" idx="0"/>
              <a:endCxn id="112" idx="3"/>
            </p:cNvCxnSpPr>
            <p:nvPr/>
          </p:nvCxnSpPr>
          <p:spPr>
            <a:xfrm rot="16200000" flipV="1">
              <a:off x="5150644" y="2402350"/>
              <a:ext cx="2070581" cy="1720129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67" idx="1"/>
              <a:endCxn id="73" idx="1"/>
            </p:cNvCxnSpPr>
            <p:nvPr/>
          </p:nvCxnSpPr>
          <p:spPr>
            <a:xfrm rot="10800000" flipH="1">
              <a:off x="1295451" y="2923991"/>
              <a:ext cx="2470915" cy="2323201"/>
            </a:xfrm>
            <a:prstGeom prst="bentConnector3">
              <a:avLst>
                <a:gd name="adj1" fmla="val -8396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146" idx="1"/>
              <a:endCxn id="73" idx="3"/>
            </p:cNvCxnSpPr>
            <p:nvPr/>
          </p:nvCxnSpPr>
          <p:spPr>
            <a:xfrm flipH="1" flipV="1">
              <a:off x="5328467" y="2923990"/>
              <a:ext cx="2498581" cy="2323201"/>
            </a:xfrm>
            <a:prstGeom prst="bentConnector3">
              <a:avLst>
                <a:gd name="adj1" fmla="val -8303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24617"/>
              </p:ext>
            </p:extLst>
          </p:nvPr>
        </p:nvGraphicFramePr>
        <p:xfrm>
          <a:off x="1057534" y="1012825"/>
          <a:ext cx="4293400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424"/>
                <a:gridCol w="393424"/>
                <a:gridCol w="393424"/>
                <a:gridCol w="393424"/>
                <a:gridCol w="393424"/>
                <a:gridCol w="393424"/>
                <a:gridCol w="204697"/>
                <a:gridCol w="306609"/>
                <a:gridCol w="1421550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Legend: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Pass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Pass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Failure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447121" y="1031130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97974" y="1309489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45" y="1787415"/>
            <a:ext cx="106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Capacity levels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766" y="738399"/>
            <a:ext cx="139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/>
                <a:cs typeface="Arial"/>
              </a:rPr>
              <a:t>Workload levels</a:t>
            </a:r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06766"/>
              </p:ext>
            </p:extLst>
          </p:nvPr>
        </p:nvGraphicFramePr>
        <p:xfrm>
          <a:off x="1198655" y="101282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595297" y="1031130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39094" y="1309489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44" y="1787415"/>
            <a:ext cx="120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capacidade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9903" y="738399"/>
            <a:ext cx="210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carga de trabalho</a:t>
            </a:r>
            <a:endParaRPr lang="pt-BR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42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7492"/>
              </p:ext>
            </p:extLst>
          </p:nvPr>
        </p:nvGraphicFramePr>
        <p:xfrm>
          <a:off x="514223" y="101282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60450"/>
              </p:ext>
            </p:extLst>
          </p:nvPr>
        </p:nvGraphicFramePr>
        <p:xfrm>
          <a:off x="3183200" y="101282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41694"/>
              </p:ext>
            </p:extLst>
          </p:nvPr>
        </p:nvGraphicFramePr>
        <p:xfrm>
          <a:off x="3183200" y="1075152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55834"/>
              </p:ext>
            </p:extLst>
          </p:nvPr>
        </p:nvGraphicFramePr>
        <p:xfrm>
          <a:off x="51422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3163"/>
              </p:ext>
            </p:extLst>
          </p:nvPr>
        </p:nvGraphicFramePr>
        <p:xfrm>
          <a:off x="583564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3564"/>
              </p:ext>
            </p:extLst>
          </p:nvPr>
        </p:nvGraphicFramePr>
        <p:xfrm>
          <a:off x="3183200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70041" y="2806678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Oracle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0564" y="4965729"/>
            <a:ext cx="42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OO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9803" y="4972983"/>
            <a:ext cx="4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CC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1312" y="4972983"/>
            <a:ext cx="38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PP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83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90847"/>
              </p:ext>
            </p:extLst>
          </p:nvPr>
        </p:nvGraphicFramePr>
        <p:xfrm>
          <a:off x="3183200" y="1075152"/>
          <a:ext cx="2334246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041"/>
                <a:gridCol w="389041"/>
                <a:gridCol w="389041"/>
                <a:gridCol w="389041"/>
                <a:gridCol w="389041"/>
                <a:gridCol w="389041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54708"/>
              </p:ext>
            </p:extLst>
          </p:nvPr>
        </p:nvGraphicFramePr>
        <p:xfrm>
          <a:off x="51422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43541"/>
              </p:ext>
            </p:extLst>
          </p:nvPr>
        </p:nvGraphicFramePr>
        <p:xfrm>
          <a:off x="5835643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31839"/>
              </p:ext>
            </p:extLst>
          </p:nvPr>
        </p:nvGraphicFramePr>
        <p:xfrm>
          <a:off x="3183200" y="3253205"/>
          <a:ext cx="2381778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963"/>
                <a:gridCol w="396963"/>
                <a:gridCol w="396963"/>
                <a:gridCol w="396963"/>
                <a:gridCol w="396963"/>
                <a:gridCol w="396963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2425" y="2806678"/>
            <a:ext cx="723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/>
                <a:cs typeface="Arial"/>
              </a:rPr>
              <a:t>Oráculo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0564" y="4965729"/>
            <a:ext cx="42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OO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6859" y="4972983"/>
            <a:ext cx="4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CC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1312" y="4972983"/>
            <a:ext cx="38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PP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38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934" y="334445"/>
            <a:ext cx="6523557" cy="4153559"/>
            <a:chOff x="16934" y="334445"/>
            <a:chExt cx="6523557" cy="4153559"/>
          </a:xfrm>
        </p:grpSpPr>
        <p:pic>
          <p:nvPicPr>
            <p:cNvPr id="3" name="Picture 2" descr="ImplantacaoWordPre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8" y="546124"/>
              <a:ext cx="5337141" cy="394188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6934" y="3107256"/>
              <a:ext cx="2057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Cloud Crawler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14" y="1755745"/>
              <a:ext cx="104064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NGINX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9625" y="334445"/>
              <a:ext cx="15832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Apache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3636" y="3090322"/>
              <a:ext cx="11768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MySQL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408487" y="90316"/>
            <a:ext cx="6170856" cy="6703550"/>
            <a:chOff x="1408487" y="90316"/>
            <a:chExt cx="6170856" cy="6703550"/>
          </a:xfrm>
        </p:grpSpPr>
        <p:sp>
          <p:nvSpPr>
            <p:cNvPr id="58" name="TextBox 57"/>
            <p:cNvSpPr txBox="1"/>
            <p:nvPr/>
          </p:nvSpPr>
          <p:spPr>
            <a:xfrm>
              <a:off x="3804469" y="2119035"/>
              <a:ext cx="1454100" cy="41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Select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 configuration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96002" y="2126091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96002" y="2319708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83009" y="2123259"/>
              <a:ext cx="179358" cy="207730"/>
            </a:xfrm>
            <a:prstGeom prst="roundRect">
              <a:avLst>
                <a:gd name="adj" fmla="val 44204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83009" y="2316876"/>
              <a:ext cx="179358" cy="207730"/>
            </a:xfrm>
            <a:prstGeom prst="roundRect">
              <a:avLst>
                <a:gd name="adj" fmla="val 32403"/>
              </a:avLst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81219" y="3305503"/>
              <a:ext cx="1454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Mark ≤ configurations as rejected for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 ≥ workloads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52887" y="3309561"/>
              <a:ext cx="1454100" cy="52817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Mark ≥ configurations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as candidates for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≤ workloads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12935" y="6010877"/>
              <a:ext cx="1454100" cy="5362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Output candidate configurations for each workload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04469" y="933720"/>
              <a:ext cx="1454100" cy="415459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 category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04469" y="345207"/>
              <a:ext cx="1454100" cy="411318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smtClean="0">
                  <a:solidFill>
                    <a:srgbClr val="000000"/>
                  </a:solidFill>
                  <a:latin typeface="Arial"/>
                  <a:cs typeface="Arial"/>
                </a:rPr>
                <a:t>workload</a:t>
              </a:r>
              <a:endParaRPr lang="en-US" sz="1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04469" y="2717240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Execute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Application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04469" y="1525868"/>
              <a:ext cx="1454100" cy="41545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capacity level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8" name="Diamond 77"/>
            <p:cNvSpPr/>
            <p:nvPr/>
          </p:nvSpPr>
          <p:spPr>
            <a:xfrm>
              <a:off x="4442995" y="3492507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0" idx="2"/>
              <a:endCxn id="59" idx="0"/>
            </p:cNvCxnSpPr>
            <p:nvPr/>
          </p:nvCxnSpPr>
          <p:spPr>
            <a:xfrm rot="5400000">
              <a:off x="4442922" y="845122"/>
              <a:ext cx="177195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9" idx="2"/>
              <a:endCxn id="76" idx="0"/>
            </p:cNvCxnSpPr>
            <p:nvPr/>
          </p:nvCxnSpPr>
          <p:spPr>
            <a:xfrm rot="5400000">
              <a:off x="4443175" y="1437523"/>
              <a:ext cx="176689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6" idx="2"/>
              <a:endCxn id="58" idx="0"/>
            </p:cNvCxnSpPr>
            <p:nvPr/>
          </p:nvCxnSpPr>
          <p:spPr>
            <a:xfrm rot="5400000">
              <a:off x="4442665" y="2030181"/>
              <a:ext cx="177708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58" idx="2"/>
              <a:endCxn id="73" idx="0"/>
            </p:cNvCxnSpPr>
            <p:nvPr/>
          </p:nvCxnSpPr>
          <p:spPr>
            <a:xfrm rot="5400000">
              <a:off x="4440146" y="2625867"/>
              <a:ext cx="182746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3" idx="2"/>
              <a:endCxn id="78" idx="0"/>
            </p:cNvCxnSpPr>
            <p:nvPr/>
          </p:nvCxnSpPr>
          <p:spPr>
            <a:xfrm rot="16200000" flipH="1">
              <a:off x="4352234" y="3310023"/>
              <a:ext cx="361768" cy="31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8" idx="3"/>
              <a:endCxn id="54" idx="1"/>
            </p:cNvCxnSpPr>
            <p:nvPr/>
          </p:nvCxnSpPr>
          <p:spPr>
            <a:xfrm>
              <a:off x="4626440" y="3573646"/>
              <a:ext cx="354779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1"/>
              <a:endCxn id="56" idx="3"/>
            </p:cNvCxnSpPr>
            <p:nvPr/>
          </p:nvCxnSpPr>
          <p:spPr>
            <a:xfrm rot="10800000" flipV="1">
              <a:off x="4106987" y="3573645"/>
              <a:ext cx="336008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055590" y="3654785"/>
              <a:ext cx="958256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satisfy SLA?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8350" y="338429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631478" y="3384299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19828" y="4297705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capacity level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19828" y="5040441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&gt; workload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" name="Diamond 98"/>
            <p:cNvSpPr/>
            <p:nvPr/>
          </p:nvSpPr>
          <p:spPr>
            <a:xfrm>
              <a:off x="3291413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56" idx="2"/>
              <a:endCxn id="99" idx="0"/>
            </p:cNvCxnSpPr>
            <p:nvPr/>
          </p:nvCxnSpPr>
          <p:spPr>
            <a:xfrm rot="16200000" flipH="1">
              <a:off x="3274041" y="3943627"/>
              <a:ext cx="214991" cy="31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/>
            <p:cNvSpPr/>
            <p:nvPr/>
          </p:nvSpPr>
          <p:spPr>
            <a:xfrm>
              <a:off x="3291413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stCxn id="99" idx="2"/>
              <a:endCxn id="103" idx="0"/>
            </p:cNvCxnSpPr>
            <p:nvPr/>
          </p:nvCxnSpPr>
          <p:spPr>
            <a:xfrm>
              <a:off x="3383136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Diamond 105"/>
            <p:cNvSpPr/>
            <p:nvPr/>
          </p:nvSpPr>
          <p:spPr>
            <a:xfrm>
              <a:off x="3291413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3" idx="2"/>
              <a:endCxn id="106" idx="0"/>
            </p:cNvCxnSpPr>
            <p:nvPr/>
          </p:nvCxnSpPr>
          <p:spPr>
            <a:xfrm>
              <a:off x="3383136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Diamond 107"/>
            <p:cNvSpPr/>
            <p:nvPr/>
          </p:nvSpPr>
          <p:spPr>
            <a:xfrm>
              <a:off x="3291413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6" idx="2"/>
              <a:endCxn id="108" idx="0"/>
            </p:cNvCxnSpPr>
            <p:nvPr/>
          </p:nvCxnSpPr>
          <p:spPr>
            <a:xfrm>
              <a:off x="3383136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67143" y="3987812"/>
              <a:ext cx="1063581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configuration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53934" y="423984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0" name="Elbow Connector 119"/>
            <p:cNvCxnSpPr>
              <a:stCxn id="99" idx="1"/>
              <a:endCxn id="111" idx="1"/>
            </p:cNvCxnSpPr>
            <p:nvPr/>
          </p:nvCxnSpPr>
          <p:spPr>
            <a:xfrm rot="10800000" flipH="1">
              <a:off x="3291412" y="2423574"/>
              <a:ext cx="504589" cy="1710289"/>
            </a:xfrm>
            <a:prstGeom prst="bentConnector3">
              <a:avLst>
                <a:gd name="adj1" fmla="val -15101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019154" y="40105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67144" y="4361225"/>
              <a:ext cx="106358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 configuration 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53934" y="460392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02210" y="43746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26" name="Straight Arrow Connector 125"/>
            <p:cNvCxnSpPr>
              <a:stCxn id="103" idx="1"/>
              <a:endCxn id="49" idx="3"/>
            </p:cNvCxnSpPr>
            <p:nvPr/>
          </p:nvCxnSpPr>
          <p:spPr>
            <a:xfrm rot="10800000" flipV="1">
              <a:off x="2973929" y="4504453"/>
              <a:ext cx="317485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153934" y="497506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06434" y="474577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1" name="Straight Arrow Connector 130"/>
            <p:cNvCxnSpPr>
              <a:stCxn id="108" idx="1"/>
              <a:endCxn id="67" idx="3"/>
            </p:cNvCxnSpPr>
            <p:nvPr/>
          </p:nvCxnSpPr>
          <p:spPr>
            <a:xfrm rot="10800000">
              <a:off x="2973929" y="5247191"/>
              <a:ext cx="317485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467144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category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36" name="Elbow Connector 135"/>
            <p:cNvCxnSpPr>
              <a:stCxn id="106" idx="1"/>
              <a:endCxn id="59" idx="1"/>
            </p:cNvCxnSpPr>
            <p:nvPr/>
          </p:nvCxnSpPr>
          <p:spPr>
            <a:xfrm rot="10800000" flipH="1">
              <a:off x="3291413" y="1141451"/>
              <a:ext cx="513056" cy="3735027"/>
            </a:xfrm>
            <a:prstGeom prst="bentConnector3">
              <a:avLst>
                <a:gd name="adj1" fmla="val -39110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153934" y="535325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10658" y="5123970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467144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&gt; workload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6125243" y="4297705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&gt; capacity level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6125243" y="5040441"/>
              <a:ext cx="1454100" cy="413499"/>
            </a:xfrm>
            <a:prstGeom prst="roundRect">
              <a:avLst/>
            </a:prstGeom>
            <a:ln w="952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Select </a:t>
              </a:r>
              <a:b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&lt; workload</a:t>
              </a:r>
              <a:endParaRPr lang="en-US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" name="Diamond 146"/>
            <p:cNvSpPr/>
            <p:nvPr/>
          </p:nvSpPr>
          <p:spPr>
            <a:xfrm flipH="1">
              <a:off x="5622242" y="4052723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>
              <a:stCxn id="54" idx="2"/>
              <a:endCxn id="147" idx="0"/>
            </p:cNvCxnSpPr>
            <p:nvPr/>
          </p:nvCxnSpPr>
          <p:spPr>
            <a:xfrm rot="16200000" flipH="1">
              <a:off x="5605649" y="3944408"/>
              <a:ext cx="210934" cy="569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Diamond 148"/>
            <p:cNvSpPr/>
            <p:nvPr/>
          </p:nvSpPr>
          <p:spPr>
            <a:xfrm flipH="1">
              <a:off x="5622242" y="4423315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7" idx="2"/>
              <a:endCxn id="149" idx="0"/>
            </p:cNvCxnSpPr>
            <p:nvPr/>
          </p:nvCxnSpPr>
          <p:spPr>
            <a:xfrm>
              <a:off x="5713964" y="4215001"/>
              <a:ext cx="0" cy="208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Diamond 150"/>
            <p:cNvSpPr/>
            <p:nvPr/>
          </p:nvSpPr>
          <p:spPr>
            <a:xfrm flipH="1">
              <a:off x="5622242" y="479533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stCxn id="149" idx="2"/>
              <a:endCxn id="151" idx="0"/>
            </p:cNvCxnSpPr>
            <p:nvPr/>
          </p:nvCxnSpPr>
          <p:spPr>
            <a:xfrm>
              <a:off x="5713964" y="4585593"/>
              <a:ext cx="0" cy="2097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Diamond 152"/>
            <p:cNvSpPr/>
            <p:nvPr/>
          </p:nvSpPr>
          <p:spPr>
            <a:xfrm flipH="1">
              <a:off x="5622242" y="5166052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>
              <a:stCxn id="151" idx="2"/>
              <a:endCxn id="153" idx="0"/>
            </p:cNvCxnSpPr>
            <p:nvPr/>
          </p:nvCxnSpPr>
          <p:spPr>
            <a:xfrm>
              <a:off x="5713964" y="4957616"/>
              <a:ext cx="0" cy="2084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flipH="1">
              <a:off x="4579717" y="3987812"/>
              <a:ext cx="1065056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≈ configuration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flipH="1">
              <a:off x="5667989" y="423984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57" name="Elbow Connector 156"/>
            <p:cNvCxnSpPr>
              <a:stCxn id="147" idx="1"/>
              <a:endCxn id="113" idx="3"/>
            </p:cNvCxnSpPr>
            <p:nvPr/>
          </p:nvCxnSpPr>
          <p:spPr>
            <a:xfrm flipH="1" flipV="1">
              <a:off x="5262367" y="2420741"/>
              <a:ext cx="543320" cy="1713121"/>
            </a:xfrm>
            <a:prstGeom prst="bentConnector3">
              <a:avLst>
                <a:gd name="adj1" fmla="val -137132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 flipH="1">
              <a:off x="5805601" y="401056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flipH="1">
              <a:off x="4546057" y="4361225"/>
              <a:ext cx="1098715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&gt; configuration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flipH="1">
              <a:off x="5667989" y="460392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flipH="1">
              <a:off x="5805601" y="4374642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2" name="Straight Arrow Connector 161"/>
            <p:cNvCxnSpPr>
              <a:stCxn id="149" idx="1"/>
              <a:endCxn id="145" idx="3"/>
            </p:cNvCxnSpPr>
            <p:nvPr/>
          </p:nvCxnSpPr>
          <p:spPr>
            <a:xfrm>
              <a:off x="5805687" y="4504454"/>
              <a:ext cx="319556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 flipH="1">
              <a:off x="5667989" y="4975064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 flipH="1">
              <a:off x="5805601" y="474577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5" name="Straight Arrow Connector 164"/>
            <p:cNvCxnSpPr>
              <a:stCxn id="153" idx="1"/>
              <a:endCxn id="146" idx="3"/>
            </p:cNvCxnSpPr>
            <p:nvPr/>
          </p:nvCxnSpPr>
          <p:spPr>
            <a:xfrm>
              <a:off x="5805687" y="5247191"/>
              <a:ext cx="319556" cy="15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 flipH="1">
              <a:off x="4701433" y="4732361"/>
              <a:ext cx="943340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category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7" name="Elbow Connector 166"/>
            <p:cNvCxnSpPr>
              <a:stCxn id="151" idx="1"/>
              <a:endCxn id="59" idx="3"/>
            </p:cNvCxnSpPr>
            <p:nvPr/>
          </p:nvCxnSpPr>
          <p:spPr>
            <a:xfrm flipH="1" flipV="1">
              <a:off x="5258569" y="1141450"/>
              <a:ext cx="547118" cy="3735027"/>
            </a:xfrm>
            <a:prstGeom prst="bentConnector3">
              <a:avLst>
                <a:gd name="adj1" fmla="val -365211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 flipH="1">
              <a:off x="5667989" y="5353256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 flipH="1">
              <a:off x="5805601" y="5123970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 flipH="1">
              <a:off x="4565859" y="510632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 workload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1" name="Diamond 180"/>
            <p:cNvSpPr/>
            <p:nvPr/>
          </p:nvSpPr>
          <p:spPr>
            <a:xfrm flipH="1">
              <a:off x="4442994" y="5671228"/>
              <a:ext cx="183445" cy="16227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 flipH="1">
              <a:off x="4490412" y="5839150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637912" y="5626798"/>
              <a:ext cx="254009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9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4" name="Straight Arrow Connector 183"/>
            <p:cNvCxnSpPr>
              <a:stCxn id="181" idx="2"/>
              <a:endCxn id="57" idx="0"/>
            </p:cNvCxnSpPr>
            <p:nvPr/>
          </p:nvCxnSpPr>
          <p:spPr>
            <a:xfrm rot="16200000" flipH="1">
              <a:off x="4448665" y="5919556"/>
              <a:ext cx="177371" cy="526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81" idx="1"/>
              <a:endCxn id="70" idx="3"/>
            </p:cNvCxnSpPr>
            <p:nvPr/>
          </p:nvCxnSpPr>
          <p:spPr>
            <a:xfrm flipV="1">
              <a:off x="4626439" y="550866"/>
              <a:ext cx="632130" cy="5201501"/>
            </a:xfrm>
            <a:prstGeom prst="bentConnector3">
              <a:avLst>
                <a:gd name="adj1" fmla="val 521906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493360" y="5617599"/>
              <a:ext cx="1078914" cy="29069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&lt;&gt; workload </a:t>
              </a:r>
              <a:b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to explore?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93" name="Elbow Connector 192"/>
            <p:cNvCxnSpPr>
              <a:stCxn id="108" idx="2"/>
              <a:endCxn id="181" idx="0"/>
            </p:cNvCxnSpPr>
            <p:nvPr/>
          </p:nvCxnSpPr>
          <p:spPr>
            <a:xfrm rot="16200000" flipH="1">
              <a:off x="3787477" y="4923989"/>
              <a:ext cx="342898" cy="1151580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53" idx="2"/>
              <a:endCxn id="181" idx="0"/>
            </p:cNvCxnSpPr>
            <p:nvPr/>
          </p:nvCxnSpPr>
          <p:spPr>
            <a:xfrm rot="5400000">
              <a:off x="4952891" y="4910155"/>
              <a:ext cx="342898" cy="117924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4489716" y="670386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89717" y="90316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>
              <a:stCxn id="203" idx="4"/>
              <a:endCxn id="70" idx="0"/>
            </p:cNvCxnSpPr>
            <p:nvPr/>
          </p:nvCxnSpPr>
          <p:spPr>
            <a:xfrm rot="5400000">
              <a:off x="4450673" y="261162"/>
              <a:ext cx="164891" cy="319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57" idx="2"/>
              <a:endCxn id="202" idx="0"/>
            </p:cNvCxnSpPr>
            <p:nvPr/>
          </p:nvCxnSpPr>
          <p:spPr>
            <a:xfrm rot="5400000">
              <a:off x="4459000" y="6622880"/>
              <a:ext cx="156703" cy="526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694481" y="340836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dirty="0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694481" y="1525868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694481" y="2717240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408487" y="429064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408487" y="503282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018690" y="4290109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018690" y="5032285"/>
              <a:ext cx="610253" cy="18934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b="1" smtClean="0">
                  <a:solidFill>
                    <a:schemeClr val="tx1"/>
                  </a:solidFill>
                  <a:latin typeface="Arial"/>
                  <a:cs typeface="Arial"/>
                </a:rPr>
                <a:t>&lt;&lt;A&gt;&gt;</a:t>
              </a:r>
              <a:endParaRPr lang="en-US" sz="800" b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95" name="Elbow Connector 94"/>
            <p:cNvCxnSpPr>
              <a:stCxn id="49" idx="0"/>
              <a:endCxn id="110" idx="1"/>
            </p:cNvCxnSpPr>
            <p:nvPr/>
          </p:nvCxnSpPr>
          <p:spPr>
            <a:xfrm rot="5400000" flipH="1" flipV="1">
              <a:off x="1987566" y="2489269"/>
              <a:ext cx="2067749" cy="154912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45" idx="0"/>
              <a:endCxn id="112" idx="3"/>
            </p:cNvCxnSpPr>
            <p:nvPr/>
          </p:nvCxnSpPr>
          <p:spPr>
            <a:xfrm rot="16200000" flipV="1">
              <a:off x="5022040" y="2467452"/>
              <a:ext cx="2070581" cy="1589926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67" idx="1"/>
              <a:endCxn id="73" idx="1"/>
            </p:cNvCxnSpPr>
            <p:nvPr/>
          </p:nvCxnSpPr>
          <p:spPr>
            <a:xfrm rot="10800000" flipH="1">
              <a:off x="1519827" y="2923991"/>
              <a:ext cx="2284641" cy="2323201"/>
            </a:xfrm>
            <a:prstGeom prst="bentConnector3">
              <a:avLst>
                <a:gd name="adj1" fmla="val -481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146" idx="1"/>
              <a:endCxn id="73" idx="3"/>
            </p:cNvCxnSpPr>
            <p:nvPr/>
          </p:nvCxnSpPr>
          <p:spPr>
            <a:xfrm flipH="1" flipV="1">
              <a:off x="5258569" y="2923990"/>
              <a:ext cx="2320774" cy="2323201"/>
            </a:xfrm>
            <a:prstGeom prst="bentConnector3">
              <a:avLst>
                <a:gd name="adj1" fmla="val -4378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10110" y="787431"/>
            <a:ext cx="5424165" cy="3550275"/>
            <a:chOff x="710110" y="787431"/>
            <a:chExt cx="5424165" cy="3550275"/>
          </a:xfrm>
        </p:grpSpPr>
        <p:grpSp>
          <p:nvGrpSpPr>
            <p:cNvPr id="4" name="Group 3"/>
            <p:cNvGrpSpPr/>
            <p:nvPr/>
          </p:nvGrpSpPr>
          <p:grpSpPr>
            <a:xfrm>
              <a:off x="929383" y="787431"/>
              <a:ext cx="5204892" cy="3352662"/>
              <a:chOff x="-289817" y="787431"/>
              <a:chExt cx="5204892" cy="3352662"/>
            </a:xfrm>
          </p:grpSpPr>
          <p:pic>
            <p:nvPicPr>
              <p:cNvPr id="5" name="Picture 4" descr="graphic-cost-capacity.png"/>
              <p:cNvPicPr>
                <a:picLocks noChangeAspect="1"/>
              </p:cNvPicPr>
              <p:nvPr/>
            </p:nvPicPr>
            <p:blipFill>
              <a:blip r:embed="rId2"/>
              <a:srcRect l="4144" b="5906"/>
              <a:stretch>
                <a:fillRect/>
              </a:stretch>
            </p:blipFill>
            <p:spPr>
              <a:xfrm>
                <a:off x="-289817" y="787431"/>
                <a:ext cx="4710957" cy="3352662"/>
              </a:xfrm>
              <a:prstGeom prst="rect">
                <a:avLst/>
              </a:prstGeom>
            </p:spPr>
          </p:pic>
          <p:pic>
            <p:nvPicPr>
              <p:cNvPr id="6" name="Picture 5" descr="graphic-time-capacity.png"/>
              <p:cNvPicPr>
                <a:picLocks noChangeAspect="1"/>
              </p:cNvPicPr>
              <p:nvPr/>
            </p:nvPicPr>
            <p:blipFill>
              <a:blip r:embed="rId3"/>
              <a:srcRect l="86523" t="24843" r="2690" b="30912"/>
              <a:stretch>
                <a:fillRect/>
              </a:stretch>
            </p:blipFill>
            <p:spPr>
              <a:xfrm>
                <a:off x="4387278" y="1799169"/>
                <a:ext cx="527797" cy="1367266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107216" y="407609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/>
                  <a:cs typeface="Arial"/>
                </a:rPr>
                <a:t>SLA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86197" y="2346719"/>
              <a:ext cx="1109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Cost (US$ / </a:t>
              </a:r>
              <a:r>
                <a:rPr lang="en-US" sz="1100" b="1" dirty="0" err="1" smtClean="0">
                  <a:latin typeface="Arial"/>
                  <a:cs typeface="Arial"/>
                </a:rPr>
                <a:t>h</a:t>
              </a:r>
              <a:r>
                <a:rPr lang="en-US" sz="1100" b="1" dirty="0" smtClean="0">
                  <a:latin typeface="Arial"/>
                  <a:cs typeface="Arial"/>
                </a:rPr>
                <a:t>)</a:t>
              </a:r>
              <a:endParaRPr lang="en-US" sz="11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35729" y="787431"/>
            <a:ext cx="5453713" cy="3569325"/>
            <a:chOff x="1535729" y="787431"/>
            <a:chExt cx="5453713" cy="3569325"/>
          </a:xfrm>
        </p:grpSpPr>
        <p:pic>
          <p:nvPicPr>
            <p:cNvPr id="3" name="Picture 2" descr="graphic-time-capacity.png"/>
            <p:cNvPicPr>
              <a:picLocks noChangeAspect="1"/>
            </p:cNvPicPr>
            <p:nvPr/>
          </p:nvPicPr>
          <p:blipFill>
            <a:blip r:embed="rId2"/>
            <a:srcRect l="4144" r="12299" b="5906"/>
            <a:stretch>
              <a:fillRect/>
            </a:stretch>
          </p:blipFill>
          <p:spPr>
            <a:xfrm>
              <a:off x="1759623" y="787431"/>
              <a:ext cx="4734310" cy="33670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65506" y="409514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SLA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195892" y="2338252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Executions</a:t>
              </a:r>
              <a:endParaRPr lang="en-US" sz="1100" b="1" dirty="0">
                <a:latin typeface="Arial"/>
                <a:cs typeface="Arial"/>
              </a:endParaRPr>
            </a:p>
          </p:txBody>
        </p:sp>
        <p:pic>
          <p:nvPicPr>
            <p:cNvPr id="10" name="Picture 9" descr="graphic-time-capacity.png"/>
            <p:cNvPicPr>
              <a:picLocks noChangeAspect="1"/>
            </p:cNvPicPr>
            <p:nvPr/>
          </p:nvPicPr>
          <p:blipFill>
            <a:blip r:embed="rId2"/>
            <a:srcRect l="86523" t="24843" r="2690" b="30912"/>
            <a:stretch>
              <a:fillRect/>
            </a:stretch>
          </p:blipFill>
          <p:spPr>
            <a:xfrm>
              <a:off x="6461645" y="1799169"/>
              <a:ext cx="527797" cy="1367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22566"/>
              </p:ext>
            </p:extLst>
          </p:nvPr>
        </p:nvGraphicFramePr>
        <p:xfrm>
          <a:off x="1651000" y="1803395"/>
          <a:ext cx="2323319" cy="17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19"/>
                <a:gridCol w="397200"/>
                <a:gridCol w="397200"/>
                <a:gridCol w="397200"/>
                <a:gridCol w="397200"/>
                <a:gridCol w="397200"/>
              </a:tblGrid>
              <a:tr h="284400">
                <a:tc>
                  <a:txBody>
                    <a:bodyPr/>
                    <a:lstStyle/>
                    <a:p>
                      <a:pPr algn="l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n/2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400"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n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5976" y="2563527"/>
            <a:ext cx="120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capacidade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87472" y="1516546"/>
            <a:ext cx="215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/>
                <a:cs typeface="Arial"/>
              </a:rPr>
              <a:t>Níveis de carga de trabalho</a:t>
            </a:r>
            <a:endParaRPr lang="pt-BR" sz="1200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28657" y="2314876"/>
            <a:ext cx="2000210" cy="907884"/>
            <a:chOff x="3933526" y="2159644"/>
            <a:chExt cx="2000210" cy="907884"/>
          </a:xfrm>
        </p:grpSpPr>
        <p:sp>
          <p:nvSpPr>
            <p:cNvPr id="20" name="TextBox 19"/>
            <p:cNvSpPr txBox="1"/>
            <p:nvPr/>
          </p:nvSpPr>
          <p:spPr>
            <a:xfrm>
              <a:off x="3933526" y="2159644"/>
              <a:ext cx="86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/>
                  <a:cs typeface="Arial"/>
                </a:rPr>
                <a:t>Legenda: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3526" y="2421197"/>
              <a:ext cx="2000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/>
                  <a:cs typeface="Arial"/>
                </a:rPr>
                <a:t>O – Seleção otimista</a:t>
              </a:r>
            </a:p>
            <a:p>
              <a:r>
                <a:rPr lang="pt-BR" sz="1200" dirty="0" smtClean="0">
                  <a:latin typeface="Arial"/>
                  <a:cs typeface="Arial"/>
                </a:rPr>
                <a:t>C – Seleção conservadora</a:t>
              </a:r>
            </a:p>
            <a:p>
              <a:r>
                <a:rPr lang="pt-BR" sz="1200" dirty="0" err="1" smtClean="0">
                  <a:latin typeface="Arial"/>
                  <a:cs typeface="Arial"/>
                </a:rPr>
                <a:t>P</a:t>
              </a:r>
              <a:r>
                <a:rPr lang="pt-BR" sz="1200" dirty="0" smtClean="0">
                  <a:latin typeface="Arial"/>
                  <a:cs typeface="Arial"/>
                </a:rPr>
                <a:t> – Seleção pessimista</a:t>
              </a:r>
              <a:endParaRPr lang="pt-BR" sz="1200" dirty="0">
                <a:latin typeface="Arial"/>
                <a:cs typeface="Arial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1996238" y="1814713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98904" y="2086124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59915" y="2563527"/>
            <a:ext cx="120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Capacity levels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87472" y="1516546"/>
            <a:ext cx="215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/>
                <a:cs typeface="Arial"/>
              </a:rPr>
              <a:t>Workload levels</a:t>
            </a:r>
            <a:endParaRPr lang="en-US" sz="120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96238" y="1814713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58173" y="2086124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24246"/>
              </p:ext>
            </p:extLst>
          </p:nvPr>
        </p:nvGraphicFramePr>
        <p:xfrm>
          <a:off x="1710266" y="1790896"/>
          <a:ext cx="3949583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28"/>
                <a:gridCol w="393424"/>
                <a:gridCol w="393424"/>
                <a:gridCol w="393424"/>
                <a:gridCol w="393424"/>
                <a:gridCol w="393424"/>
                <a:gridCol w="204697"/>
                <a:gridCol w="306609"/>
                <a:gridCol w="1180629"/>
              </a:tblGrid>
              <a:tr h="284371">
                <a:tc>
                  <a:txBody>
                    <a:bodyPr/>
                    <a:lstStyle/>
                    <a:p>
                      <a:pPr algn="l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m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l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Legend: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l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n/2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/>
                          <a:cs typeface="Arial"/>
                        </a:rPr>
                        <a:t>–  Optimistic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–  Conservative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l"/>
                      <a:r>
                        <a:rPr lang="en-US" sz="1200" i="1" baseline="0" dirty="0" err="1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err="1" smtClean="0">
                          <a:latin typeface="Arial"/>
                          <a:cs typeface="Arial"/>
                        </a:rPr>
                        <a:t>n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PO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ea typeface="Zapf Dingbats"/>
                          <a:cs typeface="Arial"/>
                          <a:sym typeface="Zapf Dingbats"/>
                        </a:rPr>
                        <a:t>P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–  Pessimistic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24246"/>
              </p:ext>
            </p:extLst>
          </p:nvPr>
        </p:nvGraphicFramePr>
        <p:xfrm>
          <a:off x="1057534" y="1012825"/>
          <a:ext cx="4293400" cy="170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424"/>
                <a:gridCol w="393424"/>
                <a:gridCol w="393424"/>
                <a:gridCol w="393424"/>
                <a:gridCol w="393424"/>
                <a:gridCol w="393424"/>
                <a:gridCol w="204697"/>
                <a:gridCol w="306609"/>
                <a:gridCol w="1421550"/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Legend: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kumimoji="0" lang="en-US" sz="1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1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Pass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Pass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Failure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(executed)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200" i="1" baseline="-250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i="1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✕</a:t>
                      </a:r>
                      <a:endParaRPr lang="en-US" sz="120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 Failure (inferred)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447121" y="1031130"/>
            <a:ext cx="19992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97974" y="1309489"/>
            <a:ext cx="0" cy="142367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45" y="1787415"/>
            <a:ext cx="106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Capacity levels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766" y="738399"/>
            <a:ext cx="139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/>
                <a:cs typeface="Arial"/>
              </a:rPr>
              <a:t>Workload levels</a:t>
            </a:r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68448"/>
              </p:ext>
            </p:extLst>
          </p:nvPr>
        </p:nvGraphicFramePr>
        <p:xfrm>
          <a:off x="1314450" y="1428750"/>
          <a:ext cx="3331139" cy="1545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3400"/>
                <a:gridCol w="231556"/>
                <a:gridCol w="219119"/>
                <a:gridCol w="219119"/>
                <a:gridCol w="219119"/>
                <a:gridCol w="219119"/>
                <a:gridCol w="219119"/>
                <a:gridCol w="1470588"/>
              </a:tblGrid>
              <a:tr h="172194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Configuration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SLA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i="0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194"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Type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#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20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30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40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50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178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m3.m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178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178">
                <a:tc vMerge="1">
                  <a:txBody>
                    <a:bodyPr/>
                    <a:lstStyle/>
                    <a:p>
                      <a:pPr algn="ctr"/>
                      <a:endParaRPr lang="en-US" sz="800" i="0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 vMerge="1">
                  <a:txBody>
                    <a:bodyPr/>
                    <a:lstStyle/>
                    <a:p>
                      <a:pPr algn="ctr"/>
                      <a:endParaRPr lang="en-US" sz="800" i="0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m3.m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 vMerge="1">
                  <a:txBody>
                    <a:bodyPr/>
                    <a:lstStyle/>
                    <a:p>
                      <a:pPr algn="ctr"/>
                      <a:endParaRPr lang="en-US" sz="800" i="0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 vMerge="1">
                  <a:txBody>
                    <a:bodyPr/>
                    <a:lstStyle/>
                    <a:p>
                      <a:pPr algn="ctr"/>
                      <a:endParaRPr lang="en-US" sz="800" i="0" baseline="-250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3766" y="738399"/>
            <a:ext cx="139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/>
                <a:cs typeface="Arial"/>
              </a:rPr>
              <a:t>Workload levels</a:t>
            </a:r>
            <a:endParaRPr lang="en-US" sz="1200"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58839"/>
              </p:ext>
            </p:extLst>
          </p:nvPr>
        </p:nvGraphicFramePr>
        <p:xfrm>
          <a:off x="971550" y="3498850"/>
          <a:ext cx="4597069" cy="146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2950"/>
                <a:gridCol w="179306"/>
                <a:gridCol w="179306"/>
                <a:gridCol w="179306"/>
                <a:gridCol w="179306"/>
                <a:gridCol w="416301"/>
                <a:gridCol w="247633"/>
                <a:gridCol w="247633"/>
                <a:gridCol w="247633"/>
                <a:gridCol w="1977695"/>
              </a:tblGrid>
              <a:tr h="172194"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VM Type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m3.m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m3.l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algn="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m3.m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x1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x2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x3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x4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 (l)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algn="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extra large (xl)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algn="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double extra large (2xl)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solidFill>
                          <a:srgbClr val="7F7F7F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178">
                <a:tc>
                  <a:txBody>
                    <a:bodyPr/>
                    <a:lstStyle/>
                    <a:p>
                      <a:pPr algn="ctr"/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i="0" baseline="0" dirty="0">
                        <a:latin typeface="Arial"/>
                        <a:cs typeface="Arial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44438"/>
              </p:ext>
            </p:extLst>
          </p:nvPr>
        </p:nvGraphicFramePr>
        <p:xfrm>
          <a:off x="1325404" y="2150308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668217" y="4066885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40689" y="2481900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1192947" y="2481901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2552524" y="1211459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870" y="2952776"/>
            <a:ext cx="8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Capacity</a:t>
            </a:r>
            <a:br>
              <a:rPr lang="en-US" sz="1400" dirty="0" smtClean="0"/>
            </a:br>
            <a:r>
              <a:rPr lang="en-US" sz="1400" dirty="0" smtClean="0"/>
              <a:t>levels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7208" y="1790694"/>
            <a:ext cx="135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Workload levels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62209"/>
              </p:ext>
            </p:extLst>
          </p:nvPr>
        </p:nvGraphicFramePr>
        <p:xfrm>
          <a:off x="5558619" y="2163009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901432" y="4079586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73904" y="2494601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426162" y="2494602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 Brace 17"/>
          <p:cNvSpPr/>
          <p:nvPr/>
        </p:nvSpPr>
        <p:spPr>
          <a:xfrm rot="5400000">
            <a:off x="6785739" y="1224160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4286789" y="2965477"/>
            <a:ext cx="12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Níveis de capacidade</a:t>
            </a:r>
            <a:endParaRPr lang="pt-B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24918" y="1803395"/>
            <a:ext cx="128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smtClean="0"/>
              <a:t>Níveis de carga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5657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8232</TotalTime>
  <Words>1046</Words>
  <Application>Microsoft Macintosh PowerPoint</Application>
  <PresentationFormat>On-screen Show (4:3)</PresentationFormat>
  <Paragraphs>655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177</cp:revision>
  <dcterms:created xsi:type="dcterms:W3CDTF">2014-12-21T16:54:55Z</dcterms:created>
  <dcterms:modified xsi:type="dcterms:W3CDTF">2015-02-07T15:31:43Z</dcterms:modified>
</cp:coreProperties>
</file>