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70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593-1BED-4976-BCF3-3FE0FA2101AB}" type="datetimeFigureOut">
              <a:rPr lang="pt-BR" smtClean="0"/>
              <a:t>02/11/2014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87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593-1BED-4976-BCF3-3FE0FA2101AB}" type="datetimeFigureOut">
              <a:rPr lang="pt-BR" smtClean="0"/>
              <a:t>02/11/2014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470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593-1BED-4976-BCF3-3FE0FA2101AB}" type="datetimeFigureOut">
              <a:rPr lang="pt-BR" smtClean="0"/>
              <a:t>02/11/2014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10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593-1BED-4976-BCF3-3FE0FA2101AB}" type="datetimeFigureOut">
              <a:rPr lang="pt-BR" smtClean="0"/>
              <a:t>02/11/2014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69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593-1BED-4976-BCF3-3FE0FA2101AB}" type="datetimeFigureOut">
              <a:rPr lang="pt-BR" smtClean="0"/>
              <a:t>02/11/2014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05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593-1BED-4976-BCF3-3FE0FA2101AB}" type="datetimeFigureOut">
              <a:rPr lang="pt-BR" smtClean="0"/>
              <a:t>02/11/2014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0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593-1BED-4976-BCF3-3FE0FA2101AB}" type="datetimeFigureOut">
              <a:rPr lang="pt-BR" smtClean="0"/>
              <a:t>02/11/2014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413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593-1BED-4976-BCF3-3FE0FA2101AB}" type="datetimeFigureOut">
              <a:rPr lang="pt-BR" smtClean="0"/>
              <a:t>02/11/2014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61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593-1BED-4976-BCF3-3FE0FA2101AB}" type="datetimeFigureOut">
              <a:rPr lang="pt-BR" smtClean="0"/>
              <a:t>02/11/2014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25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593-1BED-4976-BCF3-3FE0FA2101AB}" type="datetimeFigureOut">
              <a:rPr lang="pt-BR" smtClean="0"/>
              <a:t>02/11/2014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36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593-1BED-4976-BCF3-3FE0FA2101AB}" type="datetimeFigureOut">
              <a:rPr lang="pt-BR" smtClean="0"/>
              <a:t>02/11/2014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01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17593-1BED-4976-BCF3-3FE0FA2101AB}" type="datetimeFigureOut">
              <a:rPr lang="pt-BR" smtClean="0"/>
              <a:t>02/11/2014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120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Inferência de Desempenho em Ambientes de Nuvem Computacional de Infraestrutura como Serviço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Proposta de Dissertação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2484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Foi implementado um framework para desenvolvimento de estratégias de avaliação </a:t>
            </a:r>
            <a:r>
              <a:rPr lang="pt-BR" dirty="0" smtClean="0"/>
              <a:t>de capacidade</a:t>
            </a:r>
          </a:p>
          <a:p>
            <a:r>
              <a:rPr lang="pt-BR" dirty="0" smtClean="0"/>
              <a:t>Criadas estratégias para seleção de configurações e cargas de trabalho com base na avaliação do desempenho da aplicação</a:t>
            </a:r>
          </a:p>
          <a:p>
            <a:r>
              <a:rPr lang="pt-BR" dirty="0" smtClean="0"/>
              <a:t>Implementado um processo que faz uso dessas estratégias na execução da avaliação de capacidade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2442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Estratégias para seleção de Workload:</a:t>
            </a:r>
          </a:p>
          <a:p>
            <a:pPr lvl="1"/>
            <a:r>
              <a:rPr lang="pt-BR" dirty="0" smtClean="0"/>
              <a:t>Otimista, Pessimista, Conservadora e Randômica</a:t>
            </a:r>
          </a:p>
          <a:p>
            <a:r>
              <a:rPr lang="pt-BR" dirty="0" smtClean="0"/>
              <a:t>Estratégias para seleção de Configuração:</a:t>
            </a:r>
          </a:p>
          <a:p>
            <a:pPr lvl="1"/>
            <a:r>
              <a:rPr lang="pt-BR" dirty="0" smtClean="0"/>
              <a:t>Otimista, Pessimista, Conservadora e Randômica</a:t>
            </a:r>
          </a:p>
          <a:p>
            <a:r>
              <a:rPr lang="pt-BR" dirty="0" smtClean="0"/>
              <a:t>Cada avaliação é feita com uma combinação dessas estratégias, identificadas com as iniciais: OO, OP, CP, PO, RR, </a:t>
            </a:r>
            <a:r>
              <a:rPr lang="pt-BR" dirty="0" err="1" smtClean="0"/>
              <a:t>etc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0073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espaço de implantação foi implementado como um grafo onde os nós são as configurações e as arestas ligam nós onde uma relação de maior / menor se verifique.</a:t>
            </a:r>
          </a:p>
          <a:p>
            <a:r>
              <a:rPr lang="pt-BR" dirty="0" smtClean="0"/>
              <a:t>Foram criados grafos representando relações de custo e capacidade</a:t>
            </a:r>
          </a:p>
        </p:txBody>
      </p:sp>
    </p:spTree>
    <p:extLst>
      <p:ext uri="{BB962C8B-B14F-4D97-AF65-F5344CB8AC3E}">
        <p14:creationId xmlns:p14="http://schemas.microsoft.com/office/powerpoint/2010/main" val="121615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Aplicação testada: </a:t>
            </a:r>
            <a:r>
              <a:rPr lang="pt-BR" dirty="0" err="1" smtClean="0"/>
              <a:t>WordPress</a:t>
            </a:r>
            <a:r>
              <a:rPr lang="pt-BR" dirty="0" smtClean="0"/>
              <a:t> sobre Apache </a:t>
            </a:r>
            <a:r>
              <a:rPr lang="pt-BR" dirty="0"/>
              <a:t>e</a:t>
            </a:r>
            <a:r>
              <a:rPr lang="pt-BR" dirty="0" smtClean="0"/>
              <a:t> MySQL como banco de dados</a:t>
            </a:r>
          </a:p>
          <a:p>
            <a:r>
              <a:rPr lang="pt-BR" dirty="0" smtClean="0"/>
              <a:t>Provedor: Amazon</a:t>
            </a:r>
            <a:r>
              <a:rPr lang="pt-BR" dirty="0" smtClean="0"/>
              <a:t> AWS EC2</a:t>
            </a:r>
          </a:p>
          <a:p>
            <a:r>
              <a:rPr lang="pt-BR" dirty="0" smtClean="0"/>
              <a:t>Cargas de trabalho testadas (usuários):</a:t>
            </a:r>
          </a:p>
          <a:p>
            <a:pPr marL="457200" lvl="1" indent="0">
              <a:buNone/>
            </a:pPr>
            <a:r>
              <a:rPr lang="pt-BR" dirty="0" smtClean="0"/>
              <a:t>100, 200, 300, 400, 500, 600, 700, 800, 900, 1000</a:t>
            </a:r>
          </a:p>
          <a:p>
            <a:r>
              <a:rPr lang="pt-BR" dirty="0" smtClean="0"/>
              <a:t>Configurações: 1 a 4 instâncias dos tipos</a:t>
            </a:r>
          </a:p>
          <a:p>
            <a:pPr marL="457200" lvl="1" indent="0">
              <a:buNone/>
            </a:pPr>
            <a:r>
              <a:rPr lang="pt-BR" dirty="0" smtClean="0"/>
              <a:t>c3_large, c3_xlarge, c3_2xlarge</a:t>
            </a:r>
          </a:p>
          <a:p>
            <a:pPr marL="457200" lvl="1" indent="0">
              <a:buNone/>
            </a:pPr>
            <a:r>
              <a:rPr lang="pt-BR" dirty="0" smtClean="0"/>
              <a:t>m3_medium, m3_large, m3_xlarge, m3_2xlarge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6399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Criadas métricas de custo de avaliação e número de execuções por avaliação como forma de medir a eficiência de uma estratégia</a:t>
            </a:r>
          </a:p>
          <a:p>
            <a:pPr lvl="1"/>
            <a:r>
              <a:rPr lang="pt-BR" dirty="0" smtClean="0"/>
              <a:t>Quanto menor o custo, melhor a estratégia</a:t>
            </a:r>
          </a:p>
          <a:p>
            <a:pPr lvl="1"/>
            <a:r>
              <a:rPr lang="pt-BR" dirty="0" smtClean="0"/>
              <a:t>Quanto menor o número de execuções, menor o tempo gasto na avaliação, melhor a estratégia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A eficácia da estratégia é verificada através do cálculo de </a:t>
            </a:r>
            <a:r>
              <a:rPr lang="pt-BR" dirty="0" err="1" smtClean="0"/>
              <a:t>Precision</a:t>
            </a:r>
            <a:r>
              <a:rPr lang="pt-BR" dirty="0" smtClean="0"/>
              <a:t> &amp; Recall sobre o resultado da avaliação, que indica quais são as configurações capazes de executar cada volume de demanda / carga de trabalho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0194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 revelaram 100% de precisão em </a:t>
            </a:r>
            <a:r>
              <a:rPr lang="pt-BR" dirty="0" smtClean="0"/>
              <a:t>todas </a:t>
            </a:r>
            <a:r>
              <a:rPr lang="pt-BR" dirty="0" smtClean="0"/>
              <a:t>as estratégias implementadas</a:t>
            </a:r>
          </a:p>
          <a:p>
            <a:r>
              <a:rPr lang="pt-BR" dirty="0" smtClean="0"/>
              <a:t>Estratégias randômicas apresentam resultados variados a cada execução. Foram avaliadas as médias de grupos de 100 execuções</a:t>
            </a:r>
          </a:p>
          <a:p>
            <a:r>
              <a:rPr lang="pt-BR" dirty="0" smtClean="0"/>
              <a:t>Outras estratégias variam de comportamento conforme a carga de trabalho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88227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</a:t>
            </a:r>
            <a:r>
              <a:rPr lang="pt-BR" dirty="0" err="1" smtClean="0"/>
              <a:t>baseline</a:t>
            </a:r>
            <a:r>
              <a:rPr lang="pt-BR" dirty="0" smtClean="0"/>
              <a:t> de comparação são testes força bruta, onde todas as combinações de Configurações x </a:t>
            </a:r>
            <a:r>
              <a:rPr lang="pt-BR" dirty="0" err="1" smtClean="0"/>
              <a:t>Workloads</a:t>
            </a:r>
            <a:r>
              <a:rPr lang="pt-BR" dirty="0" smtClean="0"/>
              <a:t> seriam testadas</a:t>
            </a:r>
          </a:p>
          <a:p>
            <a:r>
              <a:rPr lang="pt-BR" dirty="0" smtClean="0"/>
              <a:t>As melhores estratégias apresentaram ganhos de até 88% em número de execuções e de até 96% em custo de avaliação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3896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combinação de estratégias Pessimista x Pessimista apresenta o pior caso em todos os testes, exceto considerando o menor SLA testado</a:t>
            </a:r>
          </a:p>
          <a:p>
            <a:r>
              <a:rPr lang="pt-BR" dirty="0" smtClean="0"/>
              <a:t>A combinação de estratégias Pessimista x Otimista apresenta o comportamento mais estável entre todas as combinações</a:t>
            </a:r>
          </a:p>
        </p:txBody>
      </p:sp>
    </p:spTree>
    <p:extLst>
      <p:ext uri="{BB962C8B-B14F-4D97-AF65-F5344CB8AC3E}">
        <p14:creationId xmlns:p14="http://schemas.microsoft.com/office/powerpoint/2010/main" val="3006510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Contribuições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mostram que a inferência de desempenho baseada em relações de capacidade é poss</a:t>
            </a:r>
            <a:r>
              <a:rPr lang="pt-BR" dirty="0" smtClean="0"/>
              <a:t>ível e mostrou-se como uma técnica </a:t>
            </a:r>
            <a:r>
              <a:rPr lang="pt-BR" dirty="0" smtClean="0"/>
              <a:t>de avaliação </a:t>
            </a:r>
            <a:r>
              <a:rPr lang="pt-BR" dirty="0" smtClean="0"/>
              <a:t>eficaz (altíssima precisão) e eficiente (baixos custo e tempo de avaliação)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6616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Contribuições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maneira como essas relações de capacidade são estabelecidas influenciam a eficiência da técnica</a:t>
            </a:r>
          </a:p>
          <a:p>
            <a:r>
              <a:rPr lang="pt-BR" dirty="0" smtClean="0"/>
              <a:t>Verificou-se que, para o provedor avaliado, a relação de capacidade presumida pela relação de custo entre as configurações proporcionou maior eficiência às estratégias de inferência de desempenho (menor numero de execuções, menor custo de avaliação)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6648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Questões de Pesquisa</a:t>
            </a:r>
          </a:p>
          <a:p>
            <a:r>
              <a:rPr lang="pt-BR" dirty="0" smtClean="0"/>
              <a:t>Metodologia</a:t>
            </a:r>
          </a:p>
          <a:p>
            <a:r>
              <a:rPr lang="pt-BR" dirty="0" smtClean="0"/>
              <a:t>Implementação</a:t>
            </a:r>
          </a:p>
          <a:p>
            <a:r>
              <a:rPr lang="pt-BR" dirty="0" smtClean="0"/>
              <a:t>Resultados</a:t>
            </a:r>
          </a:p>
          <a:p>
            <a:r>
              <a:rPr lang="pt-BR" dirty="0" smtClean="0"/>
              <a:t>Contribuições</a:t>
            </a:r>
          </a:p>
          <a:p>
            <a:r>
              <a:rPr lang="pt-BR" dirty="0" smtClean="0"/>
              <a:t>Estrutura do documento de Dissertação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690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Contribuições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Não existe uma heurística que seja melhor em todas as situações propostas. Porém, a maioria das heurísticas tendem a ser mais econômicas para </a:t>
            </a:r>
            <a:r>
              <a:rPr lang="pt-BR" dirty="0" err="1" smtClean="0"/>
              <a:t>SLAs</a:t>
            </a:r>
            <a:r>
              <a:rPr lang="pt-BR" dirty="0" smtClean="0"/>
              <a:t> menos exigentes</a:t>
            </a:r>
          </a:p>
          <a:p>
            <a:r>
              <a:rPr lang="pt-BR" dirty="0" smtClean="0"/>
              <a:t>O processo desenvolvido é flexível e pode ser estendido com novas estratégias, adaptadas a outros perfis de aplicação</a:t>
            </a:r>
          </a:p>
        </p:txBody>
      </p:sp>
    </p:spTree>
    <p:extLst>
      <p:ext uri="{BB962C8B-B14F-4D97-AF65-F5344CB8AC3E}">
        <p14:creationId xmlns:p14="http://schemas.microsoft.com/office/powerpoint/2010/main" val="3802310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Contribuições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tempo total de avaliação se mostrou bastante reduzido dado o pequeno número de execuções efetivas da aplicação com a maioria das heurísticas propostas. Isso se traduz em custo reduzido da fase de avaliação de capacidade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09500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 Dissertação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1800" dirty="0" smtClean="0"/>
              <a:t>Introdução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1800" dirty="0" smtClean="0"/>
              <a:t>Problema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1800" dirty="0" smtClean="0"/>
              <a:t>Estudos Similares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1800" dirty="0" smtClean="0"/>
              <a:t>Propósito da Pesquisa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1800" dirty="0" smtClean="0"/>
              <a:t>Resumo do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800" dirty="0" smtClean="0"/>
              <a:t>Trabalhos Relacionados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800" dirty="0" smtClean="0"/>
              <a:t>Formalização da Solução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800" dirty="0" smtClean="0"/>
              <a:t>Processo de Avaliação de Capacidade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1800" dirty="0" smtClean="0"/>
              <a:t>Dados de Entrada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1800" dirty="0" smtClean="0"/>
              <a:t>Funcionamento do Processo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sz="1800" dirty="0" smtClean="0"/>
              <a:t>Pontos de Decisão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sz="1800" dirty="0" smtClean="0"/>
              <a:t>Ações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1800" dirty="0" smtClean="0"/>
              <a:t>Dados de Saída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780216" y="1603612"/>
            <a:ext cx="38242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t-BR" dirty="0" smtClean="0"/>
              <a:t>Implementação e Estudo de Caso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Cloud Capacitor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dirty="0" smtClean="0"/>
              <a:t>Framework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dirty="0" smtClean="0"/>
              <a:t>Aplicação Web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Heurísticas de Avaliação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Estudo de Caso – </a:t>
            </a:r>
            <a:r>
              <a:rPr lang="pt-BR" dirty="0" err="1" smtClean="0"/>
              <a:t>Wordpress</a:t>
            </a:r>
            <a:endParaRPr lang="pt-BR" dirty="0" smtClean="0"/>
          </a:p>
          <a:p>
            <a:pPr marL="1314450" lvl="2" indent="-514350">
              <a:buFont typeface="+mj-lt"/>
              <a:buAutoNum type="arabicPeriod"/>
            </a:pPr>
            <a:r>
              <a:rPr lang="pt-BR" dirty="0" smtClean="0"/>
              <a:t>Implantação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dirty="0" smtClean="0"/>
              <a:t>Cargas de Trabalho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pt-BR" dirty="0" smtClean="0"/>
              <a:t>Análise dos Resultados e Contribuições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pt-BR" dirty="0" smtClean="0"/>
              <a:t>Conclusão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4644008" y="1196752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8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No processo de migração para a nuvem, é difícil saber previamente como uma aplicação se comportará no novo ambiente</a:t>
            </a:r>
          </a:p>
          <a:p>
            <a:r>
              <a:rPr lang="pt-BR" dirty="0" smtClean="0"/>
              <a:t>Há muitas combinações. Diferentes provedores, dezenas de configurações</a:t>
            </a:r>
          </a:p>
          <a:p>
            <a:r>
              <a:rPr lang="pt-BR" dirty="0" smtClean="0"/>
              <a:t>Escalabilidade horizontal x vertical</a:t>
            </a:r>
          </a:p>
          <a:p>
            <a:r>
              <a:rPr lang="pt-BR" dirty="0" smtClean="0"/>
              <a:t>Testar todas as possibilidades é caro, trabalhoso e demorado</a:t>
            </a:r>
          </a:p>
          <a:p>
            <a:r>
              <a:rPr lang="pt-BR" dirty="0" smtClean="0"/>
              <a:t>Automação de testes resolve apenas o “trabalhoso”</a:t>
            </a:r>
          </a:p>
        </p:txBody>
      </p:sp>
    </p:spTree>
    <p:extLst>
      <p:ext uri="{BB962C8B-B14F-4D97-AF65-F5344CB8AC3E}">
        <p14:creationId xmlns:p14="http://schemas.microsoft.com/office/powerpoint/2010/main" val="243020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Questões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Existe uma relação de capacidade entre os recursos de um provedor de nuvem de </a:t>
            </a:r>
            <a:r>
              <a:rPr lang="pt-BR" dirty="0" smtClean="0"/>
              <a:t>infraestrutura</a:t>
            </a:r>
            <a:r>
              <a:rPr lang="pt-BR" dirty="0"/>
              <a:t>? </a:t>
            </a:r>
          </a:p>
          <a:p>
            <a:r>
              <a:rPr lang="pt-BR" dirty="0"/>
              <a:t>Se essa relação existe, uma vez que a performance de um determinado recurso é conhecida, é possível inferir a performance de outro(s) recurso computacional?</a:t>
            </a:r>
          </a:p>
          <a:p>
            <a:r>
              <a:rPr lang="pt-BR" dirty="0" smtClean="0"/>
              <a:t>É possível limitar o universo de combinações de recursos disponibilizados por um Provedor com base nessa relação?</a:t>
            </a:r>
          </a:p>
          <a:p>
            <a:r>
              <a:rPr lang="pt-BR" dirty="0" smtClean="0"/>
              <a:t>A relação de preço entre os recursos pode ser usada como representação da relação de capacidade?</a:t>
            </a:r>
          </a:p>
        </p:txBody>
      </p:sp>
    </p:spTree>
    <p:extLst>
      <p:ext uri="{BB962C8B-B14F-4D97-AF65-F5344CB8AC3E}">
        <p14:creationId xmlns:p14="http://schemas.microsoft.com/office/powerpoint/2010/main" val="59472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Questões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 é possível inferir o desempenho de um recurso com base no desempenho de outro, existe uma estratégia ótima de inferência?</a:t>
            </a:r>
          </a:p>
          <a:p>
            <a:r>
              <a:rPr lang="pt-BR" dirty="0" smtClean="0"/>
              <a:t>Como aferir a eficácia de uma inferência de desempenho?</a:t>
            </a:r>
          </a:p>
          <a:p>
            <a:r>
              <a:rPr lang="pt-BR" dirty="0" smtClean="0"/>
              <a:t>É possível definir uma métrica que compare diferentes estratégias de inferência de desempenho?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8652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Outras Questões</a:t>
            </a:r>
            <a:br>
              <a:rPr lang="pt-BR" dirty="0" smtClean="0"/>
            </a:br>
            <a:r>
              <a:rPr lang="pt-BR" sz="2700" dirty="0" smtClean="0">
                <a:solidFill>
                  <a:srgbClr val="FF0000"/>
                </a:solidFill>
              </a:rPr>
              <a:t>(Trabalhos futuros?)</a:t>
            </a:r>
            <a:endParaRPr lang="pt-BR" sz="27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Considerando escalabilidade vertical versus horizontal, é possível estabelecer um limite onde uma estratégia de escalabilidade é preferível em relação a outra?</a:t>
            </a:r>
          </a:p>
          <a:p>
            <a:r>
              <a:rPr lang="pt-BR" dirty="0" smtClean="0"/>
              <a:t>É possível estabelecer uma relação de capacidade entre recursos de provedores diferentes?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1206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Identificar atributos que possam estabelecer uma relação de capacidade entre dois recursos computacionais em um Provedor IaaS</a:t>
            </a:r>
          </a:p>
          <a:p>
            <a:r>
              <a:rPr lang="pt-BR" dirty="0" smtClean="0"/>
              <a:t>Formalizar uma relação com base nesses atributos</a:t>
            </a:r>
          </a:p>
          <a:p>
            <a:r>
              <a:rPr lang="pt-BR" dirty="0" smtClean="0"/>
              <a:t>Dada uma lista de recursos, construir uma estrutura de dados que mapeie as relações de capacidade entre esses recursos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432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Definir um conjunto de volumes de demanda ou carga de trabalho a serem impostos sobre uma aplicação</a:t>
            </a:r>
          </a:p>
          <a:p>
            <a:r>
              <a:rPr lang="pt-BR" dirty="0" smtClean="0"/>
              <a:t>Executar a aplicação em todos os recursos avaliados, para cada volume de demanda e manter os dados de desempenho</a:t>
            </a:r>
          </a:p>
          <a:p>
            <a:r>
              <a:rPr lang="pt-BR" dirty="0" smtClean="0"/>
              <a:t>Criar um conjunto de estratégias capazes de selecionar o próximo recurso a ser avaliado com base no desempenho do recurso anterior</a:t>
            </a:r>
          </a:p>
        </p:txBody>
      </p:sp>
    </p:spTree>
    <p:extLst>
      <p:ext uri="{BB962C8B-B14F-4D97-AF65-F5344CB8AC3E}">
        <p14:creationId xmlns:p14="http://schemas.microsoft.com/office/powerpoint/2010/main" val="398605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Criar um processo de avaliação de capacidade que faça uso das estratégias de inferência</a:t>
            </a:r>
          </a:p>
          <a:p>
            <a:r>
              <a:rPr lang="pt-BR" dirty="0" smtClean="0"/>
              <a:t>Validar a saída do processo comparando-a com a massa de dados de execução salva previamente</a:t>
            </a:r>
          </a:p>
          <a:p>
            <a:r>
              <a:rPr lang="pt-BR" dirty="0" smtClean="0"/>
              <a:t>Definir métricas baseadas em </a:t>
            </a:r>
            <a:r>
              <a:rPr lang="pt-BR" dirty="0" smtClean="0"/>
              <a:t>atributos da execução do processo para comparação </a:t>
            </a:r>
            <a:r>
              <a:rPr lang="pt-BR" dirty="0"/>
              <a:t>d</a:t>
            </a:r>
            <a:r>
              <a:rPr lang="pt-BR" dirty="0" smtClean="0"/>
              <a:t>os resultados</a:t>
            </a:r>
          </a:p>
          <a:p>
            <a:r>
              <a:rPr lang="pt-BR" dirty="0" smtClean="0"/>
              <a:t>Avaliar a eficiência das estratégias segundo essas métricas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6928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993</Words>
  <Application>Microsoft Office PowerPoint</Application>
  <PresentationFormat>Apresentação na tela (4:3)</PresentationFormat>
  <Paragraphs>112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Inferência de Desempenho em Ambientes de Nuvem Computacional de Infraestrutura como Serviço</vt:lpstr>
      <vt:lpstr>Sumário</vt:lpstr>
      <vt:lpstr>Motivação</vt:lpstr>
      <vt:lpstr>Questões de Pesquisa</vt:lpstr>
      <vt:lpstr>Questões de Pesquisa</vt:lpstr>
      <vt:lpstr>Outras Questões (Trabalhos futuros?)</vt:lpstr>
      <vt:lpstr>Metodologia</vt:lpstr>
      <vt:lpstr>Metodologia</vt:lpstr>
      <vt:lpstr>Metodologia</vt:lpstr>
      <vt:lpstr>Implementação</vt:lpstr>
      <vt:lpstr>Implementação</vt:lpstr>
      <vt:lpstr>Implementação</vt:lpstr>
      <vt:lpstr>Resultados</vt:lpstr>
      <vt:lpstr>Resultados</vt:lpstr>
      <vt:lpstr>Resultados</vt:lpstr>
      <vt:lpstr>Resultados</vt:lpstr>
      <vt:lpstr>Resultados</vt:lpstr>
      <vt:lpstr>Contribuições</vt:lpstr>
      <vt:lpstr>Contribuições</vt:lpstr>
      <vt:lpstr>Contribuições</vt:lpstr>
      <vt:lpstr>Contribuições</vt:lpstr>
      <vt:lpstr>Estrutura da Dissertação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Inferência de Desempenho em Ambientes de Nuvem Computacional de Infraestrutura como Serviço</dc:title>
  <dc:creator>Marcelo</dc:creator>
  <cp:lastModifiedBy>Marcelo</cp:lastModifiedBy>
  <cp:revision>37</cp:revision>
  <dcterms:created xsi:type="dcterms:W3CDTF">2014-11-02T11:50:28Z</dcterms:created>
  <dcterms:modified xsi:type="dcterms:W3CDTF">2014-11-04T04:04:23Z</dcterms:modified>
</cp:coreProperties>
</file>