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8" r:id="rId4"/>
    <p:sldId id="258" r:id="rId5"/>
    <p:sldId id="259" r:id="rId6"/>
    <p:sldId id="279" r:id="rId7"/>
    <p:sldId id="280" r:id="rId8"/>
    <p:sldId id="281" r:id="rId9"/>
    <p:sldId id="282" r:id="rId10"/>
    <p:sldId id="261" r:id="rId11"/>
    <p:sldId id="260" r:id="rId12"/>
    <p:sldId id="283" r:id="rId13"/>
    <p:sldId id="284" r:id="rId14"/>
    <p:sldId id="285" r:id="rId15"/>
    <p:sldId id="286" r:id="rId16"/>
    <p:sldId id="262" r:id="rId17"/>
    <p:sldId id="287" r:id="rId18"/>
    <p:sldId id="263" r:id="rId19"/>
    <p:sldId id="289" r:id="rId20"/>
    <p:sldId id="290" r:id="rId21"/>
    <p:sldId id="264" r:id="rId22"/>
    <p:sldId id="291" r:id="rId23"/>
    <p:sldId id="293" r:id="rId24"/>
    <p:sldId id="292" r:id="rId25"/>
    <p:sldId id="294" r:id="rId26"/>
    <p:sldId id="268" r:id="rId27"/>
    <p:sldId id="269" r:id="rId28"/>
    <p:sldId id="295" r:id="rId29"/>
    <p:sldId id="296" r:id="rId30"/>
    <p:sldId id="266" r:id="rId31"/>
    <p:sldId id="297" r:id="rId32"/>
    <p:sldId id="29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B393-B5D5-4079-8009-E55F8302531F}" type="datetimeFigureOut">
              <a:rPr lang="pt-BR" smtClean="0"/>
              <a:t>14/12/2014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CD7EC-475C-4070-9228-F47D4A9BF3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15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CD7EC-475C-4070-9228-F47D4A9BF3D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87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47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1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5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0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41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61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2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236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0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4B0A-EC0A-4800-BD4F-9537350295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2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arcelo\Dropbox\Mestrado\Dissertacao%20Marcelo%20Goncalves\Diagramas\capacity-planning-diagram-v13-1-color-por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-capacitor.herokuapp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8784" y="1412777"/>
            <a:ext cx="8506432" cy="2304255"/>
          </a:xfrm>
        </p:spPr>
        <p:txBody>
          <a:bodyPr>
            <a:noAutofit/>
          </a:bodyPr>
          <a:lstStyle/>
          <a:p>
            <a:r>
              <a:rPr lang="pt-BR" sz="4200" b="1" dirty="0"/>
              <a:t>Um Processo de Inferência de Desempenho para Apoiar o Planejamento </a:t>
            </a:r>
            <a:r>
              <a:rPr lang="pt-BR" sz="4200" b="1" dirty="0" smtClean="0"/>
              <a:t>de </a:t>
            </a:r>
            <a:r>
              <a:rPr lang="pt-BR" sz="4200" b="1" dirty="0"/>
              <a:t>Capacidade de Aplicações na Nuvem</a:t>
            </a:r>
            <a:endParaRPr lang="pt-BR" sz="4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99007" y="5877272"/>
            <a:ext cx="594598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Programa de Pós-Graduação em Informática Aplicada (PPGIA)</a:t>
            </a:r>
          </a:p>
          <a:p>
            <a:pPr algn="ctr"/>
            <a:r>
              <a:rPr lang="pt-BR" dirty="0"/>
              <a:t>Centro de Ciências Tecnológicas (CCT)</a:t>
            </a:r>
          </a:p>
          <a:p>
            <a:pPr algn="ctr"/>
            <a:r>
              <a:rPr lang="pt-BR" dirty="0"/>
              <a:t>Universidade de Fortaleza (UNIFOR)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90110" y="3999255"/>
            <a:ext cx="62398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dirty="0" smtClean="0"/>
              <a:t>Mestrando: </a:t>
            </a:r>
            <a:r>
              <a:rPr lang="pt-BR" sz="3200" b="1" dirty="0" smtClean="0"/>
              <a:t>Marcelo Gonçalves</a:t>
            </a:r>
          </a:p>
          <a:p>
            <a:pPr algn="r"/>
            <a:endParaRPr lang="pt-BR" sz="1400" dirty="0" smtClean="0"/>
          </a:p>
          <a:p>
            <a:pPr algn="r"/>
            <a:r>
              <a:rPr lang="pt-BR" sz="2800" dirty="0" smtClean="0"/>
              <a:t>Orientador: Prof. Dr. Américo Sampaio</a:t>
            </a:r>
          </a:p>
          <a:p>
            <a:pPr algn="r"/>
            <a:r>
              <a:rPr lang="pt-BR" sz="2800" dirty="0" err="1" smtClean="0"/>
              <a:t>Co-Orientador</a:t>
            </a:r>
            <a:r>
              <a:rPr lang="pt-BR" sz="2800" dirty="0" smtClean="0"/>
              <a:t>: Prof. Dr. Nabor Mendonça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364" y="373140"/>
            <a:ext cx="3211272" cy="823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4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Proposta de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melhorar a eficiência do processo de planejamento de capacidade mantendo a alta acurácia e alta flexibilidade?</a:t>
            </a:r>
          </a:p>
          <a:p>
            <a:pPr marL="0" indent="0">
              <a:buNone/>
            </a:pPr>
            <a:endParaRPr lang="pt-BR" sz="1400" dirty="0" smtClean="0"/>
          </a:p>
          <a:p>
            <a:pPr marL="0" indent="0" algn="ctr">
              <a:buNone/>
            </a:pPr>
            <a:r>
              <a:rPr lang="pt-BR" sz="5400" dirty="0" smtClean="0"/>
              <a:t>Inferência </a:t>
            </a:r>
            <a:r>
              <a:rPr lang="pt-BR" sz="5400" dirty="0"/>
              <a:t>de Desempenho!</a:t>
            </a:r>
          </a:p>
          <a:p>
            <a:pPr marL="0" indent="0">
              <a:buNone/>
            </a:pPr>
            <a:endParaRPr lang="pt-BR" sz="1400" dirty="0"/>
          </a:p>
          <a:p>
            <a:r>
              <a:rPr lang="pt-BR" dirty="0" smtClean="0"/>
              <a:t>Abordagem híbrida, unir o melhor das abordagens preditiva e empírica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10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5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Processo de Inferência de Desempenho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e Definições</a:t>
            </a:r>
          </a:p>
          <a:p>
            <a:pPr lvl="1"/>
            <a:r>
              <a:rPr lang="pt-BR" dirty="0"/>
              <a:t>Categorias de Máquinas Virtuais</a:t>
            </a:r>
          </a:p>
          <a:p>
            <a:pPr lvl="1"/>
            <a:r>
              <a:rPr lang="pt-BR" dirty="0" smtClean="0"/>
              <a:t>Tipos de Máquinas Virtuais</a:t>
            </a:r>
          </a:p>
          <a:p>
            <a:pPr lvl="1"/>
            <a:r>
              <a:rPr lang="pt-BR" dirty="0" smtClean="0"/>
              <a:t>Configurações</a:t>
            </a:r>
          </a:p>
          <a:p>
            <a:pPr lvl="1"/>
            <a:r>
              <a:rPr lang="pt-BR" dirty="0" smtClean="0"/>
              <a:t>Espaço de Implantação</a:t>
            </a:r>
          </a:p>
          <a:p>
            <a:pPr lvl="1"/>
            <a:r>
              <a:rPr lang="pt-BR" dirty="0" smtClean="0"/>
              <a:t>Carga de Trabalho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11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0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Visão Geral do Processo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12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1" y="1415369"/>
            <a:ext cx="8881138" cy="44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4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Heurísticas do Processo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Seleção das Configurações e Cargas testadas</a:t>
            </a:r>
          </a:p>
          <a:p>
            <a:pPr lvl="1"/>
            <a:r>
              <a:rPr lang="pt-BR" dirty="0" smtClean="0"/>
              <a:t>Abordagens Otimista, Conservadora e Pessimista</a:t>
            </a:r>
          </a:p>
          <a:p>
            <a:pPr lvl="1"/>
            <a:r>
              <a:rPr lang="pt-BR" dirty="0" smtClean="0"/>
              <a:t>Aplicadas a Cargas de Trabalho e Configurações</a:t>
            </a:r>
          </a:p>
          <a:p>
            <a:r>
              <a:rPr lang="pt-BR" dirty="0" smtClean="0"/>
              <a:t>Otimista</a:t>
            </a:r>
          </a:p>
          <a:p>
            <a:pPr lvl="1"/>
            <a:r>
              <a:rPr lang="pt-BR" dirty="0" smtClean="0"/>
              <a:t>Menores Configurações e maiores Cargas</a:t>
            </a:r>
          </a:p>
          <a:p>
            <a:r>
              <a:rPr lang="pt-BR" dirty="0" smtClean="0"/>
              <a:t>Conservadora</a:t>
            </a:r>
          </a:p>
          <a:p>
            <a:pPr lvl="1"/>
            <a:r>
              <a:rPr lang="pt-BR" dirty="0" smtClean="0"/>
              <a:t>Configurações e Cargas intermediárias</a:t>
            </a:r>
          </a:p>
          <a:p>
            <a:r>
              <a:rPr lang="pt-BR" dirty="0" smtClean="0"/>
              <a:t>Pessimista</a:t>
            </a:r>
          </a:p>
          <a:p>
            <a:pPr lvl="1"/>
            <a:r>
              <a:rPr lang="pt-BR" dirty="0" smtClean="0"/>
              <a:t>Maiores </a:t>
            </a:r>
            <a:r>
              <a:rPr lang="pt-BR" dirty="0"/>
              <a:t>Configurações e </a:t>
            </a:r>
            <a:r>
              <a:rPr lang="pt-BR" dirty="0" smtClean="0"/>
              <a:t>menores </a:t>
            </a:r>
            <a:r>
              <a:rPr lang="pt-BR" dirty="0"/>
              <a:t>Cargas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13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Heurísticas do Processo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14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8" y="1220353"/>
            <a:ext cx="7851525" cy="49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Níveis de Capacidade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pt-BR" dirty="0" smtClean="0"/>
              <a:t>Grupos de Configurações que estão na mesma altura de hierarquia de capacidade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15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0" y="3068960"/>
            <a:ext cx="778794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Fluxo do Processo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16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72" y="1121348"/>
            <a:ext cx="6126456" cy="540399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6" y="4797152"/>
            <a:ext cx="1008112" cy="15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Inferência de Desempenho</a:t>
            </a:r>
            <a:endParaRPr lang="pt-BR" sz="27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pt-BR" dirty="0" smtClean="0"/>
              <a:t>Inferência de Desempenho apontando Configurações Candidatas e Rejeitadas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17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4" y="2924944"/>
            <a:ext cx="837819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Cloud Capacitor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Implementação do Processo de Inferência de Desempenho</a:t>
            </a:r>
          </a:p>
          <a:p>
            <a:r>
              <a:rPr lang="pt-BR" dirty="0" smtClean="0"/>
              <a:t>Biblioteca de programação</a:t>
            </a:r>
          </a:p>
          <a:p>
            <a:r>
              <a:rPr lang="pt-BR" dirty="0" smtClean="0"/>
              <a:t>Criar sistemas de planejamento de capacidade que utilizem o Processo de Inferência de Desempenho na fase de execução de testes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18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Cloud Capacitor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Classes que implementam o Processo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19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3" y="2116756"/>
            <a:ext cx="7424315" cy="412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e Motivação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Processo de Inferência de Desempenho</a:t>
            </a:r>
          </a:p>
          <a:p>
            <a:r>
              <a:rPr lang="pt-BR" dirty="0" smtClean="0"/>
              <a:t>Cloud Capacitor - Implementação</a:t>
            </a:r>
          </a:p>
          <a:p>
            <a:r>
              <a:rPr lang="pt-BR" dirty="0" smtClean="0"/>
              <a:t>Experimentos e Resultados</a:t>
            </a:r>
          </a:p>
          <a:p>
            <a:r>
              <a:rPr lang="pt-BR" dirty="0" smtClean="0"/>
              <a:t>Conclusão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6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Cloud Capacitor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/>
          </a:bodyPr>
          <a:lstStyle/>
          <a:p>
            <a:r>
              <a:rPr lang="pt-BR" dirty="0" smtClean="0"/>
              <a:t>Exemplo de uso da biblioteca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20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05780" y="2204864"/>
            <a:ext cx="85324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c </a:t>
            </a:r>
            <a:r>
              <a:rPr lang="pt-BR" sz="2000" dirty="0"/>
              <a:t>a p a c i t o r = </a:t>
            </a:r>
            <a:r>
              <a:rPr lang="pt-BR" sz="2000" dirty="0" smtClean="0"/>
              <a:t>C a p a c i t o r . </a:t>
            </a:r>
            <a:r>
              <a:rPr lang="pt-BR" sz="2000" dirty="0"/>
              <a:t>n</a:t>
            </a:r>
            <a:r>
              <a:rPr lang="pt-BR" sz="2000" dirty="0" smtClean="0"/>
              <a:t> e w</a:t>
            </a:r>
            <a:endParaRPr lang="pt-BR" sz="2000" dirty="0"/>
          </a:p>
          <a:p>
            <a:r>
              <a:rPr lang="pt-BR" sz="2000" dirty="0" smtClean="0"/>
              <a:t>c </a:t>
            </a:r>
            <a:r>
              <a:rPr lang="pt-BR" sz="2000" dirty="0"/>
              <a:t>a p a c i t o r . e</a:t>
            </a:r>
            <a:r>
              <a:rPr lang="pt-BR" sz="2000" dirty="0" smtClean="0"/>
              <a:t> x e c u t o r </a:t>
            </a:r>
            <a:r>
              <a:rPr lang="pt-BR" sz="2000" dirty="0"/>
              <a:t>= </a:t>
            </a:r>
            <a:r>
              <a:rPr lang="pt-BR" sz="2000" dirty="0" smtClean="0"/>
              <a:t>E x e c u t o r s </a:t>
            </a:r>
            <a:r>
              <a:rPr lang="pt-BR" sz="2000" dirty="0"/>
              <a:t>: : </a:t>
            </a:r>
            <a:r>
              <a:rPr lang="pt-BR" sz="2000" dirty="0" smtClean="0"/>
              <a:t>D u m </a:t>
            </a:r>
            <a:r>
              <a:rPr lang="pt-BR" sz="2000" dirty="0" err="1" smtClean="0"/>
              <a:t>m</a:t>
            </a:r>
            <a:r>
              <a:rPr lang="pt-BR" sz="2000" dirty="0" smtClean="0"/>
              <a:t> y E x e c u t o r </a:t>
            </a:r>
            <a:r>
              <a:rPr lang="pt-BR" sz="2000" dirty="0"/>
              <a:t>. n</a:t>
            </a:r>
            <a:r>
              <a:rPr lang="pt-BR" sz="2000" dirty="0" smtClean="0"/>
              <a:t> e w</a:t>
            </a:r>
            <a:endParaRPr lang="pt-BR" sz="2000" dirty="0"/>
          </a:p>
          <a:p>
            <a:r>
              <a:rPr lang="pt-BR" sz="2000" dirty="0" smtClean="0"/>
              <a:t>c </a:t>
            </a:r>
            <a:r>
              <a:rPr lang="pt-BR" sz="2000" dirty="0"/>
              <a:t>a p a c i t o r . s t r a t e g y = S t r a t e g i e s : : </a:t>
            </a:r>
            <a:r>
              <a:rPr lang="pt-BR" sz="2000" dirty="0" smtClean="0"/>
              <a:t>S t r a t e g y </a:t>
            </a:r>
            <a:r>
              <a:rPr lang="pt-BR" sz="2000" dirty="0"/>
              <a:t>. n</a:t>
            </a:r>
            <a:r>
              <a:rPr lang="pt-BR" sz="2000" dirty="0" smtClean="0"/>
              <a:t> e w</a:t>
            </a:r>
            <a:endParaRPr lang="pt-BR" sz="2000" dirty="0"/>
          </a:p>
          <a:p>
            <a:endParaRPr lang="pt-BR" sz="2000" dirty="0" smtClean="0"/>
          </a:p>
          <a:p>
            <a:r>
              <a:rPr lang="pt-BR" sz="2000" dirty="0" smtClean="0"/>
              <a:t>c </a:t>
            </a:r>
            <a:r>
              <a:rPr lang="pt-BR" sz="2000" dirty="0"/>
              <a:t>a p a c i t o r . s t r a t e g y . a</a:t>
            </a:r>
            <a:r>
              <a:rPr lang="pt-BR" sz="2000" dirty="0" smtClean="0"/>
              <a:t> p </a:t>
            </a:r>
            <a:r>
              <a:rPr lang="pt-BR" sz="2000" dirty="0" err="1" smtClean="0"/>
              <a:t>p</a:t>
            </a:r>
            <a:r>
              <a:rPr lang="pt-BR" sz="2000" dirty="0" smtClean="0"/>
              <a:t> r o a c h  (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	w o r k l o a d </a:t>
            </a:r>
            <a:r>
              <a:rPr lang="pt-BR" sz="2000" dirty="0"/>
              <a:t>: : </a:t>
            </a:r>
            <a:r>
              <a:rPr lang="pt-BR" sz="2000" dirty="0" smtClean="0"/>
              <a:t>o p t i m i s </a:t>
            </a:r>
            <a:r>
              <a:rPr lang="pt-BR" sz="2000" dirty="0"/>
              <a:t>t i c </a:t>
            </a:r>
            <a:r>
              <a:rPr lang="pt-BR" sz="2000" dirty="0" smtClean="0"/>
              <a:t>, </a:t>
            </a:r>
          </a:p>
          <a:p>
            <a:r>
              <a:rPr lang="pt-BR" sz="2000" dirty="0"/>
              <a:t>	</a:t>
            </a:r>
            <a:r>
              <a:rPr lang="pt-BR" sz="2000" dirty="0" smtClean="0"/>
              <a:t>	c </a:t>
            </a:r>
            <a:r>
              <a:rPr lang="pt-BR" sz="2000" dirty="0"/>
              <a:t>o n f i g : : c ons e r v a t i v </a:t>
            </a:r>
            <a:r>
              <a:rPr lang="pt-BR" sz="2000" dirty="0" smtClean="0"/>
              <a:t>e</a:t>
            </a:r>
          </a:p>
          <a:p>
            <a:r>
              <a:rPr lang="pt-BR" sz="2000" dirty="0" smtClean="0"/>
              <a:t>	)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</a:t>
            </a:r>
            <a:r>
              <a:rPr lang="pt-BR" sz="2000" dirty="0" smtClean="0"/>
              <a:t> a n d i d a </a:t>
            </a:r>
            <a:r>
              <a:rPr lang="pt-BR" sz="2000" dirty="0"/>
              <a:t>t e s = c a p a c i t o r . </a:t>
            </a:r>
            <a:r>
              <a:rPr lang="pt-BR" sz="2000" dirty="0" err="1"/>
              <a:t>run_for</a:t>
            </a:r>
            <a:r>
              <a:rPr lang="pt-BR" sz="2000" dirty="0"/>
              <a:t> [ 1 0 0 , 2 0 0 , 3 0 0 , 4 0 0 , 5 0 0 ]</a:t>
            </a:r>
          </a:p>
          <a:p>
            <a:endParaRPr lang="pt-BR" sz="2000" dirty="0"/>
          </a:p>
          <a:p>
            <a:r>
              <a:rPr lang="pt-BR" sz="2000" dirty="0" smtClean="0"/>
              <a:t>t </a:t>
            </a:r>
            <a:r>
              <a:rPr lang="pt-BR" sz="2000" dirty="0"/>
              <a:t>o t a </a:t>
            </a:r>
            <a:r>
              <a:rPr lang="pt-BR" sz="2000" dirty="0" err="1"/>
              <a:t>l_c</a:t>
            </a:r>
            <a:r>
              <a:rPr lang="pt-BR" sz="2000" dirty="0"/>
              <a:t> o s t = c a p a c i t o r . r</a:t>
            </a:r>
            <a:r>
              <a:rPr lang="pt-BR" sz="2000" dirty="0" smtClean="0"/>
              <a:t> u </a:t>
            </a:r>
            <a:r>
              <a:rPr lang="pt-BR" sz="2000" dirty="0" err="1" smtClean="0"/>
              <a:t>n_c</a:t>
            </a:r>
            <a:r>
              <a:rPr lang="pt-BR" sz="2000" dirty="0" smtClean="0"/>
              <a:t> o s t</a:t>
            </a:r>
            <a:endParaRPr lang="pt-BR" sz="2000" dirty="0"/>
          </a:p>
          <a:p>
            <a:r>
              <a:rPr lang="pt-BR" sz="2000" dirty="0" smtClean="0"/>
              <a:t>t </a:t>
            </a:r>
            <a:r>
              <a:rPr lang="pt-BR" sz="2000" dirty="0"/>
              <a:t>o t a </a:t>
            </a:r>
            <a:r>
              <a:rPr lang="pt-BR" sz="2000" dirty="0" err="1"/>
              <a:t>l_e</a:t>
            </a:r>
            <a:r>
              <a:rPr lang="pt-BR" sz="2000" dirty="0"/>
              <a:t> x e </a:t>
            </a:r>
            <a:r>
              <a:rPr lang="pt-BR" sz="2000" dirty="0" smtClean="0"/>
              <a:t>c u t </a:t>
            </a:r>
            <a:r>
              <a:rPr lang="pt-BR" sz="2000" dirty="0"/>
              <a:t>i </a:t>
            </a:r>
            <a:r>
              <a:rPr lang="pt-BR" sz="2000" dirty="0" smtClean="0"/>
              <a:t>o n s </a:t>
            </a:r>
            <a:r>
              <a:rPr lang="pt-BR" sz="2000" dirty="0"/>
              <a:t>= c a p a c i t o r . e x e </a:t>
            </a:r>
            <a:r>
              <a:rPr lang="pt-BR" sz="2000" dirty="0" smtClean="0"/>
              <a:t>c u t </a:t>
            </a:r>
            <a:r>
              <a:rPr lang="pt-BR" sz="2000" dirty="0"/>
              <a:t>i </a:t>
            </a:r>
            <a:r>
              <a:rPr lang="pt-BR" sz="2000" dirty="0" smtClean="0"/>
              <a:t>o n 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90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143000"/>
          </a:xfrm>
        </p:spPr>
        <p:txBody>
          <a:bodyPr/>
          <a:lstStyle/>
          <a:p>
            <a:r>
              <a:rPr lang="pt-BR" dirty="0" smtClean="0"/>
              <a:t>Capacitor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Sistema de Planejamento de Capacidade criado com uso de Cloud Capacitor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21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452990"/>
            <a:ext cx="7956376" cy="39283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3684743"/>
            <a:ext cx="1045928" cy="16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22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6" y="1124744"/>
            <a:ext cx="711718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Variação na camada de aplicação, de 1 a 4 </a:t>
            </a:r>
            <a:r>
              <a:rPr lang="pt-BR" dirty="0" smtClean="0"/>
              <a:t>instâncias</a:t>
            </a:r>
          </a:p>
          <a:p>
            <a:r>
              <a:rPr lang="pt-BR" dirty="0" smtClean="0"/>
              <a:t>Cargas de trabalho aplicadas:</a:t>
            </a:r>
          </a:p>
          <a:p>
            <a:pPr lvl="1"/>
            <a:r>
              <a:rPr lang="pt-BR" dirty="0" smtClean="0"/>
              <a:t>100, 200, 300, 400, 500, 600, 700, 800, 900 e 1000 usuários concorrentes</a:t>
            </a:r>
          </a:p>
          <a:p>
            <a:r>
              <a:rPr lang="pt-BR" dirty="0" err="1" smtClean="0"/>
              <a:t>SLAs</a:t>
            </a:r>
            <a:r>
              <a:rPr lang="pt-BR" dirty="0" smtClean="0"/>
              <a:t> testados:</a:t>
            </a:r>
          </a:p>
          <a:p>
            <a:pPr lvl="1"/>
            <a:r>
              <a:rPr lang="pt-BR" dirty="0" smtClean="0"/>
              <a:t>10, 20, 30, 40 e 50 segundos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23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1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de máquinas usados:</a:t>
            </a:r>
            <a:endParaRPr lang="pt-BR" i="1" dirty="0" smtClean="0"/>
          </a:p>
          <a:p>
            <a:pPr lvl="1"/>
            <a:r>
              <a:rPr lang="pt-BR" dirty="0" smtClean="0"/>
              <a:t>m3_medium</a:t>
            </a:r>
          </a:p>
          <a:p>
            <a:pPr lvl="1"/>
            <a:r>
              <a:rPr lang="pt-BR" dirty="0" smtClean="0"/>
              <a:t>m3_large</a:t>
            </a:r>
          </a:p>
          <a:p>
            <a:pPr lvl="1"/>
            <a:r>
              <a:rPr lang="pt-BR" dirty="0" smtClean="0"/>
              <a:t>m3_xlarge</a:t>
            </a:r>
          </a:p>
          <a:p>
            <a:pPr lvl="1"/>
            <a:r>
              <a:rPr lang="pt-BR" dirty="0" smtClean="0"/>
              <a:t>m3_2xlarge</a:t>
            </a:r>
          </a:p>
          <a:p>
            <a:pPr lvl="1"/>
            <a:r>
              <a:rPr lang="pt-BR" dirty="0" smtClean="0"/>
              <a:t>c3_large</a:t>
            </a:r>
          </a:p>
          <a:p>
            <a:pPr lvl="1"/>
            <a:r>
              <a:rPr lang="pt-BR" dirty="0" smtClean="0"/>
              <a:t>c3_xlarge</a:t>
            </a:r>
          </a:p>
          <a:p>
            <a:pPr lvl="1"/>
            <a:r>
              <a:rPr lang="pt-BR" dirty="0" smtClean="0"/>
              <a:t>c3_2xlarge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24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3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Métrica: Tempo </a:t>
            </a:r>
            <a:r>
              <a:rPr lang="pt-BR" dirty="0"/>
              <a:t>de resposta total das </a:t>
            </a:r>
            <a:r>
              <a:rPr lang="pt-BR" dirty="0" smtClean="0"/>
              <a:t>requisições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Efetuar </a:t>
            </a:r>
            <a:r>
              <a:rPr lang="pt-BR" i="1" dirty="0" err="1"/>
              <a:t>logon</a:t>
            </a:r>
            <a:endParaRPr lang="pt-BR" i="1" dirty="0"/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Inserir </a:t>
            </a:r>
            <a:r>
              <a:rPr lang="pt-BR" dirty="0"/>
              <a:t>uma postagem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Visitar </a:t>
            </a:r>
            <a:r>
              <a:rPr lang="pt-BR" dirty="0"/>
              <a:t>uma postagem específica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Alterar </a:t>
            </a:r>
            <a:r>
              <a:rPr lang="pt-BR" dirty="0"/>
              <a:t>uma postagem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Efetuar </a:t>
            </a:r>
            <a:r>
              <a:rPr lang="pt-BR" dirty="0"/>
              <a:t>pesquisa por palavra-chave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Alterar </a:t>
            </a:r>
            <a:r>
              <a:rPr lang="pt-BR" dirty="0"/>
              <a:t>uma postagem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Efetuar </a:t>
            </a:r>
            <a:r>
              <a:rPr lang="pt-BR" i="1" dirty="0" err="1"/>
              <a:t>logoff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25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66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Processo foi avaliado quanto a:</a:t>
            </a:r>
          </a:p>
          <a:p>
            <a:pPr marL="0" indent="0">
              <a:buNone/>
            </a:pPr>
            <a:endParaRPr lang="pt-BR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Acurácia</a:t>
            </a:r>
          </a:p>
          <a:p>
            <a:pPr lvl="1"/>
            <a:r>
              <a:rPr lang="pt-BR" dirty="0" smtClean="0"/>
              <a:t>Relação entre acertos e erros de predição</a:t>
            </a:r>
          </a:p>
          <a:p>
            <a:pPr marL="457200" lvl="1" indent="0">
              <a:buNone/>
            </a:pPr>
            <a:endParaRPr lang="pt-BR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Eficiência</a:t>
            </a:r>
            <a:endParaRPr lang="pt-BR" dirty="0"/>
          </a:p>
          <a:p>
            <a:pPr lvl="1"/>
            <a:r>
              <a:rPr lang="pt-BR" dirty="0" smtClean="0"/>
              <a:t>Redução do tempo e do custo na execução dos testes de desempenho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26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7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Resultados - Acurácia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27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3999" cy="289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967665" y="4293096"/>
            <a:ext cx="520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 – </a:t>
            </a:r>
            <a:r>
              <a:rPr lang="pt-BR" dirty="0" err="1" smtClean="0"/>
              <a:t>Precision</a:t>
            </a:r>
            <a:r>
              <a:rPr lang="pt-BR" dirty="0" smtClean="0"/>
              <a:t>	R – Recall		F – F-</a:t>
            </a:r>
            <a:r>
              <a:rPr lang="pt-BR" dirty="0" err="1" smtClean="0"/>
              <a:t>Measure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sz="4200" dirty="0" smtClean="0"/>
              <a:t>Resultados – Eficiência – Tempo</a:t>
            </a:r>
            <a:endParaRPr lang="pt-BR" sz="4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28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" y="1227662"/>
            <a:ext cx="8159971" cy="51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pt-BR" sz="4200" dirty="0" smtClean="0"/>
              <a:t>Resultados – Eficiência – Custo</a:t>
            </a:r>
            <a:endParaRPr lang="pt-BR" sz="4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29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5" y="1227662"/>
            <a:ext cx="8159971" cy="51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Introdução e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Nuvem atrai atenção com apelo de redução de custos com recursos sob demanda, elasticidade e “pague pelo que usar”</a:t>
            </a:r>
          </a:p>
          <a:p>
            <a:r>
              <a:rPr lang="pt-BR" dirty="0"/>
              <a:t>Máquinas virtuais </a:t>
            </a:r>
            <a:r>
              <a:rPr lang="pt-BR" dirty="0" smtClean="0"/>
              <a:t>são o </a:t>
            </a:r>
            <a:r>
              <a:rPr lang="pt-BR" dirty="0"/>
              <a:t>principal recurso</a:t>
            </a:r>
          </a:p>
          <a:p>
            <a:pPr lvl="1"/>
            <a:r>
              <a:rPr lang="pt-BR" dirty="0"/>
              <a:t>Parcela significativa do </a:t>
            </a:r>
            <a:r>
              <a:rPr lang="pt-BR" dirty="0" smtClean="0"/>
              <a:t>custo</a:t>
            </a:r>
          </a:p>
          <a:p>
            <a:r>
              <a:rPr lang="pt-BR" dirty="0" smtClean="0"/>
              <a:t>No processo de migração para a nuvem, é difícil prever o desempenho da aplicação</a:t>
            </a:r>
          </a:p>
          <a:p>
            <a:pPr lvl="1"/>
            <a:r>
              <a:rPr lang="pt-BR" dirty="0" smtClean="0"/>
              <a:t>Como estimar o custo? É viável migrar?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3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5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Nova abordagem híbrida: Preditiva e Empírica</a:t>
            </a:r>
          </a:p>
          <a:p>
            <a:r>
              <a:rPr lang="pt-BR" dirty="0" smtClean="0"/>
              <a:t>Processo mostrou-se eficaz</a:t>
            </a:r>
          </a:p>
          <a:p>
            <a:pPr lvl="1"/>
            <a:r>
              <a:rPr lang="pt-BR" dirty="0" smtClean="0"/>
              <a:t>Acurácia de cerca de 99%</a:t>
            </a:r>
          </a:p>
          <a:p>
            <a:r>
              <a:rPr lang="pt-BR" dirty="0" smtClean="0"/>
              <a:t>Processo mostrou-se eficiente</a:t>
            </a:r>
          </a:p>
          <a:p>
            <a:pPr lvl="1"/>
            <a:r>
              <a:rPr lang="pt-BR" dirty="0" smtClean="0"/>
              <a:t>Redução de custo de até 96%</a:t>
            </a:r>
          </a:p>
          <a:p>
            <a:pPr lvl="1"/>
            <a:r>
              <a:rPr lang="pt-BR" dirty="0" smtClean="0"/>
              <a:t>Redução de tempo de até 88%</a:t>
            </a:r>
          </a:p>
          <a:p>
            <a:r>
              <a:rPr lang="pt-BR" dirty="0" smtClean="0"/>
              <a:t>Processo é flexível</a:t>
            </a:r>
          </a:p>
          <a:p>
            <a:pPr lvl="1"/>
            <a:r>
              <a:rPr lang="pt-BR" dirty="0" smtClean="0"/>
              <a:t>Heurísticas customizáveis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30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Novas Heurísticas</a:t>
            </a:r>
          </a:p>
          <a:p>
            <a:pPr lvl="1"/>
            <a:r>
              <a:rPr lang="pt-BR" dirty="0" smtClean="0"/>
              <a:t>Considerar dados de uso de CPU e Memória</a:t>
            </a:r>
          </a:p>
          <a:p>
            <a:r>
              <a:rPr lang="pt-BR" dirty="0" smtClean="0"/>
              <a:t>Impacto da Flutuação de Desempenho</a:t>
            </a:r>
          </a:p>
          <a:p>
            <a:pPr lvl="1"/>
            <a:r>
              <a:rPr lang="pt-BR" dirty="0" smtClean="0"/>
              <a:t>Testar a imunidade do Processo à flutuação</a:t>
            </a:r>
          </a:p>
          <a:p>
            <a:r>
              <a:rPr lang="pt-BR" dirty="0" smtClean="0"/>
              <a:t>Investigar outras Aplicações</a:t>
            </a:r>
          </a:p>
          <a:p>
            <a:pPr lvl="1"/>
            <a:r>
              <a:rPr lang="pt-BR" dirty="0" smtClean="0"/>
              <a:t>Aplicabilidade do Processo a outros perfis de aplicações não Web</a:t>
            </a:r>
          </a:p>
          <a:p>
            <a:r>
              <a:rPr lang="pt-BR" dirty="0" smtClean="0"/>
              <a:t>Evolução  para serviço de planejamento</a:t>
            </a:r>
          </a:p>
          <a:p>
            <a:pPr lvl="1"/>
            <a:r>
              <a:rPr lang="pt-BR" dirty="0" smtClean="0"/>
              <a:t>Agregar implantação e avaliação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31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6608" y="2838636"/>
            <a:ext cx="3970784" cy="1180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 smtClean="0"/>
              <a:t>Obrigado!</a:t>
            </a:r>
            <a:endParaRPr lang="pt-BR" sz="7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32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Introdução e 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Há muitas combinações. Diferentes provedores, dezenas de configurações</a:t>
            </a:r>
          </a:p>
          <a:p>
            <a:r>
              <a:rPr lang="pt-BR" dirty="0" smtClean="0"/>
              <a:t>Escalabilidade horizontal x vertical</a:t>
            </a:r>
          </a:p>
          <a:p>
            <a:r>
              <a:rPr lang="pt-BR" dirty="0" smtClean="0"/>
              <a:t>Testar todas as possibilidades é caro, trabalhoso e demorado</a:t>
            </a:r>
          </a:p>
          <a:p>
            <a:r>
              <a:rPr lang="pt-BR" dirty="0" smtClean="0"/>
              <a:t>Automação de testes resolve (em parte) apenas o “trabalhoso”</a:t>
            </a:r>
          </a:p>
          <a:p>
            <a:pPr lvl="1"/>
            <a:r>
              <a:rPr lang="pt-BR" dirty="0" smtClean="0"/>
              <a:t>Como escolher as configurações certas a testar? Quais as próximas?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4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2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Diversos trabalhos abordam o planejamento de capacidade na nuvem</a:t>
            </a:r>
          </a:p>
          <a:p>
            <a:r>
              <a:rPr lang="pt-BR" dirty="0" smtClean="0"/>
              <a:t>Apoio ao planejamento de capacidade:</a:t>
            </a:r>
          </a:p>
          <a:p>
            <a:pPr lvl="1"/>
            <a:r>
              <a:rPr lang="pt-BR" dirty="0" smtClean="0"/>
              <a:t>Abordagem Preditiva</a:t>
            </a:r>
          </a:p>
          <a:p>
            <a:pPr lvl="1"/>
            <a:r>
              <a:rPr lang="pt-BR" dirty="0" smtClean="0"/>
              <a:t>Abordagem Empírica</a:t>
            </a:r>
            <a:endParaRPr lang="pt-BR" dirty="0"/>
          </a:p>
          <a:p>
            <a:r>
              <a:rPr lang="pt-BR" dirty="0" smtClean="0"/>
              <a:t>Abordagem Preditiva: sem execução direta da aplicação na nuvem</a:t>
            </a:r>
          </a:p>
          <a:p>
            <a:r>
              <a:rPr lang="pt-BR" dirty="0" smtClean="0"/>
              <a:t>Abordagem Empírica: implantam e executam a aplicação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7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Abordagem Preditiva</a:t>
            </a:r>
          </a:p>
          <a:p>
            <a:pPr lvl="1"/>
            <a:r>
              <a:rPr lang="pt-BR" dirty="0" smtClean="0"/>
              <a:t>Cloud </a:t>
            </a:r>
            <a:r>
              <a:rPr lang="pt-BR" dirty="0" err="1" smtClean="0"/>
              <a:t>Harmony</a:t>
            </a:r>
            <a:r>
              <a:rPr lang="pt-BR" dirty="0" smtClean="0"/>
              <a:t> (</a:t>
            </a:r>
            <a:r>
              <a:rPr lang="pt-BR" dirty="0" err="1" smtClean="0"/>
              <a:t>CloudHarmony</a:t>
            </a:r>
            <a:r>
              <a:rPr lang="pt-BR" dirty="0" smtClean="0"/>
              <a:t>, 2014)</a:t>
            </a:r>
          </a:p>
          <a:p>
            <a:pPr lvl="1"/>
            <a:r>
              <a:rPr lang="pt-BR" dirty="0" err="1" smtClean="0"/>
              <a:t>CloudXplor</a:t>
            </a:r>
            <a:r>
              <a:rPr lang="pt-BR" dirty="0" smtClean="0"/>
              <a:t> (</a:t>
            </a:r>
            <a:r>
              <a:rPr lang="pt-BR" dirty="0" err="1" smtClean="0"/>
              <a:t>Malkowski</a:t>
            </a:r>
            <a:r>
              <a:rPr lang="pt-BR" dirty="0" smtClean="0"/>
              <a:t> et al., 2010)</a:t>
            </a:r>
          </a:p>
          <a:p>
            <a:pPr lvl="1"/>
            <a:r>
              <a:rPr lang="pt-BR" dirty="0" err="1" smtClean="0"/>
              <a:t>CloudCMP</a:t>
            </a:r>
            <a:r>
              <a:rPr lang="pt-BR" dirty="0" smtClean="0"/>
              <a:t> (Li et al., 2010)</a:t>
            </a:r>
          </a:p>
          <a:p>
            <a:pPr lvl="1"/>
            <a:r>
              <a:rPr lang="pt-BR" dirty="0" smtClean="0"/>
              <a:t>Cloud </a:t>
            </a:r>
            <a:r>
              <a:rPr lang="pt-BR" dirty="0" err="1" smtClean="0"/>
              <a:t>Advisor</a:t>
            </a:r>
            <a:r>
              <a:rPr lang="pt-BR" dirty="0" smtClean="0"/>
              <a:t> (Jung et al., 2013)</a:t>
            </a:r>
          </a:p>
          <a:p>
            <a:pPr lvl="1"/>
            <a:r>
              <a:rPr lang="pt-BR" dirty="0" err="1" smtClean="0"/>
              <a:t>CDOSim</a:t>
            </a:r>
            <a:r>
              <a:rPr lang="pt-BR" dirty="0" smtClean="0"/>
              <a:t> (</a:t>
            </a:r>
            <a:r>
              <a:rPr lang="pt-BR" dirty="0" err="1" smtClean="0"/>
              <a:t>Fittkau</a:t>
            </a:r>
            <a:r>
              <a:rPr lang="pt-BR" dirty="0" smtClean="0"/>
              <a:t> et al., 2012)</a:t>
            </a:r>
          </a:p>
          <a:p>
            <a:pPr lvl="1"/>
            <a:r>
              <a:rPr lang="pt-BR" dirty="0" err="1" smtClean="0"/>
              <a:t>CloudProphet</a:t>
            </a:r>
            <a:r>
              <a:rPr lang="pt-BR" dirty="0" smtClean="0"/>
              <a:t> (Li et al., 2011)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Abordagem Empírica</a:t>
            </a:r>
          </a:p>
          <a:p>
            <a:pPr lvl="1"/>
            <a:r>
              <a:rPr lang="pt-BR" dirty="0" err="1" smtClean="0"/>
              <a:t>Expertus</a:t>
            </a:r>
            <a:r>
              <a:rPr lang="pt-BR" dirty="0" smtClean="0"/>
              <a:t> (</a:t>
            </a:r>
            <a:r>
              <a:rPr lang="pt-BR" dirty="0" err="1" smtClean="0"/>
              <a:t>Jayasinghe</a:t>
            </a:r>
            <a:r>
              <a:rPr lang="pt-BR" dirty="0" smtClean="0"/>
              <a:t> et al., 2012)</a:t>
            </a:r>
          </a:p>
          <a:p>
            <a:pPr lvl="1"/>
            <a:r>
              <a:rPr lang="pt-BR" dirty="0" err="1" smtClean="0"/>
              <a:t>CloudBench</a:t>
            </a:r>
            <a:r>
              <a:rPr lang="pt-BR" dirty="0" smtClean="0"/>
              <a:t> (Silva et al., 2013)</a:t>
            </a:r>
          </a:p>
          <a:p>
            <a:pPr lvl="1"/>
            <a:r>
              <a:rPr lang="pt-BR" dirty="0" smtClean="0"/>
              <a:t>Cloud Crawler (Cunha et al., 2013)</a:t>
            </a:r>
          </a:p>
          <a:p>
            <a:pPr lvl="1"/>
            <a:r>
              <a:rPr lang="pt-BR" dirty="0" smtClean="0"/>
              <a:t>Cloud </a:t>
            </a:r>
            <a:r>
              <a:rPr lang="pt-BR" dirty="0" err="1" smtClean="0"/>
              <a:t>WorkBench</a:t>
            </a:r>
            <a:r>
              <a:rPr lang="pt-BR" dirty="0" smtClean="0"/>
              <a:t> (</a:t>
            </a:r>
            <a:r>
              <a:rPr lang="pt-BR" dirty="0" err="1" smtClean="0"/>
              <a:t>Scheuner</a:t>
            </a:r>
            <a:r>
              <a:rPr lang="pt-BR" dirty="0" smtClean="0"/>
              <a:t> et al., 2013)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Análise Comparativa</a:t>
            </a:r>
          </a:p>
          <a:p>
            <a:r>
              <a:rPr lang="pt-BR" dirty="0" smtClean="0"/>
              <a:t>Abordagem Preditiva</a:t>
            </a:r>
          </a:p>
          <a:p>
            <a:pPr lvl="1"/>
            <a:r>
              <a:rPr lang="pt-BR" dirty="0" smtClean="0"/>
              <a:t>Alta eficiência por baixo custo, exceto </a:t>
            </a:r>
            <a:r>
              <a:rPr lang="pt-BR" dirty="0" err="1" smtClean="0"/>
              <a:t>CloudProphet</a:t>
            </a:r>
            <a:endParaRPr lang="pt-BR" dirty="0" smtClean="0"/>
          </a:p>
          <a:p>
            <a:pPr lvl="1"/>
            <a:r>
              <a:rPr lang="pt-BR" dirty="0" smtClean="0"/>
              <a:t>Acurácia moderada. </a:t>
            </a:r>
            <a:r>
              <a:rPr lang="pt-BR" dirty="0" err="1" smtClean="0"/>
              <a:t>CDOSim</a:t>
            </a:r>
            <a:r>
              <a:rPr lang="pt-BR" dirty="0" smtClean="0"/>
              <a:t> tem baixa acurácia</a:t>
            </a:r>
          </a:p>
          <a:p>
            <a:pPr lvl="1"/>
            <a:r>
              <a:rPr lang="pt-BR" dirty="0" smtClean="0"/>
              <a:t>Complexidade moderada a alta, exceto </a:t>
            </a:r>
            <a:r>
              <a:rPr lang="pt-BR" dirty="0" err="1" smtClean="0"/>
              <a:t>CloudHarmony</a:t>
            </a:r>
            <a:endParaRPr lang="pt-BR" dirty="0" smtClean="0"/>
          </a:p>
          <a:p>
            <a:pPr lvl="1"/>
            <a:r>
              <a:rPr lang="pt-BR" dirty="0" smtClean="0"/>
              <a:t>Flexibilidade baixa a moderada, exceto </a:t>
            </a:r>
            <a:r>
              <a:rPr lang="pt-BR" dirty="0" err="1" smtClean="0"/>
              <a:t>CloudProphet</a:t>
            </a:r>
            <a:endParaRPr lang="pt-BR" dirty="0" smtClean="0"/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0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/>
          <a:lstStyle/>
          <a:p>
            <a:r>
              <a:rPr lang="pt-BR" dirty="0" smtClean="0"/>
              <a:t>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Análise Comparativa</a:t>
            </a:r>
          </a:p>
          <a:p>
            <a:r>
              <a:rPr lang="pt-BR" dirty="0" smtClean="0"/>
              <a:t>Abordagem Empírica</a:t>
            </a:r>
          </a:p>
          <a:p>
            <a:pPr lvl="1"/>
            <a:r>
              <a:rPr lang="pt-BR" dirty="0" smtClean="0"/>
              <a:t>Eficiência baixa, alto custo e tempo</a:t>
            </a:r>
          </a:p>
          <a:p>
            <a:pPr lvl="1"/>
            <a:r>
              <a:rPr lang="pt-BR" dirty="0" smtClean="0"/>
              <a:t>Acurácia alta, pelas execuções reais</a:t>
            </a:r>
          </a:p>
          <a:p>
            <a:pPr lvl="1"/>
            <a:r>
              <a:rPr lang="pt-BR" dirty="0" smtClean="0"/>
              <a:t>Complexidade moderada</a:t>
            </a:r>
          </a:p>
          <a:p>
            <a:pPr lvl="1"/>
            <a:r>
              <a:rPr lang="pt-BR" dirty="0" smtClean="0"/>
              <a:t>Flexibilidade alta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UNIFOR -  CCT - PPGIA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4B0A-EC0A-4800-BD4F-9537350295F1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" r="74892"/>
          <a:stretch/>
        </p:blipFill>
        <p:spPr bwMode="auto">
          <a:xfrm>
            <a:off x="323624" y="325196"/>
            <a:ext cx="864000" cy="8715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1155</Words>
  <Application>Microsoft Office PowerPoint</Application>
  <PresentationFormat>Apresentação na tela (4:3)</PresentationFormat>
  <Paragraphs>266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Um Processo de Inferência de Desempenho para Apoiar o Planejamento de Capacidade de Aplicações na Nuvem</vt:lpstr>
      <vt:lpstr>Sumário</vt:lpstr>
      <vt:lpstr>Introdução e Motivação</vt:lpstr>
      <vt:lpstr>Introdução e Motivação</vt:lpstr>
      <vt:lpstr>Trabalhos Relacionados</vt:lpstr>
      <vt:lpstr>Trabalhos Relacionados</vt:lpstr>
      <vt:lpstr>Trabalhos Relacionados</vt:lpstr>
      <vt:lpstr>Trabalhos Relacionados</vt:lpstr>
      <vt:lpstr>Trabalhos Relacionados</vt:lpstr>
      <vt:lpstr>Proposta de Solução</vt:lpstr>
      <vt:lpstr>Processo de Inferência de Desempenho</vt:lpstr>
      <vt:lpstr>Visão Geral do Processo</vt:lpstr>
      <vt:lpstr>Heurísticas do Processo</vt:lpstr>
      <vt:lpstr>Heurísticas do Processo</vt:lpstr>
      <vt:lpstr>Níveis de Capacidade</vt:lpstr>
      <vt:lpstr>Fluxo do Processo</vt:lpstr>
      <vt:lpstr>Inferência de Desempenho</vt:lpstr>
      <vt:lpstr>Cloud Capacitor</vt:lpstr>
      <vt:lpstr>Cloud Capacitor</vt:lpstr>
      <vt:lpstr>Cloud Capacitor</vt:lpstr>
      <vt:lpstr>Capacitor Web</vt:lpstr>
      <vt:lpstr>Experimentos</vt:lpstr>
      <vt:lpstr>Experimentos</vt:lpstr>
      <vt:lpstr>Experimentos</vt:lpstr>
      <vt:lpstr>Experimentos</vt:lpstr>
      <vt:lpstr>Resultados</vt:lpstr>
      <vt:lpstr>Resultados - Acurácia</vt:lpstr>
      <vt:lpstr>Resultados – Eficiência – Tempo</vt:lpstr>
      <vt:lpstr>Resultados – Eficiência – Custo</vt:lpstr>
      <vt:lpstr>Conclusão</vt:lpstr>
      <vt:lpstr>Trabalhos Futuros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Inferência de Desempenho em Ambientes de Nuvem Computacional de Infraestrutura como Serviço</dc:title>
  <dc:creator>Marcelo</dc:creator>
  <cp:lastModifiedBy>Marcelo</cp:lastModifiedBy>
  <cp:revision>75</cp:revision>
  <dcterms:created xsi:type="dcterms:W3CDTF">2014-11-02T11:50:28Z</dcterms:created>
  <dcterms:modified xsi:type="dcterms:W3CDTF">2014-12-15T03:17:34Z</dcterms:modified>
</cp:coreProperties>
</file>