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9" r:id="rId3"/>
    <p:sldId id="274" r:id="rId4"/>
    <p:sldId id="273" r:id="rId5"/>
    <p:sldId id="266" r:id="rId6"/>
    <p:sldId id="270" r:id="rId7"/>
    <p:sldId id="256" r:id="rId8"/>
    <p:sldId id="262" r:id="rId9"/>
    <p:sldId id="271" r:id="rId10"/>
    <p:sldId id="264" r:id="rId11"/>
    <p:sldId id="263" r:id="rId12"/>
    <p:sldId id="260" r:id="rId13"/>
    <p:sldId id="261" r:id="rId14"/>
    <p:sldId id="257" r:id="rId15"/>
    <p:sldId id="268" r:id="rId16"/>
    <p:sldId id="25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69A7"/>
    <a:srgbClr val="7A8DA7"/>
    <a:srgbClr val="3C6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56" autoAdjust="0"/>
    <p:restoredTop sz="94660"/>
  </p:normalViewPr>
  <p:slideViewPr>
    <p:cSldViewPr snapToGrid="0" snapToObjects="1">
      <p:cViewPr>
        <p:scale>
          <a:sx n="200" d="100"/>
          <a:sy n="200" d="100"/>
        </p:scale>
        <p:origin x="-80" y="7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15/01/15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1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15/01/15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2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15/01/15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8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15/01/15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6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15/01/15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7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15/01/15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9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15/01/15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6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15/01/15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4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15/01/15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92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15/01/15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2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15/01/15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21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D1DEB-A605-D34A-9267-527E5683CC94}" type="datetimeFigureOut">
              <a:rPr lang="en-US" smtClean="0"/>
              <a:pPr/>
              <a:t>15/01/15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8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1171411" y="90316"/>
            <a:ext cx="6642937" cy="6703550"/>
            <a:chOff x="1184111" y="90316"/>
            <a:chExt cx="6642937" cy="6703550"/>
          </a:xfrm>
        </p:grpSpPr>
        <p:sp>
          <p:nvSpPr>
            <p:cNvPr id="110" name="TextBox 109"/>
            <p:cNvSpPr txBox="1"/>
            <p:nvPr/>
          </p:nvSpPr>
          <p:spPr>
            <a:xfrm>
              <a:off x="3766367" y="2126091"/>
              <a:ext cx="179358" cy="207730"/>
            </a:xfrm>
            <a:prstGeom prst="roundRect">
              <a:avLst>
                <a:gd name="adj" fmla="val 44204"/>
              </a:avLst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pt-BR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766367" y="2319708"/>
              <a:ext cx="179358" cy="207730"/>
            </a:xfrm>
            <a:prstGeom prst="roundRect">
              <a:avLst>
                <a:gd name="adj" fmla="val 32403"/>
              </a:avLst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pt-BR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146511" y="2123259"/>
              <a:ext cx="179358" cy="207730"/>
            </a:xfrm>
            <a:prstGeom prst="roundRect">
              <a:avLst>
                <a:gd name="adj" fmla="val 44204"/>
              </a:avLst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pt-BR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146511" y="2316876"/>
              <a:ext cx="179358" cy="207730"/>
            </a:xfrm>
            <a:prstGeom prst="roundRect">
              <a:avLst>
                <a:gd name="adj" fmla="val 32403"/>
              </a:avLst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pt-BR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70122" y="3305503"/>
              <a:ext cx="1562100" cy="53628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1000" dirty="0">
                  <a:solidFill>
                    <a:schemeClr val="tx1"/>
                  </a:solidFill>
                  <a:latin typeface="Arial"/>
                  <a:cs typeface="Arial"/>
                </a:rPr>
                <a:t>Marcar ≤ configurações como rejeitadas para </a:t>
              </a:r>
              <a:br>
                <a:rPr lang="pt-BR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pt-BR" sz="1000" dirty="0">
                  <a:solidFill>
                    <a:schemeClr val="tx1"/>
                  </a:solidFill>
                  <a:latin typeface="Arial"/>
                  <a:cs typeface="Arial"/>
                </a:rPr>
                <a:t> ≥ cargas de trabalho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487780" y="3309561"/>
              <a:ext cx="1562100" cy="52817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1000" dirty="0">
                  <a:solidFill>
                    <a:schemeClr val="tx1"/>
                  </a:solidFill>
                  <a:latin typeface="Arial"/>
                  <a:cs typeface="Arial"/>
                </a:rPr>
                <a:t>Marcar ≥ configurações como candidatas para </a:t>
              </a:r>
              <a:br>
                <a:rPr lang="pt-BR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pt-BR" sz="1000" dirty="0">
                  <a:solidFill>
                    <a:schemeClr val="tx1"/>
                  </a:solidFill>
                  <a:latin typeface="Arial"/>
                  <a:cs typeface="Arial"/>
                </a:rPr>
                <a:t>≤ cargas de trabalho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66366" y="6010877"/>
              <a:ext cx="1562100" cy="53628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Listar configurações candidatas para </a:t>
              </a:r>
              <a:br>
                <a:rPr lang="pt-BR" sz="1000" dirty="0" smtClean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pt-BR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cada carga de trabalho</a:t>
              </a:r>
              <a:endParaRPr lang="pt-BR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66367" y="2119035"/>
              <a:ext cx="1562100" cy="41545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1000" dirty="0">
                  <a:solidFill>
                    <a:schemeClr val="tx1"/>
                  </a:solidFill>
                  <a:latin typeface="Arial"/>
                  <a:cs typeface="Arial"/>
                </a:rPr>
                <a:t>Selecionar </a:t>
              </a:r>
              <a:br>
                <a:rPr lang="pt-BR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pt-BR" sz="1000" dirty="0">
                  <a:solidFill>
                    <a:schemeClr val="tx1"/>
                  </a:solidFill>
                  <a:latin typeface="Arial"/>
                  <a:cs typeface="Arial"/>
                </a:rPr>
                <a:t>configuração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766367" y="933720"/>
              <a:ext cx="1562100" cy="415459"/>
            </a:xfrm>
            <a:prstGeom prst="round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1000" dirty="0">
                  <a:solidFill>
                    <a:schemeClr val="tx1"/>
                  </a:solidFill>
                  <a:latin typeface="Arial"/>
                  <a:cs typeface="Arial"/>
                </a:rPr>
                <a:t>Selecionar </a:t>
              </a:r>
              <a:br>
                <a:rPr lang="pt-BR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pt-BR" sz="1000" dirty="0">
                  <a:solidFill>
                    <a:schemeClr val="tx1"/>
                  </a:solidFill>
                  <a:latin typeface="Arial"/>
                  <a:cs typeface="Arial"/>
                </a:rPr>
                <a:t>categoria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66367" y="345207"/>
              <a:ext cx="1562100" cy="411318"/>
            </a:xfrm>
            <a:prstGeom prst="roundRect">
              <a:avLst/>
            </a:prstGeom>
            <a:ln w="9525" cmpd="sng">
              <a:solidFill>
                <a:srgbClr val="000000"/>
              </a:solidFill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Selecionar </a:t>
              </a:r>
              <a:r>
                <a:rPr lang="pt-BR" sz="1000" dirty="0">
                  <a:solidFill>
                    <a:srgbClr val="000000"/>
                  </a:solidFill>
                  <a:latin typeface="Arial"/>
                  <a:cs typeface="Arial"/>
                </a:rPr>
                <a:t/>
              </a:r>
              <a:br>
                <a:rPr lang="pt-BR" sz="1000" dirty="0">
                  <a:solidFill>
                    <a:srgbClr val="000000"/>
                  </a:solidFill>
                  <a:latin typeface="Arial"/>
                  <a:cs typeface="Arial"/>
                </a:rPr>
              </a:br>
              <a:r>
                <a:rPr lang="pt-BR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carga de trabalho</a:t>
              </a:r>
              <a:endParaRPr lang="pt-BR" sz="10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66367" y="2717240"/>
              <a:ext cx="1562100" cy="413499"/>
            </a:xfrm>
            <a:prstGeom prst="roundRect">
              <a:avLst/>
            </a:prstGeom>
            <a:ln w="9525" cmpd="sng">
              <a:solidFill>
                <a:srgbClr val="000000"/>
              </a:solidFill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Executar </a:t>
              </a:r>
              <a:r>
                <a:rPr lang="pt-BR" sz="1000" dirty="0">
                  <a:solidFill>
                    <a:srgbClr val="000000"/>
                  </a:solidFill>
                  <a:latin typeface="Arial"/>
                  <a:cs typeface="Arial"/>
                </a:rPr>
                <a:t/>
              </a:r>
              <a:br>
                <a:rPr lang="pt-BR" sz="1000" dirty="0">
                  <a:solidFill>
                    <a:srgbClr val="000000"/>
                  </a:solidFill>
                  <a:latin typeface="Arial"/>
                  <a:cs typeface="Arial"/>
                </a:rPr>
              </a:br>
              <a:r>
                <a:rPr lang="pt-BR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Aplicação</a:t>
              </a:r>
              <a:endParaRPr lang="pt-BR" sz="10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766367" y="1525868"/>
              <a:ext cx="1562100" cy="415459"/>
            </a:xfrm>
            <a:prstGeom prst="roundRect">
              <a:avLst/>
            </a:prstGeom>
            <a:ln w="9525" cmpd="sng">
              <a:solidFill>
                <a:srgbClr val="000000"/>
              </a:solidFill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Selecionar </a:t>
              </a:r>
              <a:br>
                <a:rPr lang="pt-BR" sz="1000" dirty="0" smtClean="0">
                  <a:solidFill>
                    <a:srgbClr val="000000"/>
                  </a:solidFill>
                  <a:latin typeface="Arial"/>
                  <a:cs typeface="Arial"/>
                </a:rPr>
              </a:br>
              <a:r>
                <a:rPr lang="pt-BR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nível de capacidade</a:t>
              </a:r>
              <a:endParaRPr lang="pt-BR" sz="10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8" name="Diamond 77"/>
            <p:cNvSpPr/>
            <p:nvPr/>
          </p:nvSpPr>
          <p:spPr>
            <a:xfrm>
              <a:off x="4455695" y="3492507"/>
              <a:ext cx="183445" cy="16227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>
              <a:stCxn id="70" idx="2"/>
              <a:endCxn id="59" idx="0"/>
            </p:cNvCxnSpPr>
            <p:nvPr/>
          </p:nvCxnSpPr>
          <p:spPr>
            <a:xfrm>
              <a:off x="4547417" y="756525"/>
              <a:ext cx="0" cy="17719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59" idx="2"/>
              <a:endCxn id="76" idx="0"/>
            </p:cNvCxnSpPr>
            <p:nvPr/>
          </p:nvCxnSpPr>
          <p:spPr>
            <a:xfrm>
              <a:off x="4547417" y="1349179"/>
              <a:ext cx="0" cy="17668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6" idx="2"/>
              <a:endCxn id="58" idx="0"/>
            </p:cNvCxnSpPr>
            <p:nvPr/>
          </p:nvCxnSpPr>
          <p:spPr>
            <a:xfrm>
              <a:off x="4547417" y="1941327"/>
              <a:ext cx="0" cy="1777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58" idx="2"/>
              <a:endCxn id="73" idx="0"/>
            </p:cNvCxnSpPr>
            <p:nvPr/>
          </p:nvCxnSpPr>
          <p:spPr>
            <a:xfrm>
              <a:off x="4547417" y="2534494"/>
              <a:ext cx="0" cy="18274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73" idx="2"/>
              <a:endCxn id="78" idx="0"/>
            </p:cNvCxnSpPr>
            <p:nvPr/>
          </p:nvCxnSpPr>
          <p:spPr>
            <a:xfrm>
              <a:off x="4547417" y="3130739"/>
              <a:ext cx="1" cy="36176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78" idx="3"/>
              <a:endCxn id="54" idx="1"/>
            </p:cNvCxnSpPr>
            <p:nvPr/>
          </p:nvCxnSpPr>
          <p:spPr>
            <a:xfrm>
              <a:off x="4639140" y="3573646"/>
              <a:ext cx="430982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8" idx="1"/>
              <a:endCxn id="56" idx="3"/>
            </p:cNvCxnSpPr>
            <p:nvPr/>
          </p:nvCxnSpPr>
          <p:spPr>
            <a:xfrm flipH="1">
              <a:off x="4049880" y="3573646"/>
              <a:ext cx="405815" cy="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4068290" y="3654785"/>
              <a:ext cx="958256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>
                  <a:solidFill>
                    <a:schemeClr val="tx1"/>
                  </a:solidFill>
                  <a:latin typeface="Arial"/>
                  <a:cs typeface="Arial"/>
                </a:rPr>
                <a:t>s</a:t>
              </a:r>
              <a: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atisfaz SLA?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114847" y="3384298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S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745782" y="3384299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err="1">
                  <a:solidFill>
                    <a:schemeClr val="tx1"/>
                  </a:solidFill>
                  <a:latin typeface="Arial"/>
                  <a:cs typeface="Arial"/>
                </a:rPr>
                <a:t>N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95452" y="4297705"/>
              <a:ext cx="1562100" cy="413499"/>
            </a:xfrm>
            <a:prstGeom prst="roundRect">
              <a:avLst/>
            </a:prstGeom>
            <a:ln w="9525" cmpd="sng">
              <a:solidFill>
                <a:srgbClr val="000000"/>
              </a:solidFill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Selecionar </a:t>
              </a:r>
              <a:r>
                <a:rPr lang="pt-BR" sz="1000" dirty="0">
                  <a:solidFill>
                    <a:srgbClr val="000000"/>
                  </a:solidFill>
                  <a:latin typeface="Arial"/>
                  <a:cs typeface="Arial"/>
                </a:rPr>
                <a:t/>
              </a:r>
              <a:br>
                <a:rPr lang="pt-BR" sz="1000" dirty="0">
                  <a:solidFill>
                    <a:srgbClr val="000000"/>
                  </a:solidFill>
                  <a:latin typeface="Arial"/>
                  <a:cs typeface="Arial"/>
                </a:rPr>
              </a:br>
              <a:r>
                <a:rPr lang="pt-BR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&lt; nível de capacidade</a:t>
              </a:r>
              <a:endParaRPr lang="pt-BR" sz="10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295452" y="5040441"/>
              <a:ext cx="1562100" cy="413499"/>
            </a:xfrm>
            <a:prstGeom prst="roundRect">
              <a:avLst/>
            </a:prstGeom>
            <a:ln w="9525" cmpd="sng">
              <a:solidFill>
                <a:srgbClr val="000000"/>
              </a:solidFill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Selecionar </a:t>
              </a:r>
              <a:r>
                <a:rPr lang="pt-BR" sz="1000" dirty="0">
                  <a:solidFill>
                    <a:srgbClr val="000000"/>
                  </a:solidFill>
                  <a:latin typeface="Arial"/>
                  <a:cs typeface="Arial"/>
                </a:rPr>
                <a:t/>
              </a:r>
              <a:br>
                <a:rPr lang="pt-BR" sz="1000" dirty="0">
                  <a:solidFill>
                    <a:srgbClr val="000000"/>
                  </a:solidFill>
                  <a:latin typeface="Arial"/>
                  <a:cs typeface="Arial"/>
                </a:rPr>
              </a:br>
              <a:r>
                <a:rPr lang="pt-BR" sz="1000" dirty="0">
                  <a:solidFill>
                    <a:srgbClr val="000000"/>
                  </a:solidFill>
                  <a:latin typeface="Arial"/>
                  <a:cs typeface="Arial"/>
                </a:rPr>
                <a:t>&gt;</a:t>
              </a:r>
              <a:r>
                <a:rPr lang="pt-BR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 carga de trabalho</a:t>
              </a:r>
              <a:endParaRPr lang="pt-BR" sz="10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9" name="Diamond 98"/>
            <p:cNvSpPr/>
            <p:nvPr/>
          </p:nvSpPr>
          <p:spPr>
            <a:xfrm>
              <a:off x="3177108" y="4052723"/>
              <a:ext cx="183445" cy="16227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56" idx="2"/>
              <a:endCxn id="99" idx="0"/>
            </p:cNvCxnSpPr>
            <p:nvPr/>
          </p:nvCxnSpPr>
          <p:spPr>
            <a:xfrm>
              <a:off x="3268830" y="3837732"/>
              <a:ext cx="1" cy="21499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Diamond 102"/>
            <p:cNvSpPr/>
            <p:nvPr/>
          </p:nvSpPr>
          <p:spPr>
            <a:xfrm>
              <a:off x="3177108" y="4423315"/>
              <a:ext cx="183445" cy="16227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>
              <a:stCxn id="99" idx="2"/>
              <a:endCxn id="103" idx="0"/>
            </p:cNvCxnSpPr>
            <p:nvPr/>
          </p:nvCxnSpPr>
          <p:spPr>
            <a:xfrm>
              <a:off x="3268831" y="4215001"/>
              <a:ext cx="0" cy="20831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Diamond 105"/>
            <p:cNvSpPr/>
            <p:nvPr/>
          </p:nvSpPr>
          <p:spPr>
            <a:xfrm>
              <a:off x="3177108" y="4795338"/>
              <a:ext cx="183445" cy="16227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>
              <a:stCxn id="103" idx="2"/>
              <a:endCxn id="106" idx="0"/>
            </p:cNvCxnSpPr>
            <p:nvPr/>
          </p:nvCxnSpPr>
          <p:spPr>
            <a:xfrm>
              <a:off x="3268831" y="4585593"/>
              <a:ext cx="0" cy="20974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Diamond 107"/>
            <p:cNvSpPr/>
            <p:nvPr/>
          </p:nvSpPr>
          <p:spPr>
            <a:xfrm>
              <a:off x="3177108" y="5166052"/>
              <a:ext cx="183445" cy="16227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Arrow Connector 108"/>
            <p:cNvCxnSpPr>
              <a:stCxn id="106" idx="2"/>
              <a:endCxn id="108" idx="0"/>
            </p:cNvCxnSpPr>
            <p:nvPr/>
          </p:nvCxnSpPr>
          <p:spPr>
            <a:xfrm>
              <a:off x="3268831" y="4957616"/>
              <a:ext cx="0" cy="20843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307633" y="3987812"/>
              <a:ext cx="1016920" cy="290693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≈ configuração </a:t>
              </a:r>
              <a:b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a explorar?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039629" y="4189046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err="1">
                  <a:solidFill>
                    <a:schemeClr val="tx1"/>
                  </a:solidFill>
                  <a:latin typeface="Arial"/>
                  <a:cs typeface="Arial"/>
                </a:rPr>
                <a:t>N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20" name="Elbow Connector 119"/>
            <p:cNvCxnSpPr>
              <a:stCxn id="99" idx="1"/>
              <a:endCxn id="111" idx="1"/>
            </p:cNvCxnSpPr>
            <p:nvPr/>
          </p:nvCxnSpPr>
          <p:spPr>
            <a:xfrm rot="10800000" flipH="1">
              <a:off x="3177107" y="2423574"/>
              <a:ext cx="589259" cy="1710289"/>
            </a:xfrm>
            <a:prstGeom prst="bentConnector3">
              <a:avLst>
                <a:gd name="adj1" fmla="val -152543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2904849" y="3942826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S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310530" y="4361225"/>
              <a:ext cx="1011127" cy="290693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&lt; configuração a explorar?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039629" y="4553126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err="1">
                  <a:solidFill>
                    <a:schemeClr val="tx1"/>
                  </a:solidFill>
                  <a:latin typeface="Arial"/>
                  <a:cs typeface="Arial"/>
                </a:rPr>
                <a:t>N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887905" y="4306906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S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26" name="Straight Arrow Connector 125"/>
            <p:cNvCxnSpPr>
              <a:stCxn id="103" idx="1"/>
              <a:endCxn id="49" idx="3"/>
            </p:cNvCxnSpPr>
            <p:nvPr/>
          </p:nvCxnSpPr>
          <p:spPr>
            <a:xfrm flipH="1">
              <a:off x="2857552" y="4504454"/>
              <a:ext cx="319556" cy="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3039629" y="4924262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err="1">
                  <a:solidFill>
                    <a:schemeClr val="tx1"/>
                  </a:solidFill>
                  <a:latin typeface="Arial"/>
                  <a:cs typeface="Arial"/>
                </a:rPr>
                <a:t>N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892129" y="4678042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S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31" name="Straight Arrow Connector 130"/>
            <p:cNvCxnSpPr>
              <a:stCxn id="108" idx="1"/>
              <a:endCxn id="67" idx="3"/>
            </p:cNvCxnSpPr>
            <p:nvPr/>
          </p:nvCxnSpPr>
          <p:spPr>
            <a:xfrm flipH="1">
              <a:off x="2857552" y="5247191"/>
              <a:ext cx="319556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3344423" y="4732361"/>
              <a:ext cx="943340" cy="290693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&lt;&gt; categoria</a:t>
              </a:r>
              <a:b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a explorar?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36" name="Elbow Connector 135"/>
            <p:cNvCxnSpPr>
              <a:stCxn id="106" idx="1"/>
              <a:endCxn id="59" idx="1"/>
            </p:cNvCxnSpPr>
            <p:nvPr/>
          </p:nvCxnSpPr>
          <p:spPr>
            <a:xfrm rot="10800000" flipH="1">
              <a:off x="3177107" y="1141451"/>
              <a:ext cx="589259" cy="3735027"/>
            </a:xfrm>
            <a:prstGeom prst="bentConnector3">
              <a:avLst>
                <a:gd name="adj1" fmla="val -390818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3039629" y="5302454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err="1">
                  <a:solidFill>
                    <a:schemeClr val="tx1"/>
                  </a:solidFill>
                  <a:latin typeface="Arial"/>
                  <a:cs typeface="Arial"/>
                </a:rPr>
                <a:t>N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896353" y="5056234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S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276636" y="5106329"/>
              <a:ext cx="1078914" cy="290693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>
                  <a:solidFill>
                    <a:schemeClr val="tx1"/>
                  </a:solidFill>
                  <a:latin typeface="Arial"/>
                  <a:cs typeface="Arial"/>
                </a:rPr>
                <a:t>&gt;</a:t>
              </a:r>
              <a: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 </a:t>
              </a:r>
              <a:r>
                <a:rPr lang="pt-BR" sz="900" dirty="0">
                  <a:solidFill>
                    <a:schemeClr val="tx1"/>
                  </a:solidFill>
                  <a:latin typeface="Arial"/>
                  <a:cs typeface="Arial"/>
                </a:rPr>
                <a:t>c</a:t>
              </a:r>
              <a: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arga de trab. </a:t>
              </a:r>
              <a:b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a explorar?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 flipH="1">
              <a:off x="6264948" y="4297705"/>
              <a:ext cx="1562100" cy="413499"/>
            </a:xfrm>
            <a:prstGeom prst="roundRect">
              <a:avLst/>
            </a:prstGeom>
            <a:ln w="9525" cmpd="sng">
              <a:solidFill>
                <a:srgbClr val="000000"/>
              </a:solidFill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Selecionar </a:t>
              </a:r>
              <a:r>
                <a:rPr lang="pt-BR" sz="1000" dirty="0">
                  <a:solidFill>
                    <a:srgbClr val="000000"/>
                  </a:solidFill>
                  <a:latin typeface="Arial"/>
                  <a:cs typeface="Arial"/>
                </a:rPr>
                <a:t/>
              </a:r>
              <a:br>
                <a:rPr lang="pt-BR" sz="1000" dirty="0">
                  <a:solidFill>
                    <a:srgbClr val="000000"/>
                  </a:solidFill>
                  <a:latin typeface="Arial"/>
                  <a:cs typeface="Arial"/>
                </a:rPr>
              </a:br>
              <a:r>
                <a:rPr lang="pt-BR" sz="1000" dirty="0">
                  <a:solidFill>
                    <a:srgbClr val="000000"/>
                  </a:solidFill>
                  <a:latin typeface="Arial"/>
                  <a:cs typeface="Arial"/>
                </a:rPr>
                <a:t>&gt;</a:t>
              </a:r>
              <a:r>
                <a:rPr lang="pt-BR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 nível de capacidade</a:t>
              </a:r>
              <a:endParaRPr lang="pt-BR" sz="10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 flipH="1">
              <a:off x="6264948" y="5040441"/>
              <a:ext cx="1562100" cy="413499"/>
            </a:xfrm>
            <a:prstGeom prst="roundRect">
              <a:avLst/>
            </a:prstGeom>
            <a:ln w="9525" cmpd="sng">
              <a:solidFill>
                <a:srgbClr val="000000"/>
              </a:solidFill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Selecionar </a:t>
              </a:r>
              <a:r>
                <a:rPr lang="pt-BR" sz="1000" dirty="0">
                  <a:solidFill>
                    <a:srgbClr val="000000"/>
                  </a:solidFill>
                  <a:latin typeface="Arial"/>
                  <a:cs typeface="Arial"/>
                </a:rPr>
                <a:t/>
              </a:r>
              <a:br>
                <a:rPr lang="pt-BR" sz="1000" dirty="0">
                  <a:solidFill>
                    <a:srgbClr val="000000"/>
                  </a:solidFill>
                  <a:latin typeface="Arial"/>
                  <a:cs typeface="Arial"/>
                </a:rPr>
              </a:br>
              <a:r>
                <a:rPr lang="pt-BR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&lt; carga de trabalho</a:t>
              </a:r>
              <a:endParaRPr lang="pt-BR" sz="10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7" name="Diamond 146"/>
            <p:cNvSpPr/>
            <p:nvPr/>
          </p:nvSpPr>
          <p:spPr>
            <a:xfrm flipH="1">
              <a:off x="5761947" y="4052723"/>
              <a:ext cx="183445" cy="16227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147"/>
            <p:cNvCxnSpPr>
              <a:stCxn id="54" idx="2"/>
              <a:endCxn id="147" idx="0"/>
            </p:cNvCxnSpPr>
            <p:nvPr/>
          </p:nvCxnSpPr>
          <p:spPr>
            <a:xfrm>
              <a:off x="5851172" y="3841789"/>
              <a:ext cx="2497" cy="21093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Diamond 148"/>
            <p:cNvSpPr/>
            <p:nvPr/>
          </p:nvSpPr>
          <p:spPr>
            <a:xfrm flipH="1">
              <a:off x="5761947" y="4423315"/>
              <a:ext cx="183445" cy="16227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Arrow Connector 149"/>
            <p:cNvCxnSpPr>
              <a:stCxn id="147" idx="2"/>
              <a:endCxn id="149" idx="0"/>
            </p:cNvCxnSpPr>
            <p:nvPr/>
          </p:nvCxnSpPr>
          <p:spPr>
            <a:xfrm>
              <a:off x="5853669" y="4215001"/>
              <a:ext cx="0" cy="20831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Diamond 150"/>
            <p:cNvSpPr/>
            <p:nvPr/>
          </p:nvSpPr>
          <p:spPr>
            <a:xfrm flipH="1">
              <a:off x="5761947" y="4795338"/>
              <a:ext cx="183445" cy="16227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Arrow Connector 151"/>
            <p:cNvCxnSpPr>
              <a:stCxn id="149" idx="2"/>
              <a:endCxn id="151" idx="0"/>
            </p:cNvCxnSpPr>
            <p:nvPr/>
          </p:nvCxnSpPr>
          <p:spPr>
            <a:xfrm>
              <a:off x="5853669" y="4585593"/>
              <a:ext cx="0" cy="20974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Diamond 152"/>
            <p:cNvSpPr/>
            <p:nvPr/>
          </p:nvSpPr>
          <p:spPr>
            <a:xfrm flipH="1">
              <a:off x="5761947" y="5166052"/>
              <a:ext cx="183445" cy="16227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Arrow Connector 153"/>
            <p:cNvCxnSpPr>
              <a:stCxn id="151" idx="2"/>
              <a:endCxn id="153" idx="0"/>
            </p:cNvCxnSpPr>
            <p:nvPr/>
          </p:nvCxnSpPr>
          <p:spPr>
            <a:xfrm>
              <a:off x="5853669" y="4957616"/>
              <a:ext cx="0" cy="20843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 flipH="1">
              <a:off x="4787363" y="3987812"/>
              <a:ext cx="1016920" cy="290693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≈ configuração </a:t>
              </a:r>
              <a:b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a explorar?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 flipH="1">
              <a:off x="5807694" y="4189046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err="1">
                  <a:solidFill>
                    <a:schemeClr val="tx1"/>
                  </a:solidFill>
                  <a:latin typeface="Arial"/>
                  <a:cs typeface="Arial"/>
                </a:rPr>
                <a:t>N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57" name="Elbow Connector 156"/>
            <p:cNvCxnSpPr>
              <a:stCxn id="147" idx="1"/>
              <a:endCxn id="113" idx="3"/>
            </p:cNvCxnSpPr>
            <p:nvPr/>
          </p:nvCxnSpPr>
          <p:spPr>
            <a:xfrm flipH="1" flipV="1">
              <a:off x="5325869" y="2420741"/>
              <a:ext cx="619523" cy="1713121"/>
            </a:xfrm>
            <a:prstGeom prst="bentConnector3">
              <a:avLst>
                <a:gd name="adj1" fmla="val -142814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 flipH="1">
              <a:off x="5945306" y="3942826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S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 flipH="1">
              <a:off x="4779676" y="4361225"/>
              <a:ext cx="1032295" cy="290693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>
                  <a:solidFill>
                    <a:schemeClr val="tx1"/>
                  </a:solidFill>
                  <a:latin typeface="Arial"/>
                  <a:cs typeface="Arial"/>
                </a:rPr>
                <a:t>&gt;</a:t>
              </a:r>
              <a: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 configuração a explorar?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 flipH="1">
              <a:off x="5807694" y="4553126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err="1">
                  <a:solidFill>
                    <a:schemeClr val="tx1"/>
                  </a:solidFill>
                  <a:latin typeface="Arial"/>
                  <a:cs typeface="Arial"/>
                </a:rPr>
                <a:t>N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 flipH="1">
              <a:off x="5945306" y="4306906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S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62" name="Straight Arrow Connector 161"/>
            <p:cNvCxnSpPr>
              <a:stCxn id="149" idx="1"/>
              <a:endCxn id="145" idx="3"/>
            </p:cNvCxnSpPr>
            <p:nvPr/>
          </p:nvCxnSpPr>
          <p:spPr>
            <a:xfrm>
              <a:off x="5945392" y="4504454"/>
              <a:ext cx="319556" cy="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 flipH="1">
              <a:off x="5807694" y="4924262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err="1">
                  <a:solidFill>
                    <a:schemeClr val="tx1"/>
                  </a:solidFill>
                  <a:latin typeface="Arial"/>
                  <a:cs typeface="Arial"/>
                </a:rPr>
                <a:t>N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 flipH="1">
              <a:off x="5945306" y="4678042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S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65" name="Straight Arrow Connector 164"/>
            <p:cNvCxnSpPr>
              <a:stCxn id="153" idx="1"/>
              <a:endCxn id="146" idx="3"/>
            </p:cNvCxnSpPr>
            <p:nvPr/>
          </p:nvCxnSpPr>
          <p:spPr>
            <a:xfrm>
              <a:off x="5945392" y="5247191"/>
              <a:ext cx="319556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 flipH="1">
              <a:off x="4824153" y="4732361"/>
              <a:ext cx="943340" cy="290693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&lt;&gt; categoria</a:t>
              </a:r>
              <a:b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a explorar?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67" name="Elbow Connector 166"/>
            <p:cNvCxnSpPr>
              <a:stCxn id="151" idx="1"/>
              <a:endCxn id="59" idx="3"/>
            </p:cNvCxnSpPr>
            <p:nvPr/>
          </p:nvCxnSpPr>
          <p:spPr>
            <a:xfrm flipH="1" flipV="1">
              <a:off x="5328467" y="1141450"/>
              <a:ext cx="616925" cy="3735027"/>
            </a:xfrm>
            <a:prstGeom prst="bentConnector3">
              <a:avLst>
                <a:gd name="adj1" fmla="val -377867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 flipH="1">
              <a:off x="5807694" y="5302454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err="1">
                  <a:solidFill>
                    <a:schemeClr val="tx1"/>
                  </a:solidFill>
                  <a:latin typeface="Arial"/>
                  <a:cs typeface="Arial"/>
                </a:rPr>
                <a:t>N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 flipH="1">
              <a:off x="5945306" y="5056234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S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 flipH="1">
              <a:off x="4756366" y="5106329"/>
              <a:ext cx="1078914" cy="290693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&lt; </a:t>
              </a:r>
              <a:r>
                <a:rPr lang="pt-BR" sz="900" dirty="0">
                  <a:solidFill>
                    <a:schemeClr val="tx1"/>
                  </a:solidFill>
                  <a:latin typeface="Arial"/>
                  <a:cs typeface="Arial"/>
                </a:rPr>
                <a:t>c</a:t>
              </a:r>
              <a: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arga de trab. </a:t>
              </a:r>
              <a:b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a explorar?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81" name="Diamond 180"/>
            <p:cNvSpPr/>
            <p:nvPr/>
          </p:nvSpPr>
          <p:spPr>
            <a:xfrm flipH="1">
              <a:off x="4455694" y="5671228"/>
              <a:ext cx="183445" cy="16227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/>
            <p:cNvSpPr txBox="1"/>
            <p:nvPr/>
          </p:nvSpPr>
          <p:spPr>
            <a:xfrm flipH="1">
              <a:off x="4503112" y="5805282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err="1">
                  <a:solidFill>
                    <a:schemeClr val="tx1"/>
                  </a:solidFill>
                  <a:latin typeface="Arial"/>
                  <a:cs typeface="Arial"/>
                </a:rPr>
                <a:t>N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 flipH="1">
              <a:off x="4650612" y="5559062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S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84" name="Straight Arrow Connector 183"/>
            <p:cNvCxnSpPr>
              <a:stCxn id="181" idx="2"/>
              <a:endCxn id="57" idx="0"/>
            </p:cNvCxnSpPr>
            <p:nvPr/>
          </p:nvCxnSpPr>
          <p:spPr>
            <a:xfrm>
              <a:off x="4547416" y="5833506"/>
              <a:ext cx="0" cy="17737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Elbow Connector 186"/>
            <p:cNvCxnSpPr>
              <a:stCxn id="181" idx="1"/>
              <a:endCxn id="70" idx="3"/>
            </p:cNvCxnSpPr>
            <p:nvPr/>
          </p:nvCxnSpPr>
          <p:spPr>
            <a:xfrm flipV="1">
              <a:off x="4639139" y="550866"/>
              <a:ext cx="689328" cy="5201501"/>
            </a:xfrm>
            <a:prstGeom prst="bentConnector3">
              <a:avLst>
                <a:gd name="adj1" fmla="val 564074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3421390" y="5617599"/>
              <a:ext cx="1078914" cy="290693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&lt;&gt; </a:t>
              </a:r>
              <a:r>
                <a:rPr lang="pt-BR" sz="900" dirty="0">
                  <a:solidFill>
                    <a:schemeClr val="tx1"/>
                  </a:solidFill>
                  <a:latin typeface="Arial"/>
                  <a:cs typeface="Arial"/>
                </a:rPr>
                <a:t>c</a:t>
              </a:r>
              <a: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arga de trab. </a:t>
              </a:r>
              <a:b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a explorar?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93" name="Elbow Connector 192"/>
            <p:cNvCxnSpPr>
              <a:stCxn id="108" idx="2"/>
              <a:endCxn id="181" idx="0"/>
            </p:cNvCxnSpPr>
            <p:nvPr/>
          </p:nvCxnSpPr>
          <p:spPr>
            <a:xfrm rot="16200000" flipH="1">
              <a:off x="3736674" y="4860486"/>
              <a:ext cx="342898" cy="1278585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153" idx="2"/>
              <a:endCxn id="181" idx="0"/>
            </p:cNvCxnSpPr>
            <p:nvPr/>
          </p:nvCxnSpPr>
          <p:spPr>
            <a:xfrm rot="5400000">
              <a:off x="5029094" y="4846653"/>
              <a:ext cx="342898" cy="1306253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Oval 201"/>
            <p:cNvSpPr/>
            <p:nvPr/>
          </p:nvSpPr>
          <p:spPr>
            <a:xfrm>
              <a:off x="4502416" y="6703866"/>
              <a:ext cx="90000" cy="90000"/>
            </a:xfrm>
            <a:prstGeom prst="ellipse">
              <a:avLst/>
            </a:prstGeom>
            <a:solidFill>
              <a:schemeClr val="tx1"/>
            </a:solidFill>
            <a:ln w="38100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4502417" y="90316"/>
              <a:ext cx="90000" cy="90000"/>
            </a:xfrm>
            <a:prstGeom prst="ellipse">
              <a:avLst/>
            </a:prstGeom>
            <a:solidFill>
              <a:schemeClr val="tx1"/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4" name="Straight Arrow Connector 203"/>
            <p:cNvCxnSpPr>
              <a:stCxn id="203" idx="4"/>
              <a:endCxn id="70" idx="0"/>
            </p:cNvCxnSpPr>
            <p:nvPr/>
          </p:nvCxnSpPr>
          <p:spPr>
            <a:xfrm>
              <a:off x="4547417" y="180316"/>
              <a:ext cx="0" cy="16489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stCxn id="57" idx="2"/>
              <a:endCxn id="202" idx="0"/>
            </p:cNvCxnSpPr>
            <p:nvPr/>
          </p:nvCxnSpPr>
          <p:spPr>
            <a:xfrm>
              <a:off x="4547416" y="6547163"/>
              <a:ext cx="0" cy="1656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3656379" y="340836"/>
              <a:ext cx="610253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800" b="1" dirty="0" smtClean="0">
                  <a:solidFill>
                    <a:schemeClr val="tx1"/>
                  </a:solidFill>
                  <a:latin typeface="Arial"/>
                  <a:cs typeface="Arial"/>
                </a:rPr>
                <a:t>&lt;&lt;A&gt;&gt;</a:t>
              </a:r>
              <a:endParaRPr lang="pt-BR" sz="8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3656379" y="1525868"/>
              <a:ext cx="610253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800" b="1" dirty="0" smtClean="0">
                  <a:solidFill>
                    <a:schemeClr val="tx1"/>
                  </a:solidFill>
                  <a:latin typeface="Arial"/>
                  <a:cs typeface="Arial"/>
                </a:rPr>
                <a:t>&lt;&lt;A&gt;&gt;</a:t>
              </a:r>
              <a:endParaRPr lang="pt-BR" sz="8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3656379" y="2717240"/>
              <a:ext cx="610253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800" b="1" dirty="0" smtClean="0">
                  <a:solidFill>
                    <a:schemeClr val="tx1"/>
                  </a:solidFill>
                  <a:latin typeface="Arial"/>
                  <a:cs typeface="Arial"/>
                </a:rPr>
                <a:t>&lt;&lt;A&gt;&gt;</a:t>
              </a:r>
              <a:endParaRPr lang="pt-BR" sz="8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1184111" y="4290649"/>
              <a:ext cx="610253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800" b="1" dirty="0" smtClean="0">
                  <a:solidFill>
                    <a:schemeClr val="tx1"/>
                  </a:solidFill>
                  <a:latin typeface="Arial"/>
                  <a:cs typeface="Arial"/>
                </a:rPr>
                <a:t>&lt;&lt;A&gt;&gt;</a:t>
              </a:r>
              <a:endParaRPr lang="pt-BR" sz="8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184111" y="5032825"/>
              <a:ext cx="610253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800" b="1" dirty="0" smtClean="0">
                  <a:solidFill>
                    <a:schemeClr val="tx1"/>
                  </a:solidFill>
                  <a:latin typeface="Arial"/>
                  <a:cs typeface="Arial"/>
                </a:rPr>
                <a:t>&lt;&lt;A&gt;&gt;</a:t>
              </a:r>
              <a:endParaRPr lang="pt-BR" sz="8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6158395" y="4290109"/>
              <a:ext cx="610253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800" b="1" dirty="0" smtClean="0">
                  <a:solidFill>
                    <a:schemeClr val="tx1"/>
                  </a:solidFill>
                  <a:latin typeface="Arial"/>
                  <a:cs typeface="Arial"/>
                </a:rPr>
                <a:t>&lt;&lt;A&gt;&gt;</a:t>
              </a:r>
              <a:endParaRPr lang="pt-BR" sz="8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6158395" y="5032285"/>
              <a:ext cx="610253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800" b="1" dirty="0" smtClean="0">
                  <a:solidFill>
                    <a:schemeClr val="tx1"/>
                  </a:solidFill>
                  <a:latin typeface="Arial"/>
                  <a:cs typeface="Arial"/>
                </a:rPr>
                <a:t>&lt;&lt;A&gt;&gt;</a:t>
              </a:r>
              <a:endParaRPr lang="pt-BR" sz="8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95" name="Elbow Connector 94"/>
            <p:cNvCxnSpPr>
              <a:stCxn id="49" idx="0"/>
              <a:endCxn id="110" idx="1"/>
            </p:cNvCxnSpPr>
            <p:nvPr/>
          </p:nvCxnSpPr>
          <p:spPr>
            <a:xfrm rot="5400000" flipH="1" flipV="1">
              <a:off x="1887560" y="2418899"/>
              <a:ext cx="2067749" cy="168986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>
              <a:stCxn id="145" idx="0"/>
              <a:endCxn id="112" idx="3"/>
            </p:cNvCxnSpPr>
            <p:nvPr/>
          </p:nvCxnSpPr>
          <p:spPr>
            <a:xfrm rot="16200000" flipV="1">
              <a:off x="5150644" y="2402350"/>
              <a:ext cx="2070581" cy="1720129"/>
            </a:xfrm>
            <a:prstGeom prst="bentConnector2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Elbow Connector 118"/>
            <p:cNvCxnSpPr>
              <a:stCxn id="67" idx="1"/>
              <a:endCxn id="73" idx="1"/>
            </p:cNvCxnSpPr>
            <p:nvPr/>
          </p:nvCxnSpPr>
          <p:spPr>
            <a:xfrm rot="10800000" flipH="1">
              <a:off x="1295451" y="2923991"/>
              <a:ext cx="2470915" cy="2323201"/>
            </a:xfrm>
            <a:prstGeom prst="bentConnector3">
              <a:avLst>
                <a:gd name="adj1" fmla="val -8396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Elbow Connector 127"/>
            <p:cNvCxnSpPr>
              <a:stCxn id="146" idx="1"/>
              <a:endCxn id="73" idx="3"/>
            </p:cNvCxnSpPr>
            <p:nvPr/>
          </p:nvCxnSpPr>
          <p:spPr>
            <a:xfrm flipH="1" flipV="1">
              <a:off x="5328467" y="2923990"/>
              <a:ext cx="2498581" cy="2323201"/>
            </a:xfrm>
            <a:prstGeom prst="bentConnector3">
              <a:avLst>
                <a:gd name="adj1" fmla="val -8303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8087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306766"/>
              </p:ext>
            </p:extLst>
          </p:nvPr>
        </p:nvGraphicFramePr>
        <p:xfrm>
          <a:off x="1198655" y="1012825"/>
          <a:ext cx="2381778" cy="1706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963"/>
                <a:gridCol w="396963"/>
                <a:gridCol w="396963"/>
                <a:gridCol w="396963"/>
                <a:gridCol w="396963"/>
                <a:gridCol w="396963"/>
              </a:tblGrid>
              <a:tr h="284371">
                <a:tc>
                  <a:txBody>
                    <a:bodyPr/>
                    <a:lstStyle/>
                    <a:p>
                      <a:pPr algn="ctr"/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4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5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C</a:t>
                      </a:r>
                      <a:r>
                        <a:rPr kumimoji="0" lang="en-US" sz="12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lang="en-US" sz="12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4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5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1595297" y="1031130"/>
            <a:ext cx="1999250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239094" y="1309489"/>
            <a:ext cx="0" cy="1423671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9344" y="1787415"/>
            <a:ext cx="1201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Arial"/>
                <a:cs typeface="Arial"/>
              </a:rPr>
              <a:t>Níveis de capacidade</a:t>
            </a:r>
            <a:endParaRPr lang="pt-BR" sz="12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9903" y="738399"/>
            <a:ext cx="2105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Arial"/>
                <a:cs typeface="Arial"/>
              </a:rPr>
              <a:t>Níveis de carga de trabalho</a:t>
            </a:r>
            <a:endParaRPr lang="pt-BR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0427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877492"/>
              </p:ext>
            </p:extLst>
          </p:nvPr>
        </p:nvGraphicFramePr>
        <p:xfrm>
          <a:off x="514223" y="1012825"/>
          <a:ext cx="2381778" cy="1706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963"/>
                <a:gridCol w="396963"/>
                <a:gridCol w="396963"/>
                <a:gridCol w="396963"/>
                <a:gridCol w="396963"/>
                <a:gridCol w="396963"/>
              </a:tblGrid>
              <a:tr h="284371">
                <a:tc>
                  <a:txBody>
                    <a:bodyPr/>
                    <a:lstStyle/>
                    <a:p>
                      <a:pPr algn="ctr"/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4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660450"/>
              </p:ext>
            </p:extLst>
          </p:nvPr>
        </p:nvGraphicFramePr>
        <p:xfrm>
          <a:off x="3183200" y="1012825"/>
          <a:ext cx="2381778" cy="1706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963"/>
                <a:gridCol w="396963"/>
                <a:gridCol w="396963"/>
                <a:gridCol w="396963"/>
                <a:gridCol w="396963"/>
                <a:gridCol w="396963"/>
              </a:tblGrid>
              <a:tr h="284371">
                <a:tc>
                  <a:txBody>
                    <a:bodyPr/>
                    <a:lstStyle/>
                    <a:p>
                      <a:pPr algn="ctr"/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4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17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341694"/>
              </p:ext>
            </p:extLst>
          </p:nvPr>
        </p:nvGraphicFramePr>
        <p:xfrm>
          <a:off x="3183200" y="1075152"/>
          <a:ext cx="2381778" cy="1706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963"/>
                <a:gridCol w="396963"/>
                <a:gridCol w="396963"/>
                <a:gridCol w="396963"/>
                <a:gridCol w="396963"/>
                <a:gridCol w="396963"/>
              </a:tblGrid>
              <a:tr h="284371">
                <a:tc>
                  <a:txBody>
                    <a:bodyPr/>
                    <a:lstStyle/>
                    <a:p>
                      <a:pPr algn="ctr"/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c</a:t>
                      </a:r>
                      <a:r>
                        <a:rPr kumimoji="0" lang="en-US" sz="12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lang="en-US" sz="12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555834"/>
              </p:ext>
            </p:extLst>
          </p:nvPr>
        </p:nvGraphicFramePr>
        <p:xfrm>
          <a:off x="514223" y="3253205"/>
          <a:ext cx="2381778" cy="1706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963"/>
                <a:gridCol w="396963"/>
                <a:gridCol w="396963"/>
                <a:gridCol w="396963"/>
                <a:gridCol w="396963"/>
                <a:gridCol w="396963"/>
              </a:tblGrid>
              <a:tr h="284371">
                <a:tc>
                  <a:txBody>
                    <a:bodyPr/>
                    <a:lstStyle/>
                    <a:p>
                      <a:pPr algn="ctr"/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17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14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10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06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c</a:t>
                      </a:r>
                      <a:r>
                        <a:rPr kumimoji="0" lang="en-US" sz="12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lang="en-US" sz="12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16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15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11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07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13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13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12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08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03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04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D69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753163"/>
              </p:ext>
            </p:extLst>
          </p:nvPr>
        </p:nvGraphicFramePr>
        <p:xfrm>
          <a:off x="5835643" y="3253205"/>
          <a:ext cx="2381778" cy="1706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963"/>
                <a:gridCol w="396963"/>
                <a:gridCol w="396963"/>
                <a:gridCol w="396963"/>
                <a:gridCol w="396963"/>
                <a:gridCol w="396963"/>
              </a:tblGrid>
              <a:tr h="284371">
                <a:tc>
                  <a:txBody>
                    <a:bodyPr/>
                    <a:lstStyle/>
                    <a:p>
                      <a:pPr algn="ctr"/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c</a:t>
                      </a:r>
                      <a:r>
                        <a:rPr kumimoji="0" lang="en-US" sz="12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lang="en-US" sz="12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04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03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08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12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07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11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14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15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06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10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13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16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D69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83564"/>
              </p:ext>
            </p:extLst>
          </p:nvPr>
        </p:nvGraphicFramePr>
        <p:xfrm>
          <a:off x="3183200" y="3253205"/>
          <a:ext cx="2381778" cy="1706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963"/>
                <a:gridCol w="396963"/>
                <a:gridCol w="396963"/>
                <a:gridCol w="396963"/>
                <a:gridCol w="396963"/>
                <a:gridCol w="396963"/>
              </a:tblGrid>
              <a:tr h="284371">
                <a:tc>
                  <a:txBody>
                    <a:bodyPr/>
                    <a:lstStyle/>
                    <a:p>
                      <a:pPr algn="ctr"/>
                      <a:endParaRPr lang="en-US" sz="12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07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07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c</a:t>
                      </a:r>
                      <a:r>
                        <a:rPr kumimoji="0" lang="en-US" sz="12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lang="en-US" sz="12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06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08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06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03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04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03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D69B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270041" y="2806678"/>
            <a:ext cx="637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Oracle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0564" y="4965729"/>
            <a:ext cx="424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OO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9803" y="4972983"/>
            <a:ext cx="406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CC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31312" y="4972983"/>
            <a:ext cx="38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PP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2838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90847"/>
              </p:ext>
            </p:extLst>
          </p:nvPr>
        </p:nvGraphicFramePr>
        <p:xfrm>
          <a:off x="3183200" y="1075152"/>
          <a:ext cx="2334246" cy="1706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041"/>
                <a:gridCol w="389041"/>
                <a:gridCol w="389041"/>
                <a:gridCol w="389041"/>
                <a:gridCol w="389041"/>
                <a:gridCol w="389041"/>
              </a:tblGrid>
              <a:tr h="284371">
                <a:tc>
                  <a:txBody>
                    <a:bodyPr/>
                    <a:lstStyle/>
                    <a:p>
                      <a:pPr algn="ctr"/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C</a:t>
                      </a:r>
                      <a:r>
                        <a:rPr kumimoji="0" lang="en-US" sz="12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lang="en-US" sz="12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054708"/>
              </p:ext>
            </p:extLst>
          </p:nvPr>
        </p:nvGraphicFramePr>
        <p:xfrm>
          <a:off x="514223" y="3253205"/>
          <a:ext cx="2381778" cy="1706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963"/>
                <a:gridCol w="396963"/>
                <a:gridCol w="396963"/>
                <a:gridCol w="396963"/>
                <a:gridCol w="396963"/>
                <a:gridCol w="396963"/>
              </a:tblGrid>
              <a:tr h="284371">
                <a:tc>
                  <a:txBody>
                    <a:bodyPr/>
                    <a:lstStyle/>
                    <a:p>
                      <a:pPr algn="ctr"/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4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5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17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14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10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06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C</a:t>
                      </a:r>
                      <a:r>
                        <a:rPr kumimoji="0" lang="en-US" sz="12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lang="en-US" sz="12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16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15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11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07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13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13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12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08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03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4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04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5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343541"/>
              </p:ext>
            </p:extLst>
          </p:nvPr>
        </p:nvGraphicFramePr>
        <p:xfrm>
          <a:off x="5835643" y="3253205"/>
          <a:ext cx="2381778" cy="1706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963"/>
                <a:gridCol w="396963"/>
                <a:gridCol w="396963"/>
                <a:gridCol w="396963"/>
                <a:gridCol w="396963"/>
                <a:gridCol w="396963"/>
              </a:tblGrid>
              <a:tr h="284371">
                <a:tc>
                  <a:txBody>
                    <a:bodyPr/>
                    <a:lstStyle/>
                    <a:p>
                      <a:pPr algn="ctr"/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4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5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C</a:t>
                      </a:r>
                      <a:r>
                        <a:rPr kumimoji="0" lang="en-US" sz="12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lang="en-US" sz="12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04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03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08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12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4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07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11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14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15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5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06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10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13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16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631839"/>
              </p:ext>
            </p:extLst>
          </p:nvPr>
        </p:nvGraphicFramePr>
        <p:xfrm>
          <a:off x="3183200" y="3253205"/>
          <a:ext cx="2381778" cy="1706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963"/>
                <a:gridCol w="396963"/>
                <a:gridCol w="396963"/>
                <a:gridCol w="396963"/>
                <a:gridCol w="396963"/>
                <a:gridCol w="396963"/>
              </a:tblGrid>
              <a:tr h="284371">
                <a:tc>
                  <a:txBody>
                    <a:bodyPr/>
                    <a:lstStyle/>
                    <a:p>
                      <a:pPr algn="ctr"/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4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5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07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07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C</a:t>
                      </a:r>
                      <a:r>
                        <a:rPr kumimoji="0" lang="en-US" sz="12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lang="en-US" sz="12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06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08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06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4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03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04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5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03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192425" y="2806678"/>
            <a:ext cx="723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/>
                <a:cs typeface="Arial"/>
              </a:rPr>
              <a:t>Oráculo</a:t>
            </a:r>
            <a:endParaRPr lang="pt-BR" sz="12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0564" y="4965729"/>
            <a:ext cx="424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OO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76859" y="4972983"/>
            <a:ext cx="406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CC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31312" y="4972983"/>
            <a:ext cx="38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PP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4386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6934" y="334445"/>
            <a:ext cx="6523557" cy="4153559"/>
            <a:chOff x="16934" y="334445"/>
            <a:chExt cx="6523557" cy="4153559"/>
          </a:xfrm>
        </p:grpSpPr>
        <p:pic>
          <p:nvPicPr>
            <p:cNvPr id="3" name="Picture 2" descr="ImplantacaoWordPres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8" y="546124"/>
              <a:ext cx="5337141" cy="394188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6934" y="3107256"/>
              <a:ext cx="20574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Cloud Crawler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95414" y="1755745"/>
              <a:ext cx="104064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NGINX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49625" y="334445"/>
              <a:ext cx="158326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Arial"/>
                  <a:cs typeface="Arial"/>
                </a:rPr>
                <a:t>Apache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63636" y="3090322"/>
              <a:ext cx="117685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MySQL</a:t>
              </a:r>
              <a:endParaRPr lang="en-US" sz="20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4708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667" y="558800"/>
            <a:ext cx="2720340" cy="2537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563" y="1976744"/>
            <a:ext cx="3479800" cy="335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201" y="3247985"/>
            <a:ext cx="30924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1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7397612" y="75483"/>
            <a:ext cx="1728000" cy="1080000"/>
            <a:chOff x="5026810" y="3729446"/>
            <a:chExt cx="1728000" cy="1080000"/>
          </a:xfrm>
        </p:grpSpPr>
        <p:sp>
          <p:nvSpPr>
            <p:cNvPr id="69" name="Oval 68"/>
            <p:cNvSpPr>
              <a:spLocks noChangeAspect="1"/>
            </p:cNvSpPr>
            <p:nvPr/>
          </p:nvSpPr>
          <p:spPr>
            <a:xfrm rot="5400000">
              <a:off x="5048020" y="4188947"/>
              <a:ext cx="576000" cy="576000"/>
            </a:xfrm>
            <a:prstGeom prst="ellipse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 rot="5400000">
              <a:off x="5357151" y="4002667"/>
              <a:ext cx="360000" cy="360000"/>
            </a:xfrm>
            <a:prstGeom prst="ellipse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/>
            <p:cNvSpPr>
              <a:spLocks/>
            </p:cNvSpPr>
            <p:nvPr/>
          </p:nvSpPr>
          <p:spPr>
            <a:xfrm rot="5400000">
              <a:off x="5350810" y="3405446"/>
              <a:ext cx="1080000" cy="1728000"/>
            </a:xfrm>
            <a:prstGeom prst="rect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 rot="5400000">
              <a:off x="5678679" y="3763314"/>
              <a:ext cx="792000" cy="792000"/>
            </a:xfrm>
            <a:prstGeom prst="ellipse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 rot="5400000">
              <a:off x="6226001" y="4267393"/>
              <a:ext cx="496800" cy="496800"/>
            </a:xfrm>
            <a:prstGeom prst="ellipse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/>
            <p:cNvSpPr>
              <a:spLocks/>
            </p:cNvSpPr>
            <p:nvPr/>
          </p:nvSpPr>
          <p:spPr>
            <a:xfrm rot="5400000">
              <a:off x="5541218" y="4009124"/>
              <a:ext cx="599179" cy="984517"/>
            </a:xfrm>
            <a:prstGeom prst="rect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>
              <a:spLocks/>
            </p:cNvSpPr>
            <p:nvPr/>
          </p:nvSpPr>
          <p:spPr>
            <a:xfrm rot="5400000">
              <a:off x="6249404" y="4588167"/>
              <a:ext cx="254131" cy="171479"/>
            </a:xfrm>
            <a:prstGeom prst="rect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Oval 94"/>
          <p:cNvSpPr>
            <a:spLocks noChangeAspect="1"/>
          </p:cNvSpPr>
          <p:nvPr/>
        </p:nvSpPr>
        <p:spPr>
          <a:xfrm rot="5400000">
            <a:off x="7730993" y="1264939"/>
            <a:ext cx="1003790" cy="1674781"/>
          </a:xfrm>
          <a:custGeom>
            <a:avLst/>
            <a:gdLst/>
            <a:ahLst/>
            <a:cxnLst/>
            <a:rect l="l" t="t" r="r" b="b"/>
            <a:pathLst>
              <a:path w="1003790" h="1674781">
                <a:moveTo>
                  <a:pt x="0" y="648122"/>
                </a:moveTo>
                <a:cubicBezTo>
                  <a:pt x="0" y="429417"/>
                  <a:pt x="177295" y="252122"/>
                  <a:pt x="396000" y="252122"/>
                </a:cubicBezTo>
                <a:cubicBezTo>
                  <a:pt x="423338" y="252122"/>
                  <a:pt x="450029" y="254892"/>
                  <a:pt x="475808" y="260167"/>
                </a:cubicBezTo>
                <a:lnTo>
                  <a:pt x="506217" y="269607"/>
                </a:lnTo>
                <a:lnTo>
                  <a:pt x="504079" y="248400"/>
                </a:lnTo>
                <a:cubicBezTo>
                  <a:pt x="504079" y="111212"/>
                  <a:pt x="615291" y="0"/>
                  <a:pt x="752479" y="0"/>
                </a:cubicBezTo>
                <a:cubicBezTo>
                  <a:pt x="889667" y="0"/>
                  <a:pt x="1000879" y="111212"/>
                  <a:pt x="1000879" y="248400"/>
                </a:cubicBezTo>
                <a:lnTo>
                  <a:pt x="999804" y="260592"/>
                </a:lnTo>
                <a:lnTo>
                  <a:pt x="1003790" y="260592"/>
                </a:lnTo>
                <a:lnTo>
                  <a:pt x="1003790" y="389735"/>
                </a:lnTo>
                <a:lnTo>
                  <a:pt x="1003790" y="432071"/>
                </a:lnTo>
                <a:lnTo>
                  <a:pt x="1003790" y="1374252"/>
                </a:lnTo>
                <a:lnTo>
                  <a:pt x="1000370" y="1374252"/>
                </a:lnTo>
                <a:lnTo>
                  <a:pt x="1001633" y="1386781"/>
                </a:lnTo>
                <a:cubicBezTo>
                  <a:pt x="1001633" y="1545839"/>
                  <a:pt x="872691" y="1674781"/>
                  <a:pt x="713633" y="1674781"/>
                </a:cubicBezTo>
                <a:cubicBezTo>
                  <a:pt x="554575" y="1674781"/>
                  <a:pt x="425633" y="1545839"/>
                  <a:pt x="425633" y="1386781"/>
                </a:cubicBezTo>
                <a:lnTo>
                  <a:pt x="426896" y="1374252"/>
                </a:lnTo>
                <a:lnTo>
                  <a:pt x="404611" y="1374252"/>
                </a:lnTo>
                <a:lnTo>
                  <a:pt x="404611" y="1364164"/>
                </a:lnTo>
                <a:lnTo>
                  <a:pt x="383077" y="1361993"/>
                </a:lnTo>
                <a:cubicBezTo>
                  <a:pt x="301054" y="1345209"/>
                  <a:pt x="239353" y="1272635"/>
                  <a:pt x="239353" y="1185650"/>
                </a:cubicBezTo>
                <a:cubicBezTo>
                  <a:pt x="239353" y="1135945"/>
                  <a:pt x="259500" y="1090944"/>
                  <a:pt x="292074" y="1058371"/>
                </a:cubicBezTo>
                <a:lnTo>
                  <a:pt x="323976" y="1036861"/>
                </a:lnTo>
                <a:lnTo>
                  <a:pt x="316192" y="1036076"/>
                </a:lnTo>
                <a:cubicBezTo>
                  <a:pt x="135741" y="999151"/>
                  <a:pt x="0" y="839489"/>
                  <a:pt x="0" y="648122"/>
                </a:cubicBezTo>
                <a:close/>
              </a:path>
            </a:pathLst>
          </a:custGeom>
          <a:noFill/>
          <a:ln w="762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848945" y="121985"/>
            <a:ext cx="2143385" cy="2016021"/>
            <a:chOff x="2101477" y="1440037"/>
            <a:chExt cx="2143385" cy="2016021"/>
          </a:xfrm>
        </p:grpSpPr>
        <p:sp>
          <p:nvSpPr>
            <p:cNvPr id="140" name="Oval 139"/>
            <p:cNvSpPr>
              <a:spLocks noChangeAspect="1"/>
            </p:cNvSpPr>
            <p:nvPr/>
          </p:nvSpPr>
          <p:spPr>
            <a:xfrm rot="5400000">
              <a:off x="2165159" y="1376355"/>
              <a:ext cx="2016021" cy="2143385"/>
            </a:xfrm>
            <a:custGeom>
              <a:avLst/>
              <a:gdLst/>
              <a:ahLst/>
              <a:cxnLst/>
              <a:rect l="l" t="t" r="r" b="b"/>
              <a:pathLst>
                <a:path w="2016021" h="2143385">
                  <a:moveTo>
                    <a:pt x="0" y="1054448"/>
                  </a:moveTo>
                  <a:cubicBezTo>
                    <a:pt x="0" y="721186"/>
                    <a:pt x="270162" y="451024"/>
                    <a:pt x="603424" y="451024"/>
                  </a:cubicBezTo>
                  <a:cubicBezTo>
                    <a:pt x="645082" y="451024"/>
                    <a:pt x="685753" y="455245"/>
                    <a:pt x="725035" y="463283"/>
                  </a:cubicBezTo>
                  <a:lnTo>
                    <a:pt x="820319" y="492861"/>
                  </a:lnTo>
                  <a:lnTo>
                    <a:pt x="821433" y="481813"/>
                  </a:lnTo>
                  <a:cubicBezTo>
                    <a:pt x="877700" y="206843"/>
                    <a:pt x="1120993" y="0"/>
                    <a:pt x="1412597" y="0"/>
                  </a:cubicBezTo>
                  <a:cubicBezTo>
                    <a:pt x="1745859" y="0"/>
                    <a:pt x="2016021" y="270162"/>
                    <a:pt x="2016021" y="603424"/>
                  </a:cubicBezTo>
                  <a:cubicBezTo>
                    <a:pt x="2016021" y="770055"/>
                    <a:pt x="1948481" y="920911"/>
                    <a:pt x="1839282" y="1030109"/>
                  </a:cubicBezTo>
                  <a:lnTo>
                    <a:pt x="1788883" y="1071693"/>
                  </a:lnTo>
                  <a:lnTo>
                    <a:pt x="1839282" y="1113276"/>
                  </a:lnTo>
                  <a:cubicBezTo>
                    <a:pt x="1948481" y="1222474"/>
                    <a:pt x="2016021" y="1373330"/>
                    <a:pt x="2016021" y="1539961"/>
                  </a:cubicBezTo>
                  <a:cubicBezTo>
                    <a:pt x="2016021" y="1873223"/>
                    <a:pt x="1745859" y="2143385"/>
                    <a:pt x="1412597" y="2143385"/>
                  </a:cubicBezTo>
                  <a:cubicBezTo>
                    <a:pt x="1120993" y="2143385"/>
                    <a:pt x="877700" y="1936542"/>
                    <a:pt x="821433" y="1661572"/>
                  </a:cubicBezTo>
                  <a:lnTo>
                    <a:pt x="816948" y="1617082"/>
                  </a:lnTo>
                  <a:lnTo>
                    <a:pt x="725035" y="1645613"/>
                  </a:lnTo>
                  <a:cubicBezTo>
                    <a:pt x="685753" y="1653651"/>
                    <a:pt x="645082" y="1657872"/>
                    <a:pt x="603424" y="1657872"/>
                  </a:cubicBezTo>
                  <a:cubicBezTo>
                    <a:pt x="270162" y="1657872"/>
                    <a:pt x="0" y="1387710"/>
                    <a:pt x="0" y="1054448"/>
                  </a:cubicBezTo>
                  <a:close/>
                </a:path>
              </a:pathLst>
            </a:cu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31750" dist="3175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508209" y="1860444"/>
              <a:ext cx="1329920" cy="1175207"/>
              <a:chOff x="2508209" y="1860444"/>
              <a:chExt cx="1329920" cy="1175207"/>
            </a:xfrm>
          </p:grpSpPr>
          <p:grpSp>
            <p:nvGrpSpPr>
              <p:cNvPr id="135" name="Group 134"/>
              <p:cNvGrpSpPr/>
              <p:nvPr/>
            </p:nvGrpSpPr>
            <p:grpSpPr>
              <a:xfrm flipH="1">
                <a:off x="3202451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137" name="Oval 136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8" name="Oval 137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2508209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45" name="Oval 44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Oval 46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52" name="Group 33"/>
              <p:cNvGrpSpPr/>
              <p:nvPr/>
            </p:nvGrpSpPr>
            <p:grpSpPr>
              <a:xfrm flipV="1">
                <a:off x="2991802" y="1860444"/>
                <a:ext cx="360000" cy="360000"/>
                <a:chOff x="4873606" y="4687978"/>
                <a:chExt cx="360000" cy="360000"/>
              </a:xfrm>
            </p:grpSpPr>
            <p:sp>
              <p:nvSpPr>
                <p:cNvPr id="55" name="Oval 54"/>
                <p:cNvSpPr>
                  <a:spLocks noChangeAspect="1"/>
                </p:cNvSpPr>
                <p:nvPr/>
              </p:nvSpPr>
              <p:spPr>
                <a:xfrm rot="16200000" flipV="1">
                  <a:off x="4873606" y="468797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Oval 55"/>
                <p:cNvSpPr>
                  <a:spLocks noChangeAspect="1"/>
                </p:cNvSpPr>
                <p:nvPr/>
              </p:nvSpPr>
              <p:spPr>
                <a:xfrm rot="16200000" flipV="1">
                  <a:off x="4963606" y="4777978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1" name="Rectangle 50"/>
              <p:cNvSpPr/>
              <p:nvPr/>
            </p:nvSpPr>
            <p:spPr>
              <a:xfrm rot="5400000">
                <a:off x="2952202" y="2280415"/>
                <a:ext cx="439200" cy="64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 flipV="1">
                <a:off x="3065169" y="2449052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92894" y="109351"/>
            <a:ext cx="1553788" cy="1487321"/>
            <a:chOff x="3221412" y="4419600"/>
            <a:chExt cx="1553788" cy="1487321"/>
          </a:xfrm>
        </p:grpSpPr>
        <p:sp>
          <p:nvSpPr>
            <p:cNvPr id="54" name="Rounded Rectangle 53"/>
            <p:cNvSpPr>
              <a:spLocks/>
            </p:cNvSpPr>
            <p:nvPr/>
          </p:nvSpPr>
          <p:spPr>
            <a:xfrm rot="5400000">
              <a:off x="3254645" y="4386367"/>
              <a:ext cx="1487321" cy="1553788"/>
            </a:xfrm>
            <a:prstGeom prst="roundRect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3333346" y="4566251"/>
              <a:ext cx="1329920" cy="1175207"/>
              <a:chOff x="2508209" y="1860444"/>
              <a:chExt cx="1329920" cy="1175207"/>
            </a:xfrm>
          </p:grpSpPr>
          <p:grpSp>
            <p:nvGrpSpPr>
              <p:cNvPr id="158" name="Group 157"/>
              <p:cNvGrpSpPr/>
              <p:nvPr/>
            </p:nvGrpSpPr>
            <p:grpSpPr>
              <a:xfrm flipH="1">
                <a:off x="3202451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168" name="Oval 167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9" name="Oval 168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>
                <a:off x="2508209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165" name="Oval 164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6" name="Oval 165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60" name="Group 33"/>
              <p:cNvGrpSpPr/>
              <p:nvPr/>
            </p:nvGrpSpPr>
            <p:grpSpPr>
              <a:xfrm flipV="1">
                <a:off x="2991802" y="1860444"/>
                <a:ext cx="360000" cy="360000"/>
                <a:chOff x="4873606" y="4687978"/>
                <a:chExt cx="360000" cy="360000"/>
              </a:xfrm>
            </p:grpSpPr>
            <p:sp>
              <p:nvSpPr>
                <p:cNvPr id="163" name="Oval 162"/>
                <p:cNvSpPr>
                  <a:spLocks noChangeAspect="1"/>
                </p:cNvSpPr>
                <p:nvPr/>
              </p:nvSpPr>
              <p:spPr>
                <a:xfrm rot="16200000" flipV="1">
                  <a:off x="4873606" y="468797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Oval 163"/>
                <p:cNvSpPr>
                  <a:spLocks noChangeAspect="1"/>
                </p:cNvSpPr>
                <p:nvPr/>
              </p:nvSpPr>
              <p:spPr>
                <a:xfrm rot="16200000" flipV="1">
                  <a:off x="4963606" y="4777978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61" name="Rectangle 160"/>
              <p:cNvSpPr/>
              <p:nvPr/>
            </p:nvSpPr>
            <p:spPr>
              <a:xfrm rot="5400000">
                <a:off x="2952202" y="2280415"/>
                <a:ext cx="439200" cy="64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62" name="Oval 161"/>
              <p:cNvSpPr>
                <a:spLocks noChangeAspect="1"/>
              </p:cNvSpPr>
              <p:nvPr/>
            </p:nvSpPr>
            <p:spPr>
              <a:xfrm flipV="1">
                <a:off x="3065169" y="2449052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4438091" y="312008"/>
            <a:ext cx="2428870" cy="1509475"/>
            <a:chOff x="4119419" y="312008"/>
            <a:chExt cx="2428870" cy="1509475"/>
          </a:xfrm>
        </p:grpSpPr>
        <p:sp>
          <p:nvSpPr>
            <p:cNvPr id="14" name="Rectangle 13"/>
            <p:cNvSpPr/>
            <p:nvPr/>
          </p:nvSpPr>
          <p:spPr>
            <a:xfrm>
              <a:off x="4119419" y="1387604"/>
              <a:ext cx="2428870" cy="4338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>
                <a:lnSpc>
                  <a:spcPts val="2620"/>
                </a:lnSpc>
              </a:pPr>
              <a:r>
                <a:rPr lang="en-US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C</a:t>
              </a:r>
              <a:r>
                <a:rPr lang="x-none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loudCapacitor</a:t>
              </a:r>
              <a:endParaRPr lang="x-none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/>
                <a:cs typeface="Avenir Next Medium"/>
              </a:endParaRPr>
            </a:p>
          </p:txBody>
        </p:sp>
        <p:grpSp>
          <p:nvGrpSpPr>
            <p:cNvPr id="196" name="Group 195"/>
            <p:cNvGrpSpPr>
              <a:grpSpLocks noChangeAspect="1"/>
            </p:cNvGrpSpPr>
            <p:nvPr/>
          </p:nvGrpSpPr>
          <p:grpSpPr>
            <a:xfrm>
              <a:off x="4795228" y="312008"/>
              <a:ext cx="1077252" cy="1013240"/>
              <a:chOff x="2101478" y="1440036"/>
              <a:chExt cx="2143384" cy="2016021"/>
            </a:xfrm>
          </p:grpSpPr>
          <p:sp>
            <p:nvSpPr>
              <p:cNvPr id="197" name="Oval 139"/>
              <p:cNvSpPr>
                <a:spLocks noChangeAspect="1"/>
              </p:cNvSpPr>
              <p:nvPr/>
            </p:nvSpPr>
            <p:spPr>
              <a:xfrm rot="5400000">
                <a:off x="2165159" y="1376355"/>
                <a:ext cx="2016021" cy="2143384"/>
              </a:xfrm>
              <a:custGeom>
                <a:avLst/>
                <a:gdLst/>
                <a:ahLst/>
                <a:cxnLst/>
                <a:rect l="l" t="t" r="r" b="b"/>
                <a:pathLst>
                  <a:path w="2016021" h="2143385">
                    <a:moveTo>
                      <a:pt x="0" y="1054448"/>
                    </a:moveTo>
                    <a:cubicBezTo>
                      <a:pt x="0" y="721186"/>
                      <a:pt x="270162" y="451024"/>
                      <a:pt x="603424" y="451024"/>
                    </a:cubicBezTo>
                    <a:cubicBezTo>
                      <a:pt x="645082" y="451024"/>
                      <a:pt x="685753" y="455245"/>
                      <a:pt x="725035" y="463283"/>
                    </a:cubicBezTo>
                    <a:lnTo>
                      <a:pt x="820319" y="492861"/>
                    </a:lnTo>
                    <a:lnTo>
                      <a:pt x="821433" y="481813"/>
                    </a:lnTo>
                    <a:cubicBezTo>
                      <a:pt x="877700" y="206843"/>
                      <a:pt x="1120993" y="0"/>
                      <a:pt x="1412597" y="0"/>
                    </a:cubicBezTo>
                    <a:cubicBezTo>
                      <a:pt x="1745859" y="0"/>
                      <a:pt x="2016021" y="270162"/>
                      <a:pt x="2016021" y="603424"/>
                    </a:cubicBezTo>
                    <a:cubicBezTo>
                      <a:pt x="2016021" y="770055"/>
                      <a:pt x="1948481" y="920911"/>
                      <a:pt x="1839282" y="1030109"/>
                    </a:cubicBezTo>
                    <a:lnTo>
                      <a:pt x="1788883" y="1071693"/>
                    </a:lnTo>
                    <a:lnTo>
                      <a:pt x="1839282" y="1113276"/>
                    </a:lnTo>
                    <a:cubicBezTo>
                      <a:pt x="1948481" y="1222474"/>
                      <a:pt x="2016021" y="1373330"/>
                      <a:pt x="2016021" y="1539961"/>
                    </a:cubicBezTo>
                    <a:cubicBezTo>
                      <a:pt x="2016021" y="1873223"/>
                      <a:pt x="1745859" y="2143385"/>
                      <a:pt x="1412597" y="2143385"/>
                    </a:cubicBezTo>
                    <a:cubicBezTo>
                      <a:pt x="1120993" y="2143385"/>
                      <a:pt x="877700" y="1936542"/>
                      <a:pt x="821433" y="1661572"/>
                    </a:cubicBezTo>
                    <a:lnTo>
                      <a:pt x="816948" y="1617082"/>
                    </a:lnTo>
                    <a:lnTo>
                      <a:pt x="725035" y="1645613"/>
                    </a:lnTo>
                    <a:cubicBezTo>
                      <a:pt x="685753" y="1653651"/>
                      <a:pt x="645082" y="1657872"/>
                      <a:pt x="603424" y="1657872"/>
                    </a:cubicBezTo>
                    <a:cubicBezTo>
                      <a:pt x="270162" y="1657872"/>
                      <a:pt x="0" y="1387710"/>
                      <a:pt x="0" y="1054448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31750" dist="3175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8" name="Group 197"/>
              <p:cNvGrpSpPr/>
              <p:nvPr/>
            </p:nvGrpSpPr>
            <p:grpSpPr>
              <a:xfrm>
                <a:off x="2508209" y="1860444"/>
                <a:ext cx="1329920" cy="1175207"/>
                <a:chOff x="2508209" y="1860444"/>
                <a:chExt cx="1329920" cy="1175207"/>
              </a:xfrm>
            </p:grpSpPr>
            <p:grpSp>
              <p:nvGrpSpPr>
                <p:cNvPr id="199" name="Group 198"/>
                <p:cNvGrpSpPr/>
                <p:nvPr/>
              </p:nvGrpSpPr>
              <p:grpSpPr>
                <a:xfrm flipH="1">
                  <a:off x="3202451" y="2669699"/>
                  <a:ext cx="635678" cy="365952"/>
                  <a:chOff x="4624894" y="2000963"/>
                  <a:chExt cx="635678" cy="365952"/>
                </a:xfrm>
              </p:grpSpPr>
              <p:sp>
                <p:nvSpPr>
                  <p:cNvPr id="209" name="Oval 208"/>
                  <p:cNvSpPr>
                    <a:spLocks noChangeAspect="1"/>
                  </p:cNvSpPr>
                  <p:nvPr/>
                </p:nvSpPr>
                <p:spPr>
                  <a:xfrm rot="681283" flipV="1">
                    <a:off x="4624894" y="2006915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0" name="Oval 209"/>
                  <p:cNvSpPr>
                    <a:spLocks noChangeAspect="1"/>
                  </p:cNvSpPr>
                  <p:nvPr/>
                </p:nvSpPr>
                <p:spPr>
                  <a:xfrm rot="681283" flipV="1">
                    <a:off x="4714894" y="2096915"/>
                    <a:ext cx="180000" cy="180000"/>
                  </a:xfrm>
                  <a:prstGeom prst="ellipse">
                    <a:avLst/>
                  </a:prstGeom>
                  <a:solidFill>
                    <a:srgbClr val="595959"/>
                  </a:solidFill>
                  <a:ln w="1905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1" name="Rectangle 210"/>
                  <p:cNvSpPr/>
                  <p:nvPr/>
                </p:nvSpPr>
                <p:spPr>
                  <a:xfrm rot="19576713" flipV="1">
                    <a:off x="4821372" y="2000963"/>
                    <a:ext cx="439200" cy="648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27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200" name="Group 199"/>
                <p:cNvGrpSpPr/>
                <p:nvPr/>
              </p:nvGrpSpPr>
              <p:grpSpPr>
                <a:xfrm>
                  <a:off x="2508209" y="2669699"/>
                  <a:ext cx="635678" cy="365952"/>
                  <a:chOff x="4624894" y="2000963"/>
                  <a:chExt cx="635678" cy="365952"/>
                </a:xfrm>
              </p:grpSpPr>
              <p:sp>
                <p:nvSpPr>
                  <p:cNvPr id="206" name="Oval 205"/>
                  <p:cNvSpPr>
                    <a:spLocks noChangeAspect="1"/>
                  </p:cNvSpPr>
                  <p:nvPr/>
                </p:nvSpPr>
                <p:spPr>
                  <a:xfrm rot="681283" flipV="1">
                    <a:off x="4624894" y="2006915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7" name="Oval 206"/>
                  <p:cNvSpPr>
                    <a:spLocks noChangeAspect="1"/>
                  </p:cNvSpPr>
                  <p:nvPr/>
                </p:nvSpPr>
                <p:spPr>
                  <a:xfrm rot="681283" flipV="1">
                    <a:off x="4714894" y="2096915"/>
                    <a:ext cx="180000" cy="180000"/>
                  </a:xfrm>
                  <a:prstGeom prst="ellipse">
                    <a:avLst/>
                  </a:prstGeom>
                  <a:solidFill>
                    <a:srgbClr val="595959"/>
                  </a:solidFill>
                  <a:ln w="1905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 rot="19576713" flipV="1">
                    <a:off x="4821372" y="2000963"/>
                    <a:ext cx="439200" cy="648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27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201" name="Group 33"/>
                <p:cNvGrpSpPr/>
                <p:nvPr/>
              </p:nvGrpSpPr>
              <p:grpSpPr>
                <a:xfrm flipV="1">
                  <a:off x="2991802" y="1860444"/>
                  <a:ext cx="360000" cy="360000"/>
                  <a:chOff x="4873606" y="4687978"/>
                  <a:chExt cx="360000" cy="360000"/>
                </a:xfrm>
              </p:grpSpPr>
              <p:sp>
                <p:nvSpPr>
                  <p:cNvPr id="204" name="Oval 203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873606" y="468797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5" name="Oval 204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963606" y="4777978"/>
                    <a:ext cx="180000" cy="180000"/>
                  </a:xfrm>
                  <a:prstGeom prst="ellipse">
                    <a:avLst/>
                  </a:prstGeom>
                  <a:solidFill>
                    <a:srgbClr val="595959"/>
                  </a:solidFill>
                  <a:ln w="1905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02" name="Rectangle 201"/>
                <p:cNvSpPr/>
                <p:nvPr/>
              </p:nvSpPr>
              <p:spPr>
                <a:xfrm rot="5400000">
                  <a:off x="2952202" y="2280415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3" name="Oval 202"/>
                <p:cNvSpPr>
                  <a:spLocks noChangeAspect="1"/>
                </p:cNvSpPr>
                <p:nvPr/>
              </p:nvSpPr>
              <p:spPr>
                <a:xfrm flipV="1">
                  <a:off x="3065169" y="2449052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10" name="Group 9"/>
          <p:cNvGrpSpPr/>
          <p:nvPr/>
        </p:nvGrpSpPr>
        <p:grpSpPr>
          <a:xfrm>
            <a:off x="4438091" y="2422689"/>
            <a:ext cx="2428870" cy="1538013"/>
            <a:chOff x="4119419" y="2468528"/>
            <a:chExt cx="2428870" cy="1538013"/>
          </a:xfrm>
        </p:grpSpPr>
        <p:grpSp>
          <p:nvGrpSpPr>
            <p:cNvPr id="9" name="Group 8"/>
            <p:cNvGrpSpPr/>
            <p:nvPr/>
          </p:nvGrpSpPr>
          <p:grpSpPr>
            <a:xfrm>
              <a:off x="4755911" y="2468528"/>
              <a:ext cx="1155887" cy="1087200"/>
              <a:chOff x="4755911" y="2468528"/>
              <a:chExt cx="1155887" cy="1087200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4975254" y="2726460"/>
                <a:ext cx="717201" cy="633766"/>
                <a:chOff x="2508209" y="1860444"/>
                <a:chExt cx="1329920" cy="1175207"/>
              </a:xfrm>
            </p:grpSpPr>
            <p:grpSp>
              <p:nvGrpSpPr>
                <p:cNvPr id="144" name="Group 143"/>
                <p:cNvGrpSpPr/>
                <p:nvPr/>
              </p:nvGrpSpPr>
              <p:grpSpPr>
                <a:xfrm flipH="1">
                  <a:off x="3202451" y="2669699"/>
                  <a:ext cx="635678" cy="365952"/>
                  <a:chOff x="4624894" y="2000963"/>
                  <a:chExt cx="635678" cy="365952"/>
                </a:xfrm>
              </p:grpSpPr>
              <p:sp>
                <p:nvSpPr>
                  <p:cNvPr id="154" name="Oval 153"/>
                  <p:cNvSpPr>
                    <a:spLocks noChangeAspect="1"/>
                  </p:cNvSpPr>
                  <p:nvPr/>
                </p:nvSpPr>
                <p:spPr>
                  <a:xfrm rot="681283" flipV="1">
                    <a:off x="4624894" y="2006915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Oval 154"/>
                  <p:cNvSpPr>
                    <a:spLocks noChangeAspect="1"/>
                  </p:cNvSpPr>
                  <p:nvPr/>
                </p:nvSpPr>
                <p:spPr>
                  <a:xfrm rot="681283" flipV="1">
                    <a:off x="4714894" y="2096915"/>
                    <a:ext cx="180000" cy="1800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8575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 rot="19576713" flipV="1">
                    <a:off x="4821372" y="2000963"/>
                    <a:ext cx="439200" cy="648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27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2508209" y="2669699"/>
                  <a:ext cx="635678" cy="365952"/>
                  <a:chOff x="4624894" y="2000963"/>
                  <a:chExt cx="635678" cy="365952"/>
                </a:xfrm>
              </p:grpSpPr>
              <p:sp>
                <p:nvSpPr>
                  <p:cNvPr id="151" name="Oval 150"/>
                  <p:cNvSpPr>
                    <a:spLocks noChangeAspect="1"/>
                  </p:cNvSpPr>
                  <p:nvPr/>
                </p:nvSpPr>
                <p:spPr>
                  <a:xfrm rot="681283" flipV="1">
                    <a:off x="4624894" y="2006915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2" name="Oval 151"/>
                  <p:cNvSpPr>
                    <a:spLocks noChangeAspect="1"/>
                  </p:cNvSpPr>
                  <p:nvPr/>
                </p:nvSpPr>
                <p:spPr>
                  <a:xfrm rot="681283" flipV="1">
                    <a:off x="4714894" y="2096915"/>
                    <a:ext cx="180000" cy="1800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8575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 rot="19576713" flipV="1">
                    <a:off x="4821372" y="2000963"/>
                    <a:ext cx="439200" cy="648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27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146" name="Group 33"/>
                <p:cNvGrpSpPr/>
                <p:nvPr/>
              </p:nvGrpSpPr>
              <p:grpSpPr>
                <a:xfrm flipV="1">
                  <a:off x="2991802" y="1860444"/>
                  <a:ext cx="360000" cy="360000"/>
                  <a:chOff x="4873606" y="4687978"/>
                  <a:chExt cx="360000" cy="360000"/>
                </a:xfrm>
              </p:grpSpPr>
              <p:sp>
                <p:nvSpPr>
                  <p:cNvPr id="149" name="Oval 148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873606" y="468797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0" name="Oval 149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963606" y="4777978"/>
                    <a:ext cx="180000" cy="1800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8575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47" name="Rectangle 146"/>
                <p:cNvSpPr/>
                <p:nvPr/>
              </p:nvSpPr>
              <p:spPr>
                <a:xfrm rot="5400000">
                  <a:off x="2952202" y="2280415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8" name="Oval 147"/>
                <p:cNvSpPr>
                  <a:spLocks noChangeAspect="1"/>
                </p:cNvSpPr>
                <p:nvPr/>
              </p:nvSpPr>
              <p:spPr>
                <a:xfrm flipV="1">
                  <a:off x="3065169" y="2449052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7" name="Oval 96"/>
              <p:cNvSpPr>
                <a:spLocks noChangeAspect="1"/>
              </p:cNvSpPr>
              <p:nvPr/>
            </p:nvSpPr>
            <p:spPr>
              <a:xfrm rot="5400000">
                <a:off x="4790255" y="2434184"/>
                <a:ext cx="1087200" cy="1155887"/>
              </a:xfrm>
              <a:custGeom>
                <a:avLst/>
                <a:gdLst/>
                <a:ahLst/>
                <a:cxnLst/>
                <a:rect l="l" t="t" r="r" b="b"/>
                <a:pathLst>
                  <a:path w="2016021" h="2143385">
                    <a:moveTo>
                      <a:pt x="0" y="1054448"/>
                    </a:moveTo>
                    <a:cubicBezTo>
                      <a:pt x="0" y="721186"/>
                      <a:pt x="270162" y="451024"/>
                      <a:pt x="603424" y="451024"/>
                    </a:cubicBezTo>
                    <a:cubicBezTo>
                      <a:pt x="645082" y="451024"/>
                      <a:pt x="685753" y="455245"/>
                      <a:pt x="725035" y="463283"/>
                    </a:cubicBezTo>
                    <a:lnTo>
                      <a:pt x="820319" y="492861"/>
                    </a:lnTo>
                    <a:lnTo>
                      <a:pt x="821433" y="481813"/>
                    </a:lnTo>
                    <a:cubicBezTo>
                      <a:pt x="877700" y="206843"/>
                      <a:pt x="1120993" y="0"/>
                      <a:pt x="1412597" y="0"/>
                    </a:cubicBezTo>
                    <a:cubicBezTo>
                      <a:pt x="1745859" y="0"/>
                      <a:pt x="2016021" y="270162"/>
                      <a:pt x="2016021" y="603424"/>
                    </a:cubicBezTo>
                    <a:lnTo>
                      <a:pt x="2012705" y="636319"/>
                    </a:lnTo>
                    <a:lnTo>
                      <a:pt x="2016020" y="636319"/>
                    </a:lnTo>
                    <a:lnTo>
                      <a:pt x="2016020" y="1539951"/>
                    </a:lnTo>
                    <a:lnTo>
                      <a:pt x="2016021" y="1539961"/>
                    </a:lnTo>
                    <a:lnTo>
                      <a:pt x="2016020" y="1539971"/>
                    </a:lnTo>
                    <a:lnTo>
                      <a:pt x="2016020" y="1543846"/>
                    </a:lnTo>
                    <a:lnTo>
                      <a:pt x="2015630" y="1543846"/>
                    </a:lnTo>
                    <a:lnTo>
                      <a:pt x="2003762" y="1661572"/>
                    </a:lnTo>
                    <a:cubicBezTo>
                      <a:pt x="1947495" y="1936542"/>
                      <a:pt x="1704201" y="2143385"/>
                      <a:pt x="1412597" y="2143385"/>
                    </a:cubicBezTo>
                    <a:cubicBezTo>
                      <a:pt x="1120993" y="2143385"/>
                      <a:pt x="877700" y="1936542"/>
                      <a:pt x="821433" y="1661572"/>
                    </a:cubicBezTo>
                    <a:lnTo>
                      <a:pt x="816948" y="1617082"/>
                    </a:lnTo>
                    <a:lnTo>
                      <a:pt x="725035" y="1645613"/>
                    </a:lnTo>
                    <a:cubicBezTo>
                      <a:pt x="685753" y="1653651"/>
                      <a:pt x="645082" y="1657872"/>
                      <a:pt x="603424" y="1657872"/>
                    </a:cubicBezTo>
                    <a:cubicBezTo>
                      <a:pt x="270162" y="1657872"/>
                      <a:pt x="0" y="1387710"/>
                      <a:pt x="0" y="1054448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5" name="Rectangle 124"/>
            <p:cNvSpPr/>
            <p:nvPr/>
          </p:nvSpPr>
          <p:spPr>
            <a:xfrm>
              <a:off x="4119419" y="3572662"/>
              <a:ext cx="2428870" cy="4338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>
                <a:lnSpc>
                  <a:spcPts val="2620"/>
                </a:lnSpc>
              </a:pPr>
              <a:r>
                <a:rPr lang="en-US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C</a:t>
              </a:r>
              <a:r>
                <a:rPr lang="x-none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loudCapacitor</a:t>
              </a:r>
              <a:endParaRPr lang="x-none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/>
                <a:cs typeface="Avenir Next Medium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2893" y="1831668"/>
            <a:ext cx="2151053" cy="2023200"/>
            <a:chOff x="92893" y="1831668"/>
            <a:chExt cx="2151053" cy="2023200"/>
          </a:xfrm>
        </p:grpSpPr>
        <p:grpSp>
          <p:nvGrpSpPr>
            <p:cNvPr id="127" name="Group 126"/>
            <p:cNvGrpSpPr/>
            <p:nvPr/>
          </p:nvGrpSpPr>
          <p:grpSpPr>
            <a:xfrm>
              <a:off x="501080" y="2311661"/>
              <a:ext cx="1334678" cy="1179392"/>
              <a:chOff x="2508209" y="1860444"/>
              <a:chExt cx="1329920" cy="1175207"/>
            </a:xfrm>
          </p:grpSpPr>
          <p:grpSp>
            <p:nvGrpSpPr>
              <p:cNvPr id="129" name="Group 128"/>
              <p:cNvGrpSpPr/>
              <p:nvPr/>
            </p:nvGrpSpPr>
            <p:grpSpPr>
              <a:xfrm flipH="1">
                <a:off x="3202451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181" name="Oval 180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Oval 181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2508209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141" name="Oval 140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Oval 141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31" name="Group 33"/>
              <p:cNvGrpSpPr/>
              <p:nvPr/>
            </p:nvGrpSpPr>
            <p:grpSpPr>
              <a:xfrm flipV="1">
                <a:off x="2991802" y="1860444"/>
                <a:ext cx="360000" cy="360000"/>
                <a:chOff x="4873606" y="4687978"/>
                <a:chExt cx="360000" cy="360000"/>
              </a:xfrm>
            </p:grpSpPr>
            <p:sp>
              <p:nvSpPr>
                <p:cNvPr id="134" name="Oval 133"/>
                <p:cNvSpPr>
                  <a:spLocks noChangeAspect="1"/>
                </p:cNvSpPr>
                <p:nvPr/>
              </p:nvSpPr>
              <p:spPr>
                <a:xfrm rot="16200000" flipV="1">
                  <a:off x="4873606" y="468797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9" name="Oval 138"/>
                <p:cNvSpPr>
                  <a:spLocks noChangeAspect="1"/>
                </p:cNvSpPr>
                <p:nvPr/>
              </p:nvSpPr>
              <p:spPr>
                <a:xfrm rot="16200000" flipV="1">
                  <a:off x="4963606" y="4777978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2" name="Rectangle 131"/>
              <p:cNvSpPr/>
              <p:nvPr/>
            </p:nvSpPr>
            <p:spPr>
              <a:xfrm rot="5400000">
                <a:off x="2952202" y="2280415"/>
                <a:ext cx="439200" cy="64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" name="Oval 132"/>
              <p:cNvSpPr>
                <a:spLocks noChangeAspect="1"/>
              </p:cNvSpPr>
              <p:nvPr/>
            </p:nvSpPr>
            <p:spPr>
              <a:xfrm flipV="1">
                <a:off x="3065169" y="2449052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8" name="Oval 96"/>
            <p:cNvSpPr>
              <a:spLocks noChangeAspect="1"/>
            </p:cNvSpPr>
            <p:nvPr/>
          </p:nvSpPr>
          <p:spPr>
            <a:xfrm rot="5400000">
              <a:off x="156820" y="1767741"/>
              <a:ext cx="2023200" cy="2151053"/>
            </a:xfrm>
            <a:custGeom>
              <a:avLst/>
              <a:gdLst/>
              <a:ahLst/>
              <a:cxnLst/>
              <a:rect l="l" t="t" r="r" b="b"/>
              <a:pathLst>
                <a:path w="2016021" h="2143385">
                  <a:moveTo>
                    <a:pt x="0" y="1054448"/>
                  </a:moveTo>
                  <a:cubicBezTo>
                    <a:pt x="0" y="721186"/>
                    <a:pt x="270162" y="451024"/>
                    <a:pt x="603424" y="451024"/>
                  </a:cubicBezTo>
                  <a:cubicBezTo>
                    <a:pt x="645082" y="451024"/>
                    <a:pt x="685753" y="455245"/>
                    <a:pt x="725035" y="463283"/>
                  </a:cubicBezTo>
                  <a:lnTo>
                    <a:pt x="820319" y="492861"/>
                  </a:lnTo>
                  <a:lnTo>
                    <a:pt x="821433" y="481813"/>
                  </a:lnTo>
                  <a:cubicBezTo>
                    <a:pt x="877700" y="206843"/>
                    <a:pt x="1120993" y="0"/>
                    <a:pt x="1412597" y="0"/>
                  </a:cubicBezTo>
                  <a:cubicBezTo>
                    <a:pt x="1745859" y="0"/>
                    <a:pt x="2016021" y="270162"/>
                    <a:pt x="2016021" y="603424"/>
                  </a:cubicBezTo>
                  <a:lnTo>
                    <a:pt x="2012705" y="636319"/>
                  </a:lnTo>
                  <a:lnTo>
                    <a:pt x="2016020" y="636319"/>
                  </a:lnTo>
                  <a:lnTo>
                    <a:pt x="2016020" y="1539951"/>
                  </a:lnTo>
                  <a:lnTo>
                    <a:pt x="2016021" y="1539961"/>
                  </a:lnTo>
                  <a:lnTo>
                    <a:pt x="2016020" y="1539971"/>
                  </a:lnTo>
                  <a:lnTo>
                    <a:pt x="2016020" y="1543846"/>
                  </a:lnTo>
                  <a:lnTo>
                    <a:pt x="2015630" y="1543846"/>
                  </a:lnTo>
                  <a:lnTo>
                    <a:pt x="2003762" y="1661572"/>
                  </a:lnTo>
                  <a:cubicBezTo>
                    <a:pt x="1947495" y="1936542"/>
                    <a:pt x="1704201" y="2143385"/>
                    <a:pt x="1412597" y="2143385"/>
                  </a:cubicBezTo>
                  <a:cubicBezTo>
                    <a:pt x="1120993" y="2143385"/>
                    <a:pt x="877700" y="1936542"/>
                    <a:pt x="821433" y="1661572"/>
                  </a:cubicBezTo>
                  <a:lnTo>
                    <a:pt x="816948" y="1617082"/>
                  </a:lnTo>
                  <a:lnTo>
                    <a:pt x="725035" y="1645613"/>
                  </a:lnTo>
                  <a:cubicBezTo>
                    <a:pt x="685753" y="1653651"/>
                    <a:pt x="645082" y="1657872"/>
                    <a:pt x="603424" y="1657872"/>
                  </a:cubicBezTo>
                  <a:cubicBezTo>
                    <a:pt x="270162" y="1657872"/>
                    <a:pt x="0" y="1387710"/>
                    <a:pt x="0" y="1054448"/>
                  </a:cubicBezTo>
                  <a:close/>
                </a:path>
              </a:pathLst>
            </a:cu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6930776" y="4519382"/>
            <a:ext cx="2143384" cy="2016020"/>
            <a:chOff x="4935756" y="4146849"/>
            <a:chExt cx="2143384" cy="2016020"/>
          </a:xfrm>
        </p:grpSpPr>
        <p:sp>
          <p:nvSpPr>
            <p:cNvPr id="185" name="Oval 184"/>
            <p:cNvSpPr>
              <a:spLocks noChangeAspect="1"/>
            </p:cNvSpPr>
            <p:nvPr/>
          </p:nvSpPr>
          <p:spPr>
            <a:xfrm rot="5400000">
              <a:off x="4935756" y="4956022"/>
              <a:ext cx="1206847" cy="1206847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Oval 185"/>
            <p:cNvSpPr>
              <a:spLocks noChangeAspect="1"/>
            </p:cNvSpPr>
            <p:nvPr/>
          </p:nvSpPr>
          <p:spPr>
            <a:xfrm rot="5400000">
              <a:off x="5872293" y="4956022"/>
              <a:ext cx="1206847" cy="1206847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Oval 186"/>
            <p:cNvSpPr>
              <a:spLocks noChangeAspect="1"/>
            </p:cNvSpPr>
            <p:nvPr/>
          </p:nvSpPr>
          <p:spPr>
            <a:xfrm rot="5400000">
              <a:off x="5421269" y="4146849"/>
              <a:ext cx="1206847" cy="1206847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Rectangle 187"/>
            <p:cNvSpPr>
              <a:spLocks/>
            </p:cNvSpPr>
            <p:nvPr/>
          </p:nvSpPr>
          <p:spPr>
            <a:xfrm rot="5400000">
              <a:off x="5689468" y="5409516"/>
              <a:ext cx="599179" cy="907527"/>
            </a:xfrm>
            <a:prstGeom prst="rect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7196792" y="2739963"/>
            <a:ext cx="1896811" cy="1566240"/>
            <a:chOff x="3603742" y="4574555"/>
            <a:chExt cx="1896811" cy="1566240"/>
          </a:xfrm>
        </p:grpSpPr>
        <p:sp>
          <p:nvSpPr>
            <p:cNvPr id="220" name="Oval 219"/>
            <p:cNvSpPr>
              <a:spLocks noChangeAspect="1"/>
            </p:cNvSpPr>
            <p:nvPr/>
          </p:nvSpPr>
          <p:spPr>
            <a:xfrm rot="5400000">
              <a:off x="3603742" y="5366794"/>
              <a:ext cx="774000" cy="774000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Oval 220"/>
            <p:cNvSpPr>
              <a:spLocks noChangeAspect="1"/>
            </p:cNvSpPr>
            <p:nvPr/>
          </p:nvSpPr>
          <p:spPr>
            <a:xfrm rot="5400000">
              <a:off x="4726553" y="5366794"/>
              <a:ext cx="774000" cy="774000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Oval 221"/>
            <p:cNvSpPr>
              <a:spLocks noChangeAspect="1"/>
            </p:cNvSpPr>
            <p:nvPr/>
          </p:nvSpPr>
          <p:spPr>
            <a:xfrm rot="5400000">
              <a:off x="3952754" y="4574555"/>
              <a:ext cx="1206847" cy="1206847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Rectangle 222"/>
            <p:cNvSpPr>
              <a:spLocks/>
            </p:cNvSpPr>
            <p:nvPr/>
          </p:nvSpPr>
          <p:spPr>
            <a:xfrm rot="5400000">
              <a:off x="4267030" y="5273626"/>
              <a:ext cx="599179" cy="1135159"/>
            </a:xfrm>
            <a:prstGeom prst="rect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2526342" y="3990629"/>
            <a:ext cx="1334678" cy="1179392"/>
            <a:chOff x="2508209" y="1860444"/>
            <a:chExt cx="1329920" cy="1175207"/>
          </a:xfrm>
        </p:grpSpPr>
        <p:grpSp>
          <p:nvGrpSpPr>
            <p:cNvPr id="225" name="Group 224"/>
            <p:cNvGrpSpPr/>
            <p:nvPr/>
          </p:nvGrpSpPr>
          <p:grpSpPr>
            <a:xfrm flipH="1">
              <a:off x="3202451" y="2669699"/>
              <a:ext cx="635678" cy="365952"/>
              <a:chOff x="4624894" y="2000963"/>
              <a:chExt cx="635678" cy="365952"/>
            </a:xfrm>
          </p:grpSpPr>
          <p:sp>
            <p:nvSpPr>
              <p:cNvPr id="235" name="Oval 234"/>
              <p:cNvSpPr>
                <a:spLocks noChangeAspect="1"/>
              </p:cNvSpPr>
              <p:nvPr/>
            </p:nvSpPr>
            <p:spPr>
              <a:xfrm rot="681283" flipV="1">
                <a:off x="4624894" y="200691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6" name="Oval 235"/>
              <p:cNvSpPr>
                <a:spLocks noChangeAspect="1"/>
              </p:cNvSpPr>
              <p:nvPr/>
            </p:nvSpPr>
            <p:spPr>
              <a:xfrm rot="681283" flipV="1">
                <a:off x="4714894" y="2096915"/>
                <a:ext cx="180000" cy="1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7" name="Rectangle 236"/>
              <p:cNvSpPr/>
              <p:nvPr/>
            </p:nvSpPr>
            <p:spPr>
              <a:xfrm rot="19576713" flipV="1">
                <a:off x="4821372" y="2000963"/>
                <a:ext cx="439200" cy="64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2508209" y="2669699"/>
              <a:ext cx="635678" cy="365952"/>
              <a:chOff x="4624894" y="2000963"/>
              <a:chExt cx="635678" cy="365952"/>
            </a:xfrm>
          </p:grpSpPr>
          <p:sp>
            <p:nvSpPr>
              <p:cNvPr id="232" name="Oval 231"/>
              <p:cNvSpPr>
                <a:spLocks noChangeAspect="1"/>
              </p:cNvSpPr>
              <p:nvPr/>
            </p:nvSpPr>
            <p:spPr>
              <a:xfrm rot="681283" flipV="1">
                <a:off x="4624894" y="200691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Oval 232"/>
              <p:cNvSpPr>
                <a:spLocks noChangeAspect="1"/>
              </p:cNvSpPr>
              <p:nvPr/>
            </p:nvSpPr>
            <p:spPr>
              <a:xfrm rot="681283" flipV="1">
                <a:off x="4714894" y="2096915"/>
                <a:ext cx="180000" cy="1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Rectangle 233"/>
              <p:cNvSpPr/>
              <p:nvPr/>
            </p:nvSpPr>
            <p:spPr>
              <a:xfrm rot="19576713" flipV="1">
                <a:off x="4821372" y="2000963"/>
                <a:ext cx="439200" cy="64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7" name="Group 33"/>
            <p:cNvGrpSpPr/>
            <p:nvPr/>
          </p:nvGrpSpPr>
          <p:grpSpPr>
            <a:xfrm flipV="1">
              <a:off x="2991802" y="1860444"/>
              <a:ext cx="360000" cy="360000"/>
              <a:chOff x="4873606" y="4687978"/>
              <a:chExt cx="360000" cy="360000"/>
            </a:xfrm>
          </p:grpSpPr>
          <p:sp>
            <p:nvSpPr>
              <p:cNvPr id="230" name="Oval 229"/>
              <p:cNvSpPr>
                <a:spLocks noChangeAspect="1"/>
              </p:cNvSpPr>
              <p:nvPr/>
            </p:nvSpPr>
            <p:spPr>
              <a:xfrm rot="16200000" flipV="1">
                <a:off x="4873606" y="4687978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/>
              <p:cNvSpPr>
                <a:spLocks noChangeAspect="1"/>
              </p:cNvSpPr>
              <p:nvPr/>
            </p:nvSpPr>
            <p:spPr>
              <a:xfrm rot="16200000" flipV="1">
                <a:off x="4963606" y="4777978"/>
                <a:ext cx="180000" cy="1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8" name="Rectangle 227"/>
            <p:cNvSpPr/>
            <p:nvPr/>
          </p:nvSpPr>
          <p:spPr>
            <a:xfrm rot="5400000">
              <a:off x="2952202" y="2280415"/>
              <a:ext cx="439200" cy="64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mpd="sng"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29" name="Oval 228"/>
            <p:cNvSpPr>
              <a:spLocks noChangeAspect="1"/>
            </p:cNvSpPr>
            <p:nvPr/>
          </p:nvSpPr>
          <p:spPr>
            <a:xfrm flipV="1">
              <a:off x="3065169" y="2449052"/>
              <a:ext cx="216000" cy="216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351233" y="2336014"/>
            <a:ext cx="1896811" cy="1566240"/>
            <a:chOff x="3603742" y="4574556"/>
            <a:chExt cx="1896811" cy="1566240"/>
          </a:xfrm>
        </p:grpSpPr>
        <p:sp>
          <p:nvSpPr>
            <p:cNvPr id="121" name="Oval 120"/>
            <p:cNvSpPr>
              <a:spLocks noChangeAspect="1"/>
            </p:cNvSpPr>
            <p:nvPr/>
          </p:nvSpPr>
          <p:spPr>
            <a:xfrm rot="5400000">
              <a:off x="3769028" y="4409270"/>
              <a:ext cx="1566240" cy="1896811"/>
            </a:xfrm>
            <a:custGeom>
              <a:avLst/>
              <a:gdLst/>
              <a:ahLst/>
              <a:cxnLst/>
              <a:rect l="l" t="t" r="r" b="b"/>
              <a:pathLst>
                <a:path w="1566240" h="1896811">
                  <a:moveTo>
                    <a:pt x="0" y="944376"/>
                  </a:moveTo>
                  <a:cubicBezTo>
                    <a:pt x="0" y="611114"/>
                    <a:pt x="270162" y="340952"/>
                    <a:pt x="603424" y="340952"/>
                  </a:cubicBezTo>
                  <a:cubicBezTo>
                    <a:pt x="645082" y="340952"/>
                    <a:pt x="685753" y="345173"/>
                    <a:pt x="725035" y="353211"/>
                  </a:cubicBezTo>
                  <a:lnTo>
                    <a:pt x="793503" y="374465"/>
                  </a:lnTo>
                  <a:lnTo>
                    <a:pt x="800102" y="309006"/>
                  </a:lnTo>
                  <a:cubicBezTo>
                    <a:pt x="836188" y="132657"/>
                    <a:pt x="992222" y="0"/>
                    <a:pt x="1179239" y="0"/>
                  </a:cubicBezTo>
                  <a:cubicBezTo>
                    <a:pt x="1366256" y="0"/>
                    <a:pt x="1522290" y="132657"/>
                    <a:pt x="1558377" y="309006"/>
                  </a:cubicBezTo>
                  <a:lnTo>
                    <a:pt x="1564158" y="366354"/>
                  </a:lnTo>
                  <a:lnTo>
                    <a:pt x="1566240" y="366354"/>
                  </a:lnTo>
                  <a:lnTo>
                    <a:pt x="1566240" y="1501513"/>
                  </a:lnTo>
                  <a:lnTo>
                    <a:pt x="1565403" y="1501513"/>
                  </a:lnTo>
                  <a:lnTo>
                    <a:pt x="1566239" y="1509811"/>
                  </a:lnTo>
                  <a:cubicBezTo>
                    <a:pt x="1566239" y="1723545"/>
                    <a:pt x="1392973" y="1896811"/>
                    <a:pt x="1179239" y="1896811"/>
                  </a:cubicBezTo>
                  <a:cubicBezTo>
                    <a:pt x="992222" y="1896811"/>
                    <a:pt x="836188" y="1764154"/>
                    <a:pt x="800102" y="1587805"/>
                  </a:cubicBezTo>
                  <a:lnTo>
                    <a:pt x="792715" y="1514532"/>
                  </a:lnTo>
                  <a:lnTo>
                    <a:pt x="725035" y="1535541"/>
                  </a:lnTo>
                  <a:cubicBezTo>
                    <a:pt x="685753" y="1543579"/>
                    <a:pt x="645082" y="1547800"/>
                    <a:pt x="603424" y="1547800"/>
                  </a:cubicBezTo>
                  <a:cubicBezTo>
                    <a:pt x="270162" y="1547800"/>
                    <a:pt x="0" y="1277638"/>
                    <a:pt x="0" y="944376"/>
                  </a:cubicBezTo>
                  <a:close/>
                </a:path>
              </a:pathLst>
            </a:cu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843693" y="4916666"/>
              <a:ext cx="1425377" cy="1043920"/>
              <a:chOff x="3843693" y="4916666"/>
              <a:chExt cx="1425377" cy="1043920"/>
            </a:xfrm>
          </p:grpSpPr>
          <p:grpSp>
            <p:nvGrpSpPr>
              <p:cNvPr id="252" name="Group 251"/>
              <p:cNvGrpSpPr/>
              <p:nvPr/>
            </p:nvGrpSpPr>
            <p:grpSpPr>
              <a:xfrm rot="20825280" flipH="1">
                <a:off x="4631118" y="5593331"/>
                <a:ext cx="637952" cy="367255"/>
                <a:chOff x="4624894" y="2000963"/>
                <a:chExt cx="635678" cy="365952"/>
              </a:xfrm>
            </p:grpSpPr>
            <p:sp>
              <p:nvSpPr>
                <p:cNvPr id="253" name="Oval 252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4" name="Oval 253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40" name="Group 239"/>
              <p:cNvGrpSpPr/>
              <p:nvPr/>
            </p:nvGrpSpPr>
            <p:grpSpPr>
              <a:xfrm rot="774720">
                <a:off x="3843693" y="5593331"/>
                <a:ext cx="637952" cy="367255"/>
                <a:chOff x="4624894" y="2000963"/>
                <a:chExt cx="635678" cy="365952"/>
              </a:xfrm>
            </p:grpSpPr>
            <p:sp>
              <p:nvSpPr>
                <p:cNvPr id="246" name="Oval 245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Oval 246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41" name="Group 33"/>
              <p:cNvGrpSpPr/>
              <p:nvPr/>
            </p:nvGrpSpPr>
            <p:grpSpPr>
              <a:xfrm flipV="1">
                <a:off x="4379818" y="4916666"/>
                <a:ext cx="361288" cy="361282"/>
                <a:chOff x="4873606" y="4687978"/>
                <a:chExt cx="360000" cy="360000"/>
              </a:xfrm>
            </p:grpSpPr>
            <p:sp>
              <p:nvSpPr>
                <p:cNvPr id="244" name="Oval 243"/>
                <p:cNvSpPr>
                  <a:spLocks noChangeAspect="1"/>
                </p:cNvSpPr>
                <p:nvPr/>
              </p:nvSpPr>
              <p:spPr>
                <a:xfrm rot="16200000" flipV="1">
                  <a:off x="4873606" y="468797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5" name="Oval 244"/>
                <p:cNvSpPr>
                  <a:spLocks noChangeAspect="1"/>
                </p:cNvSpPr>
                <p:nvPr/>
              </p:nvSpPr>
              <p:spPr>
                <a:xfrm rot="16200000" flipV="1">
                  <a:off x="4963606" y="4777978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42" name="Rectangle 241"/>
              <p:cNvSpPr/>
              <p:nvPr/>
            </p:nvSpPr>
            <p:spPr>
              <a:xfrm rot="5400000">
                <a:off x="4448862" y="5271685"/>
                <a:ext cx="223200" cy="650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43" name="Oval 242"/>
              <p:cNvSpPr>
                <a:spLocks noChangeAspect="1"/>
              </p:cNvSpPr>
              <p:nvPr/>
            </p:nvSpPr>
            <p:spPr>
              <a:xfrm flipV="1">
                <a:off x="4453448" y="5431167"/>
                <a:ext cx="216773" cy="216769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77508" y="3967900"/>
            <a:ext cx="2278857" cy="1863615"/>
            <a:chOff x="3681779" y="4596414"/>
            <a:chExt cx="2278857" cy="1863615"/>
          </a:xfrm>
        </p:grpSpPr>
        <p:grpSp>
          <p:nvGrpSpPr>
            <p:cNvPr id="20" name="Group 19"/>
            <p:cNvGrpSpPr/>
            <p:nvPr/>
          </p:nvGrpSpPr>
          <p:grpSpPr>
            <a:xfrm>
              <a:off x="4108517" y="5048597"/>
              <a:ext cx="1433848" cy="1043919"/>
              <a:chOff x="4108517" y="5006262"/>
              <a:chExt cx="1433848" cy="1043919"/>
            </a:xfrm>
          </p:grpSpPr>
          <p:grpSp>
            <p:nvGrpSpPr>
              <p:cNvPr id="257" name="Group 256"/>
              <p:cNvGrpSpPr/>
              <p:nvPr/>
            </p:nvGrpSpPr>
            <p:grpSpPr>
              <a:xfrm rot="20825280" flipH="1">
                <a:off x="4904413" y="5682937"/>
                <a:ext cx="637952" cy="367244"/>
                <a:chOff x="4624894" y="2000963"/>
                <a:chExt cx="635678" cy="365939"/>
              </a:xfrm>
            </p:grpSpPr>
            <p:sp>
              <p:nvSpPr>
                <p:cNvPr id="267" name="Oval 266"/>
                <p:cNvSpPr>
                  <a:spLocks noChangeAspect="1"/>
                </p:cNvSpPr>
                <p:nvPr/>
              </p:nvSpPr>
              <p:spPr>
                <a:xfrm rot="681283" flipV="1">
                  <a:off x="4624894" y="2006904"/>
                  <a:ext cx="360000" cy="359998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8" name="Oval 267"/>
                <p:cNvSpPr>
                  <a:spLocks noChangeAspect="1"/>
                </p:cNvSpPr>
                <p:nvPr/>
              </p:nvSpPr>
              <p:spPr>
                <a:xfrm rot="681283" flipV="1">
                  <a:off x="4714895" y="2096906"/>
                  <a:ext cx="180000" cy="17999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9" name="Rectangle 268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58" name="Group 257"/>
              <p:cNvGrpSpPr/>
              <p:nvPr/>
            </p:nvGrpSpPr>
            <p:grpSpPr>
              <a:xfrm rot="774720">
                <a:off x="4108517" y="5682937"/>
                <a:ext cx="637952" cy="367244"/>
                <a:chOff x="4624894" y="2000963"/>
                <a:chExt cx="635678" cy="365939"/>
              </a:xfrm>
            </p:grpSpPr>
            <p:sp>
              <p:nvSpPr>
                <p:cNvPr id="264" name="Oval 263"/>
                <p:cNvSpPr>
                  <a:spLocks noChangeAspect="1"/>
                </p:cNvSpPr>
                <p:nvPr/>
              </p:nvSpPr>
              <p:spPr>
                <a:xfrm rot="681283" flipV="1">
                  <a:off x="4624894" y="2006904"/>
                  <a:ext cx="360000" cy="359998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5" name="Oval 264"/>
                <p:cNvSpPr>
                  <a:spLocks noChangeAspect="1"/>
                </p:cNvSpPr>
                <p:nvPr/>
              </p:nvSpPr>
              <p:spPr>
                <a:xfrm rot="681283" flipV="1">
                  <a:off x="4714895" y="2096906"/>
                  <a:ext cx="180000" cy="17999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59" name="Group 33"/>
              <p:cNvGrpSpPr/>
              <p:nvPr/>
            </p:nvGrpSpPr>
            <p:grpSpPr>
              <a:xfrm flipV="1">
                <a:off x="4644644" y="5006262"/>
                <a:ext cx="361288" cy="361282"/>
                <a:chOff x="4873606" y="4687978"/>
                <a:chExt cx="360000" cy="360000"/>
              </a:xfrm>
            </p:grpSpPr>
            <p:sp>
              <p:nvSpPr>
                <p:cNvPr id="262" name="Oval 261"/>
                <p:cNvSpPr>
                  <a:spLocks noChangeAspect="1"/>
                </p:cNvSpPr>
                <p:nvPr/>
              </p:nvSpPr>
              <p:spPr>
                <a:xfrm rot="16200000" flipV="1">
                  <a:off x="4873606" y="468797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3" name="Oval 262"/>
                <p:cNvSpPr>
                  <a:spLocks noChangeAspect="1"/>
                </p:cNvSpPr>
                <p:nvPr/>
              </p:nvSpPr>
              <p:spPr>
                <a:xfrm rot="16200000" flipV="1">
                  <a:off x="4963606" y="4777978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60" name="Rectangle 259"/>
              <p:cNvSpPr/>
              <p:nvPr/>
            </p:nvSpPr>
            <p:spPr>
              <a:xfrm rot="5400000">
                <a:off x="4713688" y="5361280"/>
                <a:ext cx="223200" cy="650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61" name="Oval 260"/>
              <p:cNvSpPr>
                <a:spLocks noChangeAspect="1"/>
              </p:cNvSpPr>
              <p:nvPr/>
            </p:nvSpPr>
            <p:spPr>
              <a:xfrm flipV="1">
                <a:off x="4718274" y="5520762"/>
                <a:ext cx="216773" cy="216769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71" name="Oval 270"/>
            <p:cNvSpPr>
              <a:spLocks noChangeAspect="1"/>
            </p:cNvSpPr>
            <p:nvPr/>
          </p:nvSpPr>
          <p:spPr>
            <a:xfrm rot="5400000">
              <a:off x="3889400" y="4388793"/>
              <a:ext cx="1863615" cy="2278857"/>
            </a:xfrm>
            <a:custGeom>
              <a:avLst/>
              <a:gdLst/>
              <a:ahLst/>
              <a:cxnLst/>
              <a:rect l="l" t="t" r="r" b="b"/>
              <a:pathLst>
                <a:path w="1863615" h="2278857">
                  <a:moveTo>
                    <a:pt x="0" y="1122184"/>
                  </a:moveTo>
                  <a:cubicBezTo>
                    <a:pt x="0" y="788922"/>
                    <a:pt x="270162" y="518760"/>
                    <a:pt x="603424" y="518760"/>
                  </a:cubicBezTo>
                  <a:lnTo>
                    <a:pt x="664680" y="524935"/>
                  </a:lnTo>
                  <a:lnTo>
                    <a:pt x="669027" y="481813"/>
                  </a:lnTo>
                  <a:cubicBezTo>
                    <a:pt x="725294" y="206843"/>
                    <a:pt x="968587" y="0"/>
                    <a:pt x="1260191" y="0"/>
                  </a:cubicBezTo>
                  <a:cubicBezTo>
                    <a:pt x="1593453" y="0"/>
                    <a:pt x="1863615" y="270162"/>
                    <a:pt x="1863615" y="603424"/>
                  </a:cubicBezTo>
                  <a:lnTo>
                    <a:pt x="1863197" y="610047"/>
                  </a:lnTo>
                  <a:lnTo>
                    <a:pt x="1863615" y="610047"/>
                  </a:lnTo>
                  <a:lnTo>
                    <a:pt x="1863615" y="1662386"/>
                  </a:lnTo>
                  <a:lnTo>
                    <a:pt x="1862792" y="1662386"/>
                  </a:lnTo>
                  <a:lnTo>
                    <a:pt x="1863615" y="1675433"/>
                  </a:lnTo>
                  <a:cubicBezTo>
                    <a:pt x="1863615" y="2008695"/>
                    <a:pt x="1593453" y="2278857"/>
                    <a:pt x="1260191" y="2278857"/>
                  </a:cubicBezTo>
                  <a:cubicBezTo>
                    <a:pt x="968587" y="2278857"/>
                    <a:pt x="725294" y="2072014"/>
                    <a:pt x="669027" y="1797044"/>
                  </a:cubicBezTo>
                  <a:lnTo>
                    <a:pt x="661238" y="1719780"/>
                  </a:lnTo>
                  <a:lnTo>
                    <a:pt x="603424" y="1725608"/>
                  </a:lnTo>
                  <a:cubicBezTo>
                    <a:pt x="270162" y="1725608"/>
                    <a:pt x="0" y="1455446"/>
                    <a:pt x="0" y="1122184"/>
                  </a:cubicBezTo>
                  <a:close/>
                </a:path>
              </a:pathLst>
            </a:cu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290844" y="4544931"/>
            <a:ext cx="2428870" cy="1467632"/>
            <a:chOff x="4438091" y="4594739"/>
            <a:chExt cx="2428870" cy="1467632"/>
          </a:xfrm>
        </p:grpSpPr>
        <p:grpSp>
          <p:nvGrpSpPr>
            <p:cNvPr id="26" name="Group 25"/>
            <p:cNvGrpSpPr/>
            <p:nvPr/>
          </p:nvGrpSpPr>
          <p:grpSpPr>
            <a:xfrm>
              <a:off x="5040634" y="4594739"/>
              <a:ext cx="1223784" cy="1000800"/>
              <a:chOff x="5040634" y="4594739"/>
              <a:chExt cx="1223784" cy="100080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5267526" y="4820637"/>
                <a:ext cx="770000" cy="594474"/>
                <a:chOff x="5286733" y="4803703"/>
                <a:chExt cx="770000" cy="594474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5286733" y="5200959"/>
                  <a:ext cx="770000" cy="197218"/>
                  <a:chOff x="5286733" y="5200959"/>
                  <a:chExt cx="770000" cy="197218"/>
                </a:xfrm>
              </p:grpSpPr>
              <p:grpSp>
                <p:nvGrpSpPr>
                  <p:cNvPr id="278" name="Group 277"/>
                  <p:cNvGrpSpPr/>
                  <p:nvPr/>
                </p:nvGrpSpPr>
                <p:grpSpPr>
                  <a:xfrm rot="20825280" flipH="1">
                    <a:off x="5714142" y="5200959"/>
                    <a:ext cx="342591" cy="197218"/>
                    <a:chOff x="4624894" y="2000963"/>
                    <a:chExt cx="635678" cy="365939"/>
                  </a:xfrm>
                </p:grpSpPr>
                <p:sp>
                  <p:nvSpPr>
                    <p:cNvPr id="288" name="Oval 287"/>
                    <p:cNvSpPr>
                      <a:spLocks noChangeAspect="1"/>
                    </p:cNvSpPr>
                    <p:nvPr/>
                  </p:nvSpPr>
                  <p:spPr>
                    <a:xfrm rot="681283" flipV="1">
                      <a:off x="4624894" y="2006904"/>
                      <a:ext cx="360000" cy="35999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89" name="Oval 288"/>
                    <p:cNvSpPr>
                      <a:spLocks noChangeAspect="1"/>
                    </p:cNvSpPr>
                    <p:nvPr/>
                  </p:nvSpPr>
                  <p:spPr>
                    <a:xfrm rot="681283" flipV="1">
                      <a:off x="4714895" y="2096906"/>
                      <a:ext cx="180000" cy="179999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28575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90" name="Rectangle 289"/>
                    <p:cNvSpPr/>
                    <p:nvPr/>
                  </p:nvSpPr>
                  <p:spPr>
                    <a:xfrm rot="19576713" flipV="1">
                      <a:off x="4821372" y="2000963"/>
                      <a:ext cx="439200" cy="6480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12700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grpSp>
                <p:nvGrpSpPr>
                  <p:cNvPr id="279" name="Group 278"/>
                  <p:cNvGrpSpPr/>
                  <p:nvPr/>
                </p:nvGrpSpPr>
                <p:grpSpPr>
                  <a:xfrm rot="774720">
                    <a:off x="5286733" y="5200959"/>
                    <a:ext cx="342591" cy="197218"/>
                    <a:chOff x="4624894" y="2000963"/>
                    <a:chExt cx="635678" cy="365939"/>
                  </a:xfrm>
                </p:grpSpPr>
                <p:sp>
                  <p:nvSpPr>
                    <p:cNvPr id="285" name="Oval 284"/>
                    <p:cNvSpPr>
                      <a:spLocks noChangeAspect="1"/>
                    </p:cNvSpPr>
                    <p:nvPr/>
                  </p:nvSpPr>
                  <p:spPr>
                    <a:xfrm rot="681283" flipV="1">
                      <a:off x="4624894" y="2006904"/>
                      <a:ext cx="360000" cy="35999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86" name="Oval 285"/>
                    <p:cNvSpPr>
                      <a:spLocks noChangeAspect="1"/>
                    </p:cNvSpPr>
                    <p:nvPr/>
                  </p:nvSpPr>
                  <p:spPr>
                    <a:xfrm rot="681283" flipV="1">
                      <a:off x="4714895" y="2096906"/>
                      <a:ext cx="180000" cy="179999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28575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87" name="Rectangle 286"/>
                    <p:cNvSpPr/>
                    <p:nvPr/>
                  </p:nvSpPr>
                  <p:spPr>
                    <a:xfrm rot="19576713" flipV="1">
                      <a:off x="4821372" y="2000963"/>
                      <a:ext cx="439200" cy="6480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12700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</p:grpSp>
            <p:grpSp>
              <p:nvGrpSpPr>
                <p:cNvPr id="280" name="Group 33"/>
                <p:cNvGrpSpPr/>
                <p:nvPr/>
              </p:nvGrpSpPr>
              <p:grpSpPr>
                <a:xfrm flipV="1">
                  <a:off x="5574724" y="4803703"/>
                  <a:ext cx="194018" cy="194016"/>
                  <a:chOff x="4873606" y="4687978"/>
                  <a:chExt cx="360000" cy="360000"/>
                </a:xfrm>
              </p:grpSpPr>
              <p:sp>
                <p:nvSpPr>
                  <p:cNvPr id="283" name="Oval 282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873606" y="468797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4" name="Oval 283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963606" y="4777978"/>
                    <a:ext cx="180000" cy="1800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8575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81" name="Rectangle 280"/>
                <p:cNvSpPr/>
                <p:nvPr/>
              </p:nvSpPr>
              <p:spPr>
                <a:xfrm rot="5400000">
                  <a:off x="5576333" y="5029823"/>
                  <a:ext cx="190800" cy="3492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82" name="Oval 281"/>
                <p:cNvSpPr>
                  <a:spLocks noChangeAspect="1"/>
                </p:cNvSpPr>
                <p:nvPr/>
              </p:nvSpPr>
              <p:spPr>
                <a:xfrm flipV="1">
                  <a:off x="5613528" y="5113868"/>
                  <a:ext cx="116411" cy="116409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77" name="Oval 270"/>
              <p:cNvSpPr>
                <a:spLocks noChangeAspect="1"/>
              </p:cNvSpPr>
              <p:nvPr/>
            </p:nvSpPr>
            <p:spPr>
              <a:xfrm rot="5400000">
                <a:off x="5152126" y="4483247"/>
                <a:ext cx="1000800" cy="1223784"/>
              </a:xfrm>
              <a:custGeom>
                <a:avLst/>
                <a:gdLst/>
                <a:ahLst/>
                <a:cxnLst/>
                <a:rect l="l" t="t" r="r" b="b"/>
                <a:pathLst>
                  <a:path w="1863615" h="2278857">
                    <a:moveTo>
                      <a:pt x="0" y="1122184"/>
                    </a:moveTo>
                    <a:cubicBezTo>
                      <a:pt x="0" y="788922"/>
                      <a:pt x="270162" y="518760"/>
                      <a:pt x="603424" y="518760"/>
                    </a:cubicBezTo>
                    <a:lnTo>
                      <a:pt x="664680" y="524935"/>
                    </a:lnTo>
                    <a:lnTo>
                      <a:pt x="669027" y="481813"/>
                    </a:lnTo>
                    <a:cubicBezTo>
                      <a:pt x="725294" y="206843"/>
                      <a:pt x="968587" y="0"/>
                      <a:pt x="1260191" y="0"/>
                    </a:cubicBezTo>
                    <a:cubicBezTo>
                      <a:pt x="1593453" y="0"/>
                      <a:pt x="1863615" y="270162"/>
                      <a:pt x="1863615" y="603424"/>
                    </a:cubicBezTo>
                    <a:lnTo>
                      <a:pt x="1863197" y="610047"/>
                    </a:lnTo>
                    <a:lnTo>
                      <a:pt x="1863615" y="610047"/>
                    </a:lnTo>
                    <a:lnTo>
                      <a:pt x="1863615" y="1662386"/>
                    </a:lnTo>
                    <a:lnTo>
                      <a:pt x="1862792" y="1662386"/>
                    </a:lnTo>
                    <a:lnTo>
                      <a:pt x="1863615" y="1675433"/>
                    </a:lnTo>
                    <a:cubicBezTo>
                      <a:pt x="1863615" y="2008695"/>
                      <a:pt x="1593453" y="2278857"/>
                      <a:pt x="1260191" y="2278857"/>
                    </a:cubicBezTo>
                    <a:cubicBezTo>
                      <a:pt x="968587" y="2278857"/>
                      <a:pt x="725294" y="2072014"/>
                      <a:pt x="669027" y="1797044"/>
                    </a:cubicBezTo>
                    <a:lnTo>
                      <a:pt x="661238" y="1719780"/>
                    </a:lnTo>
                    <a:lnTo>
                      <a:pt x="603424" y="1725608"/>
                    </a:lnTo>
                    <a:cubicBezTo>
                      <a:pt x="270162" y="1725608"/>
                      <a:pt x="0" y="1455446"/>
                      <a:pt x="0" y="1122184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1" name="Rectangle 290"/>
            <p:cNvSpPr/>
            <p:nvPr/>
          </p:nvSpPr>
          <p:spPr>
            <a:xfrm>
              <a:off x="4438091" y="5628492"/>
              <a:ext cx="2428870" cy="4338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>
                <a:lnSpc>
                  <a:spcPts val="2620"/>
                </a:lnSpc>
              </a:pPr>
              <a:r>
                <a:rPr lang="en-US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C</a:t>
              </a:r>
              <a:r>
                <a:rPr lang="x-none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loudCapacitor</a:t>
              </a:r>
              <a:endParaRPr lang="x-none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/>
                <a:cs typeface="Avenir Next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8637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/>
          <p:cNvGrpSpPr/>
          <p:nvPr/>
        </p:nvGrpSpPr>
        <p:grpSpPr>
          <a:xfrm>
            <a:off x="1408487" y="90316"/>
            <a:ext cx="6170856" cy="6703550"/>
            <a:chOff x="1408487" y="90316"/>
            <a:chExt cx="6170856" cy="6703550"/>
          </a:xfrm>
        </p:grpSpPr>
        <p:sp>
          <p:nvSpPr>
            <p:cNvPr id="58" name="TextBox 57"/>
            <p:cNvSpPr txBox="1"/>
            <p:nvPr/>
          </p:nvSpPr>
          <p:spPr>
            <a:xfrm>
              <a:off x="3804469" y="2119035"/>
              <a:ext cx="1454100" cy="41545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Select</a:t>
              </a:r>
              <a:b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 configuration</a:t>
              </a:r>
              <a:endParaRPr lang="en-US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796002" y="2126091"/>
              <a:ext cx="179358" cy="207730"/>
            </a:xfrm>
            <a:prstGeom prst="roundRect">
              <a:avLst>
                <a:gd name="adj" fmla="val 44204"/>
              </a:avLst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00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796002" y="2319708"/>
              <a:ext cx="179358" cy="207730"/>
            </a:xfrm>
            <a:prstGeom prst="roundRect">
              <a:avLst>
                <a:gd name="adj" fmla="val 32403"/>
              </a:avLst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00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083009" y="2123259"/>
              <a:ext cx="179358" cy="207730"/>
            </a:xfrm>
            <a:prstGeom prst="roundRect">
              <a:avLst>
                <a:gd name="adj" fmla="val 44204"/>
              </a:avLst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00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083009" y="2316876"/>
              <a:ext cx="179358" cy="207730"/>
            </a:xfrm>
            <a:prstGeom prst="roundRect">
              <a:avLst>
                <a:gd name="adj" fmla="val 32403"/>
              </a:avLst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00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981219" y="3305503"/>
              <a:ext cx="1454100" cy="53628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Mark ≤ configurations as rejected for</a:t>
              </a:r>
              <a:b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 ≥ workloads</a:t>
              </a:r>
              <a:endParaRPr lang="en-US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652887" y="3309561"/>
              <a:ext cx="1454100" cy="52817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Mark ≥ configurations</a:t>
              </a:r>
              <a:b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as candidates for</a:t>
              </a:r>
              <a:b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≤ workloads</a:t>
              </a:r>
              <a:endParaRPr lang="en-US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812935" y="6010877"/>
              <a:ext cx="1454100" cy="53628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Output candidate configurations for each workload</a:t>
              </a:r>
              <a:endParaRPr lang="en-US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04469" y="933720"/>
              <a:ext cx="1454100" cy="415459"/>
            </a:xfrm>
            <a:prstGeom prst="round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Select </a:t>
              </a:r>
              <a:b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 category</a:t>
              </a:r>
              <a:endParaRPr lang="en-US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804469" y="345207"/>
              <a:ext cx="1454100" cy="411318"/>
            </a:xfrm>
            <a:prstGeom prst="roundRect">
              <a:avLst/>
            </a:prstGeom>
            <a:ln w="9525" cmpd="sng">
              <a:solidFill>
                <a:srgbClr val="000000"/>
              </a:solidFill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00" smtClean="0">
                  <a:solidFill>
                    <a:srgbClr val="000000"/>
                  </a:solidFill>
                  <a:latin typeface="Arial"/>
                  <a:cs typeface="Arial"/>
                </a:rPr>
                <a:t>Select </a:t>
              </a:r>
              <a:br>
                <a:rPr lang="en-US" sz="1000" smtClean="0">
                  <a:solidFill>
                    <a:srgbClr val="000000"/>
                  </a:solidFill>
                  <a:latin typeface="Arial"/>
                  <a:cs typeface="Arial"/>
                </a:rPr>
              </a:br>
              <a:r>
                <a:rPr lang="en-US" sz="1000" smtClean="0">
                  <a:solidFill>
                    <a:srgbClr val="000000"/>
                  </a:solidFill>
                  <a:latin typeface="Arial"/>
                  <a:cs typeface="Arial"/>
                </a:rPr>
                <a:t>workload</a:t>
              </a:r>
              <a:endParaRPr lang="en-US" sz="1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804469" y="2717240"/>
              <a:ext cx="1454100" cy="413499"/>
            </a:xfrm>
            <a:prstGeom prst="roundRect">
              <a:avLst/>
            </a:prstGeom>
            <a:ln w="9525" cmpd="sng">
              <a:solidFill>
                <a:srgbClr val="000000"/>
              </a:solidFill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Execute </a:t>
              </a:r>
              <a:br>
                <a:rPr lang="en-US" sz="1000" dirty="0" smtClean="0">
                  <a:solidFill>
                    <a:srgbClr val="000000"/>
                  </a:solidFill>
                  <a:latin typeface="Arial"/>
                  <a:cs typeface="Arial"/>
                </a:rPr>
              </a:br>
              <a:r>
                <a:rPr lang="en-US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Application</a:t>
              </a:r>
              <a:endParaRPr lang="en-US" sz="10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804469" y="1525868"/>
              <a:ext cx="1454100" cy="415459"/>
            </a:xfrm>
            <a:prstGeom prst="roundRect">
              <a:avLst/>
            </a:prstGeom>
            <a:ln w="9525" cmpd="sng">
              <a:solidFill>
                <a:srgbClr val="000000"/>
              </a:solidFill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Select </a:t>
              </a:r>
              <a:br>
                <a:rPr lang="en-US" sz="1000" dirty="0" smtClean="0">
                  <a:solidFill>
                    <a:srgbClr val="000000"/>
                  </a:solidFill>
                  <a:latin typeface="Arial"/>
                  <a:cs typeface="Arial"/>
                </a:rPr>
              </a:br>
              <a:r>
                <a:rPr lang="en-US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capacity level</a:t>
              </a:r>
              <a:endParaRPr lang="en-US" sz="10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8" name="Diamond 77"/>
            <p:cNvSpPr/>
            <p:nvPr/>
          </p:nvSpPr>
          <p:spPr>
            <a:xfrm>
              <a:off x="4442995" y="3492507"/>
              <a:ext cx="183445" cy="16227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>
              <a:stCxn id="70" idx="2"/>
              <a:endCxn id="59" idx="0"/>
            </p:cNvCxnSpPr>
            <p:nvPr/>
          </p:nvCxnSpPr>
          <p:spPr>
            <a:xfrm rot="5400000">
              <a:off x="4442922" y="845122"/>
              <a:ext cx="177195" cy="15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59" idx="2"/>
              <a:endCxn id="76" idx="0"/>
            </p:cNvCxnSpPr>
            <p:nvPr/>
          </p:nvCxnSpPr>
          <p:spPr>
            <a:xfrm rot="5400000">
              <a:off x="4443175" y="1437523"/>
              <a:ext cx="176689" cy="15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6" idx="2"/>
              <a:endCxn id="58" idx="0"/>
            </p:cNvCxnSpPr>
            <p:nvPr/>
          </p:nvCxnSpPr>
          <p:spPr>
            <a:xfrm rot="5400000">
              <a:off x="4442665" y="2030181"/>
              <a:ext cx="177708" cy="15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58" idx="2"/>
              <a:endCxn id="73" idx="0"/>
            </p:cNvCxnSpPr>
            <p:nvPr/>
          </p:nvCxnSpPr>
          <p:spPr>
            <a:xfrm rot="5400000">
              <a:off x="4440146" y="2625867"/>
              <a:ext cx="182746" cy="15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73" idx="2"/>
              <a:endCxn id="78" idx="0"/>
            </p:cNvCxnSpPr>
            <p:nvPr/>
          </p:nvCxnSpPr>
          <p:spPr>
            <a:xfrm rot="16200000" flipH="1">
              <a:off x="4352234" y="3310023"/>
              <a:ext cx="361768" cy="319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78" idx="3"/>
              <a:endCxn id="54" idx="1"/>
            </p:cNvCxnSpPr>
            <p:nvPr/>
          </p:nvCxnSpPr>
          <p:spPr>
            <a:xfrm>
              <a:off x="4626440" y="3573646"/>
              <a:ext cx="354779" cy="15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8" idx="1"/>
              <a:endCxn id="56" idx="3"/>
            </p:cNvCxnSpPr>
            <p:nvPr/>
          </p:nvCxnSpPr>
          <p:spPr>
            <a:xfrm rot="10800000" flipV="1">
              <a:off x="4106987" y="3573645"/>
              <a:ext cx="336008" cy="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4055590" y="3654785"/>
              <a:ext cx="958256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satisfy SLA?</a:t>
              </a:r>
              <a:endParaRPr lang="en-US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178350" y="3384298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Y</a:t>
              </a:r>
              <a:endParaRPr lang="en-US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631478" y="3384299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N</a:t>
              </a:r>
              <a:endParaRPr lang="en-US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19828" y="4297705"/>
              <a:ext cx="1454100" cy="413499"/>
            </a:xfrm>
            <a:prstGeom prst="roundRect">
              <a:avLst/>
            </a:prstGeom>
            <a:ln w="9525" cmpd="sng">
              <a:solidFill>
                <a:srgbClr val="000000"/>
              </a:solidFill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Select </a:t>
              </a:r>
              <a:br>
                <a:rPr lang="en-US" sz="1000" dirty="0" smtClean="0">
                  <a:solidFill>
                    <a:srgbClr val="000000"/>
                  </a:solidFill>
                  <a:latin typeface="Arial"/>
                  <a:cs typeface="Arial"/>
                </a:rPr>
              </a:br>
              <a:r>
                <a:rPr lang="en-US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&lt; capacity level</a:t>
              </a:r>
              <a:endParaRPr lang="en-US" sz="10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519828" y="5040441"/>
              <a:ext cx="1454100" cy="413499"/>
            </a:xfrm>
            <a:prstGeom prst="roundRect">
              <a:avLst/>
            </a:prstGeom>
            <a:ln w="9525" cmpd="sng">
              <a:solidFill>
                <a:srgbClr val="000000"/>
              </a:solidFill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Select</a:t>
              </a:r>
              <a:br>
                <a:rPr lang="en-US" sz="1000" dirty="0" smtClean="0">
                  <a:solidFill>
                    <a:srgbClr val="000000"/>
                  </a:solidFill>
                  <a:latin typeface="Arial"/>
                  <a:cs typeface="Arial"/>
                </a:rPr>
              </a:br>
              <a:r>
                <a:rPr lang="en-US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&gt; workload</a:t>
              </a:r>
              <a:endParaRPr lang="en-US" sz="10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9" name="Diamond 98"/>
            <p:cNvSpPr/>
            <p:nvPr/>
          </p:nvSpPr>
          <p:spPr>
            <a:xfrm>
              <a:off x="3291413" y="4052723"/>
              <a:ext cx="183445" cy="16227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56" idx="2"/>
              <a:endCxn id="99" idx="0"/>
            </p:cNvCxnSpPr>
            <p:nvPr/>
          </p:nvCxnSpPr>
          <p:spPr>
            <a:xfrm rot="16200000" flipH="1">
              <a:off x="3274041" y="3943627"/>
              <a:ext cx="214991" cy="319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Diamond 102"/>
            <p:cNvSpPr/>
            <p:nvPr/>
          </p:nvSpPr>
          <p:spPr>
            <a:xfrm>
              <a:off x="3291413" y="4423315"/>
              <a:ext cx="183445" cy="16227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>
              <a:stCxn id="99" idx="2"/>
              <a:endCxn id="103" idx="0"/>
            </p:cNvCxnSpPr>
            <p:nvPr/>
          </p:nvCxnSpPr>
          <p:spPr>
            <a:xfrm>
              <a:off x="3383136" y="4215001"/>
              <a:ext cx="0" cy="20831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Diamond 105"/>
            <p:cNvSpPr/>
            <p:nvPr/>
          </p:nvSpPr>
          <p:spPr>
            <a:xfrm>
              <a:off x="3291413" y="4795338"/>
              <a:ext cx="183445" cy="16227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>
              <a:stCxn id="103" idx="2"/>
              <a:endCxn id="106" idx="0"/>
            </p:cNvCxnSpPr>
            <p:nvPr/>
          </p:nvCxnSpPr>
          <p:spPr>
            <a:xfrm>
              <a:off x="3383136" y="4585593"/>
              <a:ext cx="0" cy="20974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Diamond 107"/>
            <p:cNvSpPr/>
            <p:nvPr/>
          </p:nvSpPr>
          <p:spPr>
            <a:xfrm>
              <a:off x="3291413" y="5166052"/>
              <a:ext cx="183445" cy="16227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Arrow Connector 108"/>
            <p:cNvCxnSpPr>
              <a:stCxn id="106" idx="2"/>
              <a:endCxn id="108" idx="0"/>
            </p:cNvCxnSpPr>
            <p:nvPr/>
          </p:nvCxnSpPr>
          <p:spPr>
            <a:xfrm>
              <a:off x="3383136" y="4957616"/>
              <a:ext cx="0" cy="20843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467143" y="3987812"/>
              <a:ext cx="1063581" cy="290693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≈ configuration </a:t>
              </a:r>
              <a:b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to explore?</a:t>
              </a:r>
              <a:endParaRPr lang="en-US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153934" y="4239848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N</a:t>
              </a:r>
              <a:endParaRPr lang="en-US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20" name="Elbow Connector 119"/>
            <p:cNvCxnSpPr>
              <a:stCxn id="99" idx="1"/>
              <a:endCxn id="111" idx="1"/>
            </p:cNvCxnSpPr>
            <p:nvPr/>
          </p:nvCxnSpPr>
          <p:spPr>
            <a:xfrm rot="10800000" flipH="1">
              <a:off x="3291412" y="2423574"/>
              <a:ext cx="504589" cy="1710289"/>
            </a:xfrm>
            <a:prstGeom prst="bentConnector3">
              <a:avLst>
                <a:gd name="adj1" fmla="val -151014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3019154" y="4010562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Y</a:t>
              </a:r>
              <a:endParaRPr lang="en-US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467144" y="4361225"/>
              <a:ext cx="1063580" cy="290693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&lt; configuration to explore?</a:t>
              </a:r>
              <a:endParaRPr lang="en-US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153934" y="4603928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N</a:t>
              </a:r>
              <a:endParaRPr lang="en-US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002210" y="4374642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Y</a:t>
              </a:r>
              <a:endParaRPr lang="en-US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26" name="Straight Arrow Connector 125"/>
            <p:cNvCxnSpPr>
              <a:stCxn id="103" idx="1"/>
              <a:endCxn id="49" idx="3"/>
            </p:cNvCxnSpPr>
            <p:nvPr/>
          </p:nvCxnSpPr>
          <p:spPr>
            <a:xfrm rot="10800000" flipV="1">
              <a:off x="2973929" y="4504453"/>
              <a:ext cx="317485" cy="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3153934" y="4975064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smtClean="0">
                  <a:solidFill>
                    <a:schemeClr val="tx1"/>
                  </a:solidFill>
                  <a:latin typeface="Arial"/>
                  <a:cs typeface="Arial"/>
                </a:rPr>
                <a:t>N</a:t>
              </a:r>
              <a:endParaRPr lang="en-US" sz="90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06434" y="4745778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Y</a:t>
              </a:r>
              <a:endParaRPr lang="en-US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31" name="Straight Arrow Connector 130"/>
            <p:cNvCxnSpPr>
              <a:stCxn id="108" idx="1"/>
              <a:endCxn id="67" idx="3"/>
            </p:cNvCxnSpPr>
            <p:nvPr/>
          </p:nvCxnSpPr>
          <p:spPr>
            <a:xfrm rot="10800000">
              <a:off x="2973929" y="5247191"/>
              <a:ext cx="317485" cy="15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3467144" y="4732361"/>
              <a:ext cx="943340" cy="290693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&lt;&gt; category</a:t>
              </a:r>
              <a:b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to explore?</a:t>
              </a:r>
              <a:endParaRPr lang="en-US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36" name="Elbow Connector 135"/>
            <p:cNvCxnSpPr>
              <a:stCxn id="106" idx="1"/>
              <a:endCxn id="59" idx="1"/>
            </p:cNvCxnSpPr>
            <p:nvPr/>
          </p:nvCxnSpPr>
          <p:spPr>
            <a:xfrm rot="10800000" flipH="1">
              <a:off x="3291413" y="1141451"/>
              <a:ext cx="513056" cy="3735027"/>
            </a:xfrm>
            <a:prstGeom prst="bentConnector3">
              <a:avLst>
                <a:gd name="adj1" fmla="val -391108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3153934" y="5353256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smtClean="0">
                  <a:solidFill>
                    <a:schemeClr val="tx1"/>
                  </a:solidFill>
                  <a:latin typeface="Arial"/>
                  <a:cs typeface="Arial"/>
                </a:rPr>
                <a:t>N</a:t>
              </a:r>
              <a:endParaRPr lang="en-US" sz="90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010658" y="5123970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Y</a:t>
              </a:r>
              <a:endParaRPr lang="en-US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467144" y="5106329"/>
              <a:ext cx="1078914" cy="290693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&gt; workload </a:t>
              </a:r>
              <a:b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to explore?</a:t>
              </a:r>
              <a:endParaRPr lang="en-US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 flipH="1">
              <a:off x="6125243" y="4297705"/>
              <a:ext cx="1454100" cy="413499"/>
            </a:xfrm>
            <a:prstGeom prst="roundRect">
              <a:avLst/>
            </a:prstGeom>
            <a:ln w="9525" cmpd="sng">
              <a:solidFill>
                <a:srgbClr val="000000"/>
              </a:solidFill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Select </a:t>
              </a:r>
              <a:br>
                <a:rPr lang="en-US" sz="1000" dirty="0" smtClean="0">
                  <a:solidFill>
                    <a:srgbClr val="000000"/>
                  </a:solidFill>
                  <a:latin typeface="Arial"/>
                  <a:cs typeface="Arial"/>
                </a:rPr>
              </a:br>
              <a:r>
                <a:rPr lang="en-US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&gt; capacity level</a:t>
              </a:r>
              <a:endParaRPr lang="en-US" sz="10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 flipH="1">
              <a:off x="6125243" y="5040441"/>
              <a:ext cx="1454100" cy="413499"/>
            </a:xfrm>
            <a:prstGeom prst="roundRect">
              <a:avLst/>
            </a:prstGeom>
            <a:ln w="9525" cmpd="sng">
              <a:solidFill>
                <a:srgbClr val="000000"/>
              </a:solidFill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Select </a:t>
              </a:r>
              <a:br>
                <a:rPr lang="en-US" sz="1000" dirty="0" smtClean="0">
                  <a:solidFill>
                    <a:srgbClr val="000000"/>
                  </a:solidFill>
                  <a:latin typeface="Arial"/>
                  <a:cs typeface="Arial"/>
                </a:rPr>
              </a:br>
              <a:r>
                <a:rPr lang="en-US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&lt; workload</a:t>
              </a:r>
              <a:endParaRPr lang="en-US" sz="10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7" name="Diamond 146"/>
            <p:cNvSpPr/>
            <p:nvPr/>
          </p:nvSpPr>
          <p:spPr>
            <a:xfrm flipH="1">
              <a:off x="5622242" y="4052723"/>
              <a:ext cx="183445" cy="16227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147"/>
            <p:cNvCxnSpPr>
              <a:stCxn id="54" idx="2"/>
              <a:endCxn id="147" idx="0"/>
            </p:cNvCxnSpPr>
            <p:nvPr/>
          </p:nvCxnSpPr>
          <p:spPr>
            <a:xfrm rot="16200000" flipH="1">
              <a:off x="5605649" y="3944408"/>
              <a:ext cx="210934" cy="569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Diamond 148"/>
            <p:cNvSpPr/>
            <p:nvPr/>
          </p:nvSpPr>
          <p:spPr>
            <a:xfrm flipH="1">
              <a:off x="5622242" y="4423315"/>
              <a:ext cx="183445" cy="16227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Arrow Connector 149"/>
            <p:cNvCxnSpPr>
              <a:stCxn id="147" idx="2"/>
              <a:endCxn id="149" idx="0"/>
            </p:cNvCxnSpPr>
            <p:nvPr/>
          </p:nvCxnSpPr>
          <p:spPr>
            <a:xfrm>
              <a:off x="5713964" y="4215001"/>
              <a:ext cx="0" cy="20831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Diamond 150"/>
            <p:cNvSpPr/>
            <p:nvPr/>
          </p:nvSpPr>
          <p:spPr>
            <a:xfrm flipH="1">
              <a:off x="5622242" y="4795338"/>
              <a:ext cx="183445" cy="16227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Arrow Connector 151"/>
            <p:cNvCxnSpPr>
              <a:stCxn id="149" idx="2"/>
              <a:endCxn id="151" idx="0"/>
            </p:cNvCxnSpPr>
            <p:nvPr/>
          </p:nvCxnSpPr>
          <p:spPr>
            <a:xfrm>
              <a:off x="5713964" y="4585593"/>
              <a:ext cx="0" cy="20974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Diamond 152"/>
            <p:cNvSpPr/>
            <p:nvPr/>
          </p:nvSpPr>
          <p:spPr>
            <a:xfrm flipH="1">
              <a:off x="5622242" y="5166052"/>
              <a:ext cx="183445" cy="16227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Arrow Connector 153"/>
            <p:cNvCxnSpPr>
              <a:stCxn id="151" idx="2"/>
              <a:endCxn id="153" idx="0"/>
            </p:cNvCxnSpPr>
            <p:nvPr/>
          </p:nvCxnSpPr>
          <p:spPr>
            <a:xfrm>
              <a:off x="5713964" y="4957616"/>
              <a:ext cx="0" cy="20843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 flipH="1">
              <a:off x="4579717" y="3987812"/>
              <a:ext cx="1065056" cy="290693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r"/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≈ configuration </a:t>
              </a:r>
              <a:b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to explore?</a:t>
              </a:r>
              <a:endParaRPr lang="en-US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 flipH="1">
              <a:off x="5667989" y="4239848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smtClean="0">
                  <a:solidFill>
                    <a:schemeClr val="tx1"/>
                  </a:solidFill>
                  <a:latin typeface="Arial"/>
                  <a:cs typeface="Arial"/>
                </a:rPr>
                <a:t>N</a:t>
              </a:r>
              <a:endParaRPr lang="en-US" sz="90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57" name="Elbow Connector 156"/>
            <p:cNvCxnSpPr>
              <a:stCxn id="147" idx="1"/>
              <a:endCxn id="113" idx="3"/>
            </p:cNvCxnSpPr>
            <p:nvPr/>
          </p:nvCxnSpPr>
          <p:spPr>
            <a:xfrm flipH="1" flipV="1">
              <a:off x="5262367" y="2420741"/>
              <a:ext cx="543320" cy="1713121"/>
            </a:xfrm>
            <a:prstGeom prst="bentConnector3">
              <a:avLst>
                <a:gd name="adj1" fmla="val -137132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 flipH="1">
              <a:off x="5805601" y="4010562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Y</a:t>
              </a:r>
              <a:endParaRPr lang="en-US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 flipH="1">
              <a:off x="4546057" y="4361225"/>
              <a:ext cx="1098715" cy="290693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r"/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&gt; configuration </a:t>
              </a:r>
              <a:b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to explore?</a:t>
              </a:r>
              <a:endParaRPr lang="en-US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 flipH="1">
              <a:off x="5667989" y="4603928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smtClean="0">
                  <a:solidFill>
                    <a:schemeClr val="tx1"/>
                  </a:solidFill>
                  <a:latin typeface="Arial"/>
                  <a:cs typeface="Arial"/>
                </a:rPr>
                <a:t>N</a:t>
              </a:r>
              <a:endParaRPr lang="en-US" sz="90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 flipH="1">
              <a:off x="5805601" y="4374642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Y</a:t>
              </a:r>
              <a:endParaRPr lang="en-US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62" name="Straight Arrow Connector 161"/>
            <p:cNvCxnSpPr>
              <a:stCxn id="149" idx="1"/>
              <a:endCxn id="145" idx="3"/>
            </p:cNvCxnSpPr>
            <p:nvPr/>
          </p:nvCxnSpPr>
          <p:spPr>
            <a:xfrm>
              <a:off x="5805687" y="4504454"/>
              <a:ext cx="319556" cy="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 flipH="1">
              <a:off x="5667989" y="4975064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smtClean="0">
                  <a:solidFill>
                    <a:schemeClr val="tx1"/>
                  </a:solidFill>
                  <a:latin typeface="Arial"/>
                  <a:cs typeface="Arial"/>
                </a:rPr>
                <a:t>N</a:t>
              </a:r>
              <a:endParaRPr lang="en-US" sz="90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 flipH="1">
              <a:off x="5805601" y="4745778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Y</a:t>
              </a:r>
              <a:endParaRPr lang="en-US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65" name="Straight Arrow Connector 164"/>
            <p:cNvCxnSpPr>
              <a:stCxn id="153" idx="1"/>
              <a:endCxn id="146" idx="3"/>
            </p:cNvCxnSpPr>
            <p:nvPr/>
          </p:nvCxnSpPr>
          <p:spPr>
            <a:xfrm>
              <a:off x="5805687" y="5247191"/>
              <a:ext cx="319556" cy="15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 flipH="1">
              <a:off x="4701433" y="4732361"/>
              <a:ext cx="943340" cy="290693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r"/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&lt;&gt; category</a:t>
              </a:r>
              <a:b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to explore?</a:t>
              </a:r>
              <a:endParaRPr lang="en-US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67" name="Elbow Connector 166"/>
            <p:cNvCxnSpPr>
              <a:stCxn id="151" idx="1"/>
              <a:endCxn id="59" idx="3"/>
            </p:cNvCxnSpPr>
            <p:nvPr/>
          </p:nvCxnSpPr>
          <p:spPr>
            <a:xfrm flipH="1" flipV="1">
              <a:off x="5258569" y="1141450"/>
              <a:ext cx="547118" cy="3735027"/>
            </a:xfrm>
            <a:prstGeom prst="bentConnector3">
              <a:avLst>
                <a:gd name="adj1" fmla="val -365211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 flipH="1">
              <a:off x="5667989" y="5353256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smtClean="0">
                  <a:solidFill>
                    <a:schemeClr val="tx1"/>
                  </a:solidFill>
                  <a:latin typeface="Arial"/>
                  <a:cs typeface="Arial"/>
                </a:rPr>
                <a:t>N</a:t>
              </a:r>
              <a:endParaRPr lang="en-US" sz="90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 flipH="1">
              <a:off x="5805601" y="5123970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Y</a:t>
              </a:r>
              <a:endParaRPr lang="en-US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 flipH="1">
              <a:off x="4565859" y="5106329"/>
              <a:ext cx="1078914" cy="290693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r"/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&lt; workload </a:t>
              </a:r>
              <a:b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to explore?</a:t>
              </a:r>
              <a:endParaRPr lang="en-US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81" name="Diamond 180"/>
            <p:cNvSpPr/>
            <p:nvPr/>
          </p:nvSpPr>
          <p:spPr>
            <a:xfrm flipH="1">
              <a:off x="4442994" y="5671228"/>
              <a:ext cx="183445" cy="16227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/>
            <p:cNvSpPr txBox="1"/>
            <p:nvPr/>
          </p:nvSpPr>
          <p:spPr>
            <a:xfrm flipH="1">
              <a:off x="4490412" y="5839150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N</a:t>
              </a:r>
              <a:endParaRPr lang="en-US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 flipH="1">
              <a:off x="4637912" y="5626798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Y</a:t>
              </a:r>
              <a:endParaRPr lang="en-US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84" name="Straight Arrow Connector 183"/>
            <p:cNvCxnSpPr>
              <a:stCxn id="181" idx="2"/>
              <a:endCxn id="57" idx="0"/>
            </p:cNvCxnSpPr>
            <p:nvPr/>
          </p:nvCxnSpPr>
          <p:spPr>
            <a:xfrm rot="16200000" flipH="1">
              <a:off x="4448665" y="5919556"/>
              <a:ext cx="177371" cy="526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Elbow Connector 186"/>
            <p:cNvCxnSpPr>
              <a:stCxn id="181" idx="1"/>
              <a:endCxn id="70" idx="3"/>
            </p:cNvCxnSpPr>
            <p:nvPr/>
          </p:nvCxnSpPr>
          <p:spPr>
            <a:xfrm flipV="1">
              <a:off x="4626439" y="550866"/>
              <a:ext cx="632130" cy="5201501"/>
            </a:xfrm>
            <a:prstGeom prst="bentConnector3">
              <a:avLst>
                <a:gd name="adj1" fmla="val 521906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3493360" y="5617599"/>
              <a:ext cx="1078914" cy="290693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&lt;&gt; workload </a:t>
              </a:r>
              <a:b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to explore?</a:t>
              </a:r>
              <a:endParaRPr lang="en-US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93" name="Elbow Connector 192"/>
            <p:cNvCxnSpPr>
              <a:stCxn id="108" idx="2"/>
              <a:endCxn id="181" idx="0"/>
            </p:cNvCxnSpPr>
            <p:nvPr/>
          </p:nvCxnSpPr>
          <p:spPr>
            <a:xfrm rot="16200000" flipH="1">
              <a:off x="3787477" y="4923989"/>
              <a:ext cx="342898" cy="1151580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153" idx="2"/>
              <a:endCxn id="181" idx="0"/>
            </p:cNvCxnSpPr>
            <p:nvPr/>
          </p:nvCxnSpPr>
          <p:spPr>
            <a:xfrm rot="5400000">
              <a:off x="4952891" y="4910155"/>
              <a:ext cx="342898" cy="1179248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Oval 201"/>
            <p:cNvSpPr/>
            <p:nvPr/>
          </p:nvSpPr>
          <p:spPr>
            <a:xfrm>
              <a:off x="4489716" y="6703866"/>
              <a:ext cx="90000" cy="90000"/>
            </a:xfrm>
            <a:prstGeom prst="ellipse">
              <a:avLst/>
            </a:prstGeom>
            <a:solidFill>
              <a:schemeClr val="tx1"/>
            </a:solidFill>
            <a:ln w="38100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4489717" y="90316"/>
              <a:ext cx="90000" cy="90000"/>
            </a:xfrm>
            <a:prstGeom prst="ellipse">
              <a:avLst/>
            </a:prstGeom>
            <a:solidFill>
              <a:schemeClr val="tx1"/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4" name="Straight Arrow Connector 203"/>
            <p:cNvCxnSpPr>
              <a:stCxn id="203" idx="4"/>
              <a:endCxn id="70" idx="0"/>
            </p:cNvCxnSpPr>
            <p:nvPr/>
          </p:nvCxnSpPr>
          <p:spPr>
            <a:xfrm rot="5400000">
              <a:off x="4450673" y="261162"/>
              <a:ext cx="164891" cy="319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stCxn id="57" idx="2"/>
              <a:endCxn id="202" idx="0"/>
            </p:cNvCxnSpPr>
            <p:nvPr/>
          </p:nvCxnSpPr>
          <p:spPr>
            <a:xfrm rot="5400000">
              <a:off x="4459000" y="6622880"/>
              <a:ext cx="156703" cy="526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3694481" y="340836"/>
              <a:ext cx="610253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800" b="1" dirty="0" smtClean="0">
                  <a:solidFill>
                    <a:schemeClr val="tx1"/>
                  </a:solidFill>
                  <a:latin typeface="Arial"/>
                  <a:cs typeface="Arial"/>
                </a:rPr>
                <a:t>&lt;&lt;A&gt;&gt;</a:t>
              </a:r>
              <a:endParaRPr lang="en-US" sz="8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3694481" y="1525868"/>
              <a:ext cx="610253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800" b="1" smtClean="0">
                  <a:solidFill>
                    <a:schemeClr val="tx1"/>
                  </a:solidFill>
                  <a:latin typeface="Arial"/>
                  <a:cs typeface="Arial"/>
                </a:rPr>
                <a:t>&lt;&lt;A&gt;&gt;</a:t>
              </a:r>
              <a:endParaRPr lang="en-US" sz="800" b="1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3694481" y="2717240"/>
              <a:ext cx="610253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800" b="1" smtClean="0">
                  <a:solidFill>
                    <a:schemeClr val="tx1"/>
                  </a:solidFill>
                  <a:latin typeface="Arial"/>
                  <a:cs typeface="Arial"/>
                </a:rPr>
                <a:t>&lt;&lt;A&gt;&gt;</a:t>
              </a:r>
              <a:endParaRPr lang="en-US" sz="800" b="1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1408487" y="4290649"/>
              <a:ext cx="610253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800" b="1" smtClean="0">
                  <a:solidFill>
                    <a:schemeClr val="tx1"/>
                  </a:solidFill>
                  <a:latin typeface="Arial"/>
                  <a:cs typeface="Arial"/>
                </a:rPr>
                <a:t>&lt;&lt;A&gt;&gt;</a:t>
              </a:r>
              <a:endParaRPr lang="en-US" sz="800" b="1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408487" y="5032825"/>
              <a:ext cx="610253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800" b="1" smtClean="0">
                  <a:solidFill>
                    <a:schemeClr val="tx1"/>
                  </a:solidFill>
                  <a:latin typeface="Arial"/>
                  <a:cs typeface="Arial"/>
                </a:rPr>
                <a:t>&lt;&lt;A&gt;&gt;</a:t>
              </a:r>
              <a:endParaRPr lang="en-US" sz="800" b="1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6018690" y="4290109"/>
              <a:ext cx="610253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800" b="1" smtClean="0">
                  <a:solidFill>
                    <a:schemeClr val="tx1"/>
                  </a:solidFill>
                  <a:latin typeface="Arial"/>
                  <a:cs typeface="Arial"/>
                </a:rPr>
                <a:t>&lt;&lt;A&gt;&gt;</a:t>
              </a:r>
              <a:endParaRPr lang="en-US" sz="800" b="1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6018690" y="5032285"/>
              <a:ext cx="610253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800" b="1" smtClean="0">
                  <a:solidFill>
                    <a:schemeClr val="tx1"/>
                  </a:solidFill>
                  <a:latin typeface="Arial"/>
                  <a:cs typeface="Arial"/>
                </a:rPr>
                <a:t>&lt;&lt;A&gt;&gt;</a:t>
              </a:r>
              <a:endParaRPr lang="en-US" sz="800" b="1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95" name="Elbow Connector 94"/>
            <p:cNvCxnSpPr>
              <a:stCxn id="49" idx="0"/>
              <a:endCxn id="110" idx="1"/>
            </p:cNvCxnSpPr>
            <p:nvPr/>
          </p:nvCxnSpPr>
          <p:spPr>
            <a:xfrm rot="5400000" flipH="1" flipV="1">
              <a:off x="1987566" y="2489269"/>
              <a:ext cx="2067749" cy="1549124"/>
            </a:xfrm>
            <a:prstGeom prst="bentConnector2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>
              <a:stCxn id="145" idx="0"/>
              <a:endCxn id="112" idx="3"/>
            </p:cNvCxnSpPr>
            <p:nvPr/>
          </p:nvCxnSpPr>
          <p:spPr>
            <a:xfrm rot="16200000" flipV="1">
              <a:off x="5022040" y="2467452"/>
              <a:ext cx="2070581" cy="1589926"/>
            </a:xfrm>
            <a:prstGeom prst="bentConnector2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Elbow Connector 118"/>
            <p:cNvCxnSpPr>
              <a:stCxn id="67" idx="1"/>
              <a:endCxn id="73" idx="1"/>
            </p:cNvCxnSpPr>
            <p:nvPr/>
          </p:nvCxnSpPr>
          <p:spPr>
            <a:xfrm rot="10800000" flipH="1">
              <a:off x="1519827" y="2923991"/>
              <a:ext cx="2284641" cy="2323201"/>
            </a:xfrm>
            <a:prstGeom prst="bentConnector3">
              <a:avLst>
                <a:gd name="adj1" fmla="val -4818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Elbow Connector 127"/>
            <p:cNvCxnSpPr>
              <a:stCxn id="146" idx="1"/>
              <a:endCxn id="73" idx="3"/>
            </p:cNvCxnSpPr>
            <p:nvPr/>
          </p:nvCxnSpPr>
          <p:spPr>
            <a:xfrm flipH="1" flipV="1">
              <a:off x="5258569" y="2923990"/>
              <a:ext cx="2320774" cy="2323201"/>
            </a:xfrm>
            <a:prstGeom prst="bentConnector3">
              <a:avLst>
                <a:gd name="adj1" fmla="val -4378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8087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10110" y="787431"/>
            <a:ext cx="5424165" cy="3550275"/>
            <a:chOff x="710110" y="787431"/>
            <a:chExt cx="5424165" cy="3550275"/>
          </a:xfrm>
        </p:grpSpPr>
        <p:grpSp>
          <p:nvGrpSpPr>
            <p:cNvPr id="4" name="Group 3"/>
            <p:cNvGrpSpPr/>
            <p:nvPr/>
          </p:nvGrpSpPr>
          <p:grpSpPr>
            <a:xfrm>
              <a:off x="929383" y="787431"/>
              <a:ext cx="5204892" cy="3352662"/>
              <a:chOff x="-289817" y="787431"/>
              <a:chExt cx="5204892" cy="3352662"/>
            </a:xfrm>
          </p:grpSpPr>
          <p:pic>
            <p:nvPicPr>
              <p:cNvPr id="5" name="Picture 4" descr="graphic-cost-capacity.png"/>
              <p:cNvPicPr>
                <a:picLocks noChangeAspect="1"/>
              </p:cNvPicPr>
              <p:nvPr/>
            </p:nvPicPr>
            <p:blipFill>
              <a:blip r:embed="rId2"/>
              <a:srcRect l="4144" b="5906"/>
              <a:stretch>
                <a:fillRect/>
              </a:stretch>
            </p:blipFill>
            <p:spPr>
              <a:xfrm>
                <a:off x="-289817" y="787431"/>
                <a:ext cx="4710957" cy="3352662"/>
              </a:xfrm>
              <a:prstGeom prst="rect">
                <a:avLst/>
              </a:prstGeom>
            </p:spPr>
          </p:pic>
          <p:pic>
            <p:nvPicPr>
              <p:cNvPr id="6" name="Picture 5" descr="graphic-time-capacity.png"/>
              <p:cNvPicPr>
                <a:picLocks noChangeAspect="1"/>
              </p:cNvPicPr>
              <p:nvPr/>
            </p:nvPicPr>
            <p:blipFill>
              <a:blip r:embed="rId3"/>
              <a:srcRect l="86523" t="24843" r="2690" b="30912"/>
              <a:stretch>
                <a:fillRect/>
              </a:stretch>
            </p:blipFill>
            <p:spPr>
              <a:xfrm>
                <a:off x="4387278" y="1799169"/>
                <a:ext cx="527797" cy="1367266"/>
              </a:xfrm>
              <a:prstGeom prst="rect">
                <a:avLst/>
              </a:prstGeom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3107216" y="4076096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/>
                  <a:cs typeface="Arial"/>
                </a:rPr>
                <a:t>SLA</a:t>
              </a:r>
              <a:endParaRPr lang="en-US" sz="1100" b="1" dirty="0">
                <a:latin typeface="Arial"/>
                <a:cs typeface="Arial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286197" y="2346719"/>
              <a:ext cx="11094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>
                  <a:latin typeface="Arial"/>
                  <a:cs typeface="Arial"/>
                </a:rPr>
                <a:t>Cost (US$ / </a:t>
              </a:r>
              <a:r>
                <a:rPr lang="en-US" sz="1100" b="1" dirty="0" err="1" smtClean="0">
                  <a:latin typeface="Arial"/>
                  <a:cs typeface="Arial"/>
                </a:rPr>
                <a:t>h</a:t>
              </a:r>
              <a:r>
                <a:rPr lang="en-US" sz="1100" b="1" dirty="0" smtClean="0">
                  <a:latin typeface="Arial"/>
                  <a:cs typeface="Arial"/>
                </a:rPr>
                <a:t>)</a:t>
              </a:r>
              <a:endParaRPr lang="en-US" sz="1100" b="1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8087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535729" y="787431"/>
            <a:ext cx="5453713" cy="3569325"/>
            <a:chOff x="1535729" y="787431"/>
            <a:chExt cx="5453713" cy="3569325"/>
          </a:xfrm>
        </p:grpSpPr>
        <p:pic>
          <p:nvPicPr>
            <p:cNvPr id="3" name="Picture 2" descr="graphic-time-capacity.png"/>
            <p:cNvPicPr>
              <a:picLocks noChangeAspect="1"/>
            </p:cNvPicPr>
            <p:nvPr/>
          </p:nvPicPr>
          <p:blipFill>
            <a:blip r:embed="rId2"/>
            <a:srcRect l="4144" r="12299" b="5906"/>
            <a:stretch>
              <a:fillRect/>
            </a:stretch>
          </p:blipFill>
          <p:spPr>
            <a:xfrm>
              <a:off x="1759623" y="787431"/>
              <a:ext cx="4734310" cy="336706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965506" y="4095146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>
                  <a:latin typeface="Arial"/>
                  <a:cs typeface="Arial"/>
                </a:rPr>
                <a:t>SLA</a:t>
              </a:r>
              <a:endParaRPr lang="en-US" sz="1100" b="1" dirty="0">
                <a:latin typeface="Arial"/>
                <a:cs typeface="Arial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1195892" y="2338252"/>
              <a:ext cx="9412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>
                  <a:latin typeface="Arial"/>
                  <a:cs typeface="Arial"/>
                </a:rPr>
                <a:t>Executions</a:t>
              </a:r>
              <a:endParaRPr lang="en-US" sz="1100" b="1" dirty="0">
                <a:latin typeface="Arial"/>
                <a:cs typeface="Arial"/>
              </a:endParaRPr>
            </a:p>
          </p:txBody>
        </p:sp>
        <p:pic>
          <p:nvPicPr>
            <p:cNvPr id="10" name="Picture 9" descr="graphic-time-capacity.png"/>
            <p:cNvPicPr>
              <a:picLocks noChangeAspect="1"/>
            </p:cNvPicPr>
            <p:nvPr/>
          </p:nvPicPr>
          <p:blipFill>
            <a:blip r:embed="rId2"/>
            <a:srcRect l="86523" t="24843" r="2690" b="30912"/>
            <a:stretch>
              <a:fillRect/>
            </a:stretch>
          </p:blipFill>
          <p:spPr>
            <a:xfrm>
              <a:off x="6461645" y="1799169"/>
              <a:ext cx="527797" cy="1367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8087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622566"/>
              </p:ext>
            </p:extLst>
          </p:nvPr>
        </p:nvGraphicFramePr>
        <p:xfrm>
          <a:off x="1651000" y="1803395"/>
          <a:ext cx="2323319" cy="170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319"/>
                <a:gridCol w="397200"/>
                <a:gridCol w="397200"/>
                <a:gridCol w="397200"/>
                <a:gridCol w="397200"/>
                <a:gridCol w="397200"/>
              </a:tblGrid>
              <a:tr h="284400">
                <a:tc>
                  <a:txBody>
                    <a:bodyPr/>
                    <a:lstStyle/>
                    <a:p>
                      <a:pPr algn="l"/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…</a:t>
                      </a:r>
                      <a:endParaRPr lang="en-US" sz="1200" i="1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m/2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…</a:t>
                      </a:r>
                      <a:endParaRPr lang="en-US" sz="1200" i="1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m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400">
                <a:tc>
                  <a:txBody>
                    <a:bodyPr/>
                    <a:lstStyle/>
                    <a:p>
                      <a:pPr algn="l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OP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OC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OO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</a:tr>
              <a:tr h="28440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…</a:t>
                      </a:r>
                      <a:endParaRPr lang="en-US" sz="1200" i="1" dirty="0">
                        <a:latin typeface="Arial"/>
                        <a:cs typeface="Arial"/>
                      </a:endParaRPr>
                    </a:p>
                  </a:txBody>
                  <a:tcPr marL="36000" marR="3600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400">
                <a:tc>
                  <a:txBody>
                    <a:bodyPr/>
                    <a:lstStyle/>
                    <a:p>
                      <a:pPr algn="l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n/2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CP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CC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CO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</a:tr>
              <a:tr h="28440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…</a:t>
                      </a:r>
                      <a:endParaRPr lang="en-US" sz="1200" i="1" dirty="0">
                        <a:latin typeface="Arial"/>
                        <a:cs typeface="Arial"/>
                      </a:endParaRPr>
                    </a:p>
                  </a:txBody>
                  <a:tcPr marL="36000" marR="3600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400">
                <a:tc>
                  <a:txBody>
                    <a:bodyPr/>
                    <a:lstStyle/>
                    <a:p>
                      <a:pPr algn="l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n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PP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PC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PO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15976" y="2563527"/>
            <a:ext cx="1201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Arial"/>
                <a:cs typeface="Arial"/>
              </a:rPr>
              <a:t>Níveis de capacidade</a:t>
            </a:r>
            <a:endParaRPr lang="pt-BR" sz="1200" dirty="0"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87472" y="1516546"/>
            <a:ext cx="2155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Arial"/>
                <a:cs typeface="Arial"/>
              </a:rPr>
              <a:t>Níveis de carga de trabalho</a:t>
            </a:r>
            <a:endParaRPr lang="pt-BR" sz="1200" dirty="0">
              <a:latin typeface="Arial"/>
              <a:cs typeface="Arial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28657" y="2314876"/>
            <a:ext cx="2000210" cy="907884"/>
            <a:chOff x="3933526" y="2159644"/>
            <a:chExt cx="2000210" cy="907884"/>
          </a:xfrm>
        </p:grpSpPr>
        <p:sp>
          <p:nvSpPr>
            <p:cNvPr id="20" name="TextBox 19"/>
            <p:cNvSpPr txBox="1"/>
            <p:nvPr/>
          </p:nvSpPr>
          <p:spPr>
            <a:xfrm>
              <a:off x="3933526" y="2159644"/>
              <a:ext cx="864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latin typeface="Arial"/>
                  <a:cs typeface="Arial"/>
                </a:rPr>
                <a:t>Legenda: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33526" y="2421197"/>
              <a:ext cx="20002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latin typeface="Arial"/>
                  <a:cs typeface="Arial"/>
                </a:rPr>
                <a:t>O – Seleção otimista</a:t>
              </a:r>
            </a:p>
            <a:p>
              <a:r>
                <a:rPr lang="pt-BR" sz="1200" dirty="0" smtClean="0">
                  <a:latin typeface="Arial"/>
                  <a:cs typeface="Arial"/>
                </a:rPr>
                <a:t>C – Seleção conservadora</a:t>
              </a:r>
            </a:p>
            <a:p>
              <a:r>
                <a:rPr lang="pt-BR" sz="1200" dirty="0" err="1" smtClean="0">
                  <a:latin typeface="Arial"/>
                  <a:cs typeface="Arial"/>
                </a:rPr>
                <a:t>P</a:t>
              </a:r>
              <a:r>
                <a:rPr lang="pt-BR" sz="1200" dirty="0" smtClean="0">
                  <a:latin typeface="Arial"/>
                  <a:cs typeface="Arial"/>
                </a:rPr>
                <a:t> – Seleção pessimista</a:t>
              </a:r>
              <a:endParaRPr lang="pt-BR" sz="1200" dirty="0">
                <a:latin typeface="Arial"/>
                <a:cs typeface="Arial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1996238" y="1814713"/>
            <a:ext cx="1999250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598904" y="2086124"/>
            <a:ext cx="0" cy="1423671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02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659915" y="2563527"/>
            <a:ext cx="1201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Capacity levels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87472" y="1516546"/>
            <a:ext cx="2155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rial"/>
                <a:cs typeface="Arial"/>
              </a:rPr>
              <a:t>Workload levels</a:t>
            </a:r>
            <a:endParaRPr lang="en-US" sz="1200">
              <a:latin typeface="Arial"/>
              <a:cs typeface="Arial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996238" y="1814713"/>
            <a:ext cx="1999250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658173" y="2086124"/>
            <a:ext cx="0" cy="1423671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024246"/>
              </p:ext>
            </p:extLst>
          </p:nvPr>
        </p:nvGraphicFramePr>
        <p:xfrm>
          <a:off x="1710266" y="1790896"/>
          <a:ext cx="3949583" cy="1706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528"/>
                <a:gridCol w="393424"/>
                <a:gridCol w="393424"/>
                <a:gridCol w="393424"/>
                <a:gridCol w="393424"/>
                <a:gridCol w="393424"/>
                <a:gridCol w="204697"/>
                <a:gridCol w="306609"/>
                <a:gridCol w="1180629"/>
              </a:tblGrid>
              <a:tr h="284371">
                <a:tc>
                  <a:txBody>
                    <a:bodyPr/>
                    <a:lstStyle/>
                    <a:p>
                      <a:pPr algn="l"/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…</a:t>
                      </a:r>
                      <a:endParaRPr lang="en-US" sz="1200" i="1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m/2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…</a:t>
                      </a:r>
                      <a:endParaRPr lang="en-US" sz="1200" i="1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m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l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OP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OC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OO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…</a:t>
                      </a:r>
                      <a:endParaRPr lang="en-US" sz="1200" i="1" dirty="0">
                        <a:latin typeface="Arial"/>
                        <a:cs typeface="Arial"/>
                      </a:endParaRPr>
                    </a:p>
                  </a:txBody>
                  <a:tcPr marL="36000" marR="3600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Legend: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l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n/2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CP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CC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CO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lang="en-US" sz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/>
                          <a:cs typeface="Arial"/>
                        </a:rPr>
                        <a:t>–  Optimistic</a:t>
                      </a:r>
                      <a:endParaRPr lang="en-US" sz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…</a:t>
                      </a:r>
                      <a:endParaRPr lang="en-US" sz="1200" i="1" dirty="0">
                        <a:latin typeface="Arial"/>
                        <a:cs typeface="Arial"/>
                      </a:endParaRPr>
                    </a:p>
                  </a:txBody>
                  <a:tcPr marL="36000" marR="3600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C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–  Conservative</a:t>
                      </a:r>
                      <a:endParaRPr lang="en-US" sz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l"/>
                      <a:r>
                        <a:rPr lang="en-US" sz="1200" i="1" baseline="0" dirty="0" err="1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err="1" smtClean="0">
                          <a:latin typeface="Arial"/>
                          <a:cs typeface="Arial"/>
                        </a:rPr>
                        <a:t>n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PP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PC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PO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P</a:t>
                      </a:r>
                      <a:endParaRPr lang="en-US" sz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–  Pessimistic</a:t>
                      </a:r>
                      <a:endParaRPr lang="en-US" sz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02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024246"/>
              </p:ext>
            </p:extLst>
          </p:nvPr>
        </p:nvGraphicFramePr>
        <p:xfrm>
          <a:off x="1057534" y="1012825"/>
          <a:ext cx="4293400" cy="1706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424"/>
                <a:gridCol w="393424"/>
                <a:gridCol w="393424"/>
                <a:gridCol w="393424"/>
                <a:gridCol w="393424"/>
                <a:gridCol w="393424"/>
                <a:gridCol w="204697"/>
                <a:gridCol w="306609"/>
                <a:gridCol w="1421550"/>
              </a:tblGrid>
              <a:tr h="284371">
                <a:tc>
                  <a:txBody>
                    <a:bodyPr/>
                    <a:lstStyle/>
                    <a:p>
                      <a:pPr algn="ctr"/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4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5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Legend: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c</a:t>
                      </a:r>
                      <a:r>
                        <a:rPr kumimoji="0" lang="en-US" sz="12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lang="en-US" sz="12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 Pass (executed)</a:t>
                      </a:r>
                      <a:endParaRPr lang="en-US" sz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 Pass (inferred)</a:t>
                      </a:r>
                      <a:endParaRPr lang="en-US" sz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4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 Failure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(executed)</a:t>
                      </a:r>
                      <a:endParaRPr lang="en-US" sz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5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 Failure (inferred)</a:t>
                      </a:r>
                      <a:endParaRPr lang="en-US" sz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1447121" y="1031130"/>
            <a:ext cx="1999250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097974" y="1309489"/>
            <a:ext cx="0" cy="1423671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9345" y="1787415"/>
            <a:ext cx="106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Capacity levels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3766" y="738399"/>
            <a:ext cx="1393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rial"/>
                <a:cs typeface="Arial"/>
              </a:rPr>
              <a:t>Workload levels</a:t>
            </a:r>
            <a:endParaRPr lang="en-US"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2471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844438"/>
              </p:ext>
            </p:extLst>
          </p:nvPr>
        </p:nvGraphicFramePr>
        <p:xfrm>
          <a:off x="1325404" y="2150308"/>
          <a:ext cx="2275043" cy="1776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023"/>
                <a:gridCol w="498640"/>
                <a:gridCol w="241529"/>
                <a:gridCol w="483057"/>
                <a:gridCol w="249320"/>
                <a:gridCol w="467474"/>
              </a:tblGrid>
              <a:tr h="320116">
                <a:tc>
                  <a:txBody>
                    <a:bodyPr/>
                    <a:lstStyle/>
                    <a:p>
                      <a:pPr algn="l"/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…</a:t>
                      </a:r>
                      <a:endParaRPr lang="en-US" sz="1400" i="1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m/2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…</a:t>
                      </a:r>
                      <a:endParaRPr lang="en-US" sz="1400" i="1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m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325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OP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OC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OO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25938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…</a:t>
                      </a:r>
                      <a:endParaRPr lang="en-US" sz="1400" i="1" dirty="0"/>
                    </a:p>
                  </a:txBody>
                  <a:tcPr marL="36000" marR="3600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7221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n/2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CP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CC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23617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…</a:t>
                      </a:r>
                      <a:endParaRPr lang="en-US" sz="1400" i="1" dirty="0"/>
                    </a:p>
                  </a:txBody>
                  <a:tcPr marL="36000" marR="3600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6998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n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PP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PC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PO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1668217" y="4066885"/>
            <a:ext cx="1932230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740689" y="2481900"/>
            <a:ext cx="0" cy="144474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>
            <a:off x="1192947" y="2481901"/>
            <a:ext cx="148039" cy="1444748"/>
          </a:xfrm>
          <a:prstGeom prst="leftBrac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 rot="5400000">
            <a:off x="2552524" y="1211459"/>
            <a:ext cx="163615" cy="1932230"/>
          </a:xfrm>
          <a:prstGeom prst="leftBrac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8870" y="2952776"/>
            <a:ext cx="805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Capacity</a:t>
            </a:r>
            <a:br>
              <a:rPr lang="en-US" sz="1400" dirty="0" smtClean="0"/>
            </a:br>
            <a:r>
              <a:rPr lang="en-US" sz="1400" dirty="0" smtClean="0"/>
              <a:t>levels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957208" y="1790694"/>
            <a:ext cx="1352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Workload levels</a:t>
            </a:r>
            <a:endParaRPr lang="en-US" sz="1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362209"/>
              </p:ext>
            </p:extLst>
          </p:nvPr>
        </p:nvGraphicFramePr>
        <p:xfrm>
          <a:off x="5558619" y="2163009"/>
          <a:ext cx="2275043" cy="1776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023"/>
                <a:gridCol w="498640"/>
                <a:gridCol w="241529"/>
                <a:gridCol w="483057"/>
                <a:gridCol w="249320"/>
                <a:gridCol w="467474"/>
              </a:tblGrid>
              <a:tr h="320116">
                <a:tc>
                  <a:txBody>
                    <a:bodyPr/>
                    <a:lstStyle/>
                    <a:p>
                      <a:pPr algn="l"/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…</a:t>
                      </a:r>
                      <a:endParaRPr lang="en-US" sz="1400" i="1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m/2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…</a:t>
                      </a:r>
                      <a:endParaRPr lang="en-US" sz="1400" i="1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m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325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OP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OC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OO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25938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…</a:t>
                      </a:r>
                      <a:endParaRPr lang="en-US" sz="1400" i="1" dirty="0"/>
                    </a:p>
                  </a:txBody>
                  <a:tcPr marL="36000" marR="3600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7221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n/2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CP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CC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23617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…</a:t>
                      </a:r>
                      <a:endParaRPr lang="en-US" sz="1400" i="1" dirty="0"/>
                    </a:p>
                  </a:txBody>
                  <a:tcPr marL="36000" marR="3600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6998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n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PP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PC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PO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5901432" y="4079586"/>
            <a:ext cx="1932230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973904" y="2494601"/>
            <a:ext cx="0" cy="144474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5426162" y="2494602"/>
            <a:ext cx="148039" cy="1444748"/>
          </a:xfrm>
          <a:prstGeom prst="leftBrac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Left Brace 17"/>
          <p:cNvSpPr/>
          <p:nvPr/>
        </p:nvSpPr>
        <p:spPr>
          <a:xfrm rot="5400000">
            <a:off x="6785739" y="1224160"/>
            <a:ext cx="163615" cy="1932230"/>
          </a:xfrm>
          <a:prstGeom prst="leftBrac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extBox 18"/>
          <p:cNvSpPr txBox="1"/>
          <p:nvPr/>
        </p:nvSpPr>
        <p:spPr>
          <a:xfrm>
            <a:off x="4286789" y="2965477"/>
            <a:ext cx="1201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Níveis de capacidade</a:t>
            </a:r>
            <a:endParaRPr lang="pt-BR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224918" y="1803395"/>
            <a:ext cx="1283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smtClean="0"/>
              <a:t>Níveis de carga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4056577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524617"/>
              </p:ext>
            </p:extLst>
          </p:nvPr>
        </p:nvGraphicFramePr>
        <p:xfrm>
          <a:off x="1057534" y="1012825"/>
          <a:ext cx="4293400" cy="1706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424"/>
                <a:gridCol w="393424"/>
                <a:gridCol w="393424"/>
                <a:gridCol w="393424"/>
                <a:gridCol w="393424"/>
                <a:gridCol w="393424"/>
                <a:gridCol w="204697"/>
                <a:gridCol w="306609"/>
                <a:gridCol w="1421550"/>
              </a:tblGrid>
              <a:tr h="284371">
                <a:tc>
                  <a:txBody>
                    <a:bodyPr/>
                    <a:lstStyle/>
                    <a:p>
                      <a:pPr algn="ctr"/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Legend: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c</a:t>
                      </a:r>
                      <a:r>
                        <a:rPr kumimoji="0" lang="en-US" sz="12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lang="en-US" sz="12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Pass (executed)</a:t>
                      </a:r>
                      <a:endParaRPr lang="en-US" sz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Pass (inferred)</a:t>
                      </a:r>
                      <a:endParaRPr lang="en-US" sz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Failure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(executed)</a:t>
                      </a:r>
                      <a:endParaRPr lang="en-US" sz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Failure (inferred)</a:t>
                      </a:r>
                      <a:endParaRPr lang="en-US" sz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1447121" y="1031130"/>
            <a:ext cx="1999250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097974" y="1309489"/>
            <a:ext cx="0" cy="1423671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9345" y="1787415"/>
            <a:ext cx="106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Capacity levels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3766" y="738399"/>
            <a:ext cx="1393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rial"/>
                <a:cs typeface="Arial"/>
              </a:rPr>
              <a:t>Workload levels</a:t>
            </a:r>
            <a:endParaRPr lang="en-US"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247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7548</TotalTime>
  <Words>987</Words>
  <Application>Microsoft Macintosh PowerPoint</Application>
  <PresentationFormat>On-screen Show (4:3)</PresentationFormat>
  <Paragraphs>620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nabor mendonca</dc:creator>
  <cp:lastModifiedBy>nabor mendonca</cp:lastModifiedBy>
  <cp:revision>168</cp:revision>
  <dcterms:created xsi:type="dcterms:W3CDTF">2014-12-21T16:54:55Z</dcterms:created>
  <dcterms:modified xsi:type="dcterms:W3CDTF">2015-01-15T16:07:26Z</dcterms:modified>
</cp:coreProperties>
</file>