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80" r:id="rId4"/>
    <p:sldId id="263" r:id="rId5"/>
    <p:sldId id="276" r:id="rId6"/>
    <p:sldId id="291" r:id="rId7"/>
    <p:sldId id="277" r:id="rId8"/>
    <p:sldId id="278" r:id="rId9"/>
    <p:sldId id="279" r:id="rId10"/>
    <p:sldId id="282" r:id="rId11"/>
    <p:sldId id="283" r:id="rId12"/>
    <p:sldId id="285" r:id="rId13"/>
    <p:sldId id="284" r:id="rId14"/>
    <p:sldId id="286" r:id="rId15"/>
    <p:sldId id="288" r:id="rId16"/>
    <p:sldId id="289" r:id="rId17"/>
    <p:sldId id="290" r:id="rId18"/>
    <p:sldId id="287" r:id="rId19"/>
    <p:sldId id="257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887"/>
    <a:srgbClr val="5B3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/>
    <p:restoredTop sz="95304"/>
  </p:normalViewPr>
  <p:slideViewPr>
    <p:cSldViewPr snapToGrid="0" snapToObjects="1">
      <p:cViewPr varScale="1">
        <p:scale>
          <a:sx n="99" d="100"/>
          <a:sy n="99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9935B-7B77-423A-A4B1-1698DCF7CAA4}" type="datetimeFigureOut">
              <a:rPr lang="es-ES" smtClean="0"/>
              <a:t>18/6/23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CDAA-E848-40F9-8F87-841142ABDF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084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E400-2353-4EA9-BB27-5DD3749BE62E}" type="datetimeFigureOut">
              <a:rPr lang="es-ES" smtClean="0"/>
              <a:t>18/6/23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D61B-2982-4B82-94AC-BE309B72E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1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C51C-94E4-4E4A-AA68-BF1BE09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7A191-90F0-3B41-BEF7-6AD32586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6FF-E04D-4CBE-90A3-2B41DA602608}" type="datetime1">
              <a:rPr lang="es-EC" smtClean="0"/>
              <a:t>18/6/23</a:t>
            </a:fld>
            <a:endParaRPr lang="es-EC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E5DD4-C2BD-3A48-BDD2-E8A21E5A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54714-4095-3B48-8A67-2A1EDAA6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2C5E1-2F9D-2444-865D-1E98313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6EE4-87C8-4399-A18B-E3B4F9C81F7D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79771-BED2-304D-B37C-5BFABE70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C033-DE60-DA40-BEEC-62047C13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90EC2-F2A8-CB4A-B0A1-32DB60B0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A2714-993B-F547-A18E-1D03E67A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BC9-6A11-374F-BBD0-15748A7D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00E1-F999-4A32-88EB-932B4B1EC5F9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E88B7-57E0-044F-924E-2511E35B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FF821-32D1-4F42-AD7D-F1165231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129B-788D-4F9E-A4FC-8EE29C49916C}" type="datetime1">
              <a:rPr lang="es-EC" smtClean="0"/>
              <a:t>18/6/23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122FFF-C742-C34F-8182-53834AA37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601D9-09C8-1347-9D7D-E6B05438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30798"/>
            <a:ext cx="10515600" cy="1985317"/>
          </a:xfrm>
          <a:noFill/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A4649-EBD7-D941-8B7F-EFBAF4FA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26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28D10-2622-174C-B8BB-F45ECD54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AB2F-905B-4829-99C3-D86E907F6E05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42A80-1D52-E748-9125-E220F13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71B73-4C96-1844-99CB-96FD5E4E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C756-4E67-1943-A4E0-DEBB7657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E8AA4-2FC0-6A49-88F3-4685228E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88646-C7D4-934F-B19E-65537380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89A28-03F8-B64F-9934-E45047E9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3FAD-F077-416B-AB5B-81F5F6E2AA56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100B5-66D0-7D4D-AB53-310DE7A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17FB4-DFEE-E449-A546-6FFAB678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B31C-D7CA-A143-B84D-359ADFC2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8E873-65E0-D043-9E9C-7ABF5A22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0DF9E-55E2-0846-B98D-CD0844F0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7939C6-809C-3E4F-BC56-7CE208DA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F6365-EA44-1B4C-8854-FD7BA163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8DB97E-EAF2-1B43-AE0C-8F87EB16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FD5-83F1-4AFD-9C3D-AFF8F8FE8072}" type="datetime1">
              <a:rPr lang="es-EC" smtClean="0"/>
              <a:t>18/6/23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FB92D-355C-1046-819B-0D0F92A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9DD87D-73DF-3B40-8DCC-AB92B344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EBB3-9622-5040-BD0F-D9947D88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F367D-725E-F14F-B83C-8315068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16B-764C-4F94-9891-C2BDD1E5BF28}" type="datetime1">
              <a:rPr lang="es-EC" smtClean="0"/>
              <a:t>18/6/23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82F9C-A621-4244-9347-82AE0E0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B7694-487C-EF41-B3C4-9ED0D641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BB8E0-09A4-3840-87EB-62021322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B04B7-C0B0-D343-9F9A-48B6F96D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9DF758-C6C5-504E-B6B9-B1F48BAF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92FA7-6166-8444-B229-E28C888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D57-F0B4-43D0-8B7B-79E1405A7EC7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BD1A2-64B7-DF42-9FD4-A83D332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B70DE-C9D2-D040-B661-37B77CA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3C72-F70B-A641-B707-D8529D3F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433D29-6292-7543-AD21-AC9183C15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47883-48A0-4642-91EE-A832FE76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C7995-50C4-2741-9A0F-9AF7F99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333-2CF8-4DFC-8C6F-E24080981CB4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903D1-4FA8-4942-BDCF-CD88610A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22E42-3CAC-8949-BA1F-F0067C3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EEB454-19D1-2A41-8B76-285EEEA5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5FA1C-41BA-374A-98C9-9EC850A9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94F65-5D9E-224F-AB6A-B00F05156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7A22-A436-49DD-B847-DDE651A555A2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DE4B9-9538-C242-AB8C-1FDBC403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58C84-5FF8-3844-BB3B-2548759D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68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/>
          <p:cNvSpPr txBox="1">
            <a:spLocks/>
          </p:cNvSpPr>
          <p:nvPr/>
        </p:nvSpPr>
        <p:spPr>
          <a:xfrm>
            <a:off x="859142" y="4175974"/>
            <a:ext cx="10515600" cy="4580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/>
              <a:t>MANEJO DE DATOS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59142" y="4599296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Conceptos sobre </a:t>
            </a:r>
            <a:r>
              <a:rPr lang="es-ES" dirty="0"/>
              <a:t>bases de datos</a:t>
            </a:r>
          </a:p>
        </p:txBody>
      </p:sp>
    </p:spTree>
    <p:extLst>
      <p:ext uri="{BB962C8B-B14F-4D97-AF65-F5344CB8AC3E}">
        <p14:creationId xmlns:p14="http://schemas.microsoft.com/office/powerpoint/2010/main" val="2220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6"/>
    </mc:Choice>
    <mc:Fallback xmlns="">
      <p:transition spd="slow" advTm="18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10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566718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Enfoque de base de datos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78600" y="1843780"/>
            <a:ext cx="10378523" cy="415228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Lenguaje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definición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datos</a:t>
            </a:r>
            <a:r>
              <a:rPr lang="en-US" sz="3600" dirty="0">
                <a:solidFill>
                  <a:schemeClr val="tx1"/>
                </a:solidFill>
              </a:rPr>
              <a:t> (DDL)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Permite</a:t>
            </a:r>
            <a:r>
              <a:rPr lang="en-US" sz="3200" dirty="0">
                <a:solidFill>
                  <a:schemeClr val="tx1"/>
                </a:solidFill>
              </a:rPr>
              <a:t> la </a:t>
            </a:r>
            <a:r>
              <a:rPr lang="en-US" sz="3200" dirty="0" err="1">
                <a:solidFill>
                  <a:schemeClr val="tx1"/>
                </a:solidFill>
              </a:rPr>
              <a:t>especificación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tipos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estructuras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cualquier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restricción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Todas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especificaciones</a:t>
            </a:r>
            <a:r>
              <a:rPr lang="en-US" sz="3200" dirty="0">
                <a:solidFill>
                  <a:schemeClr val="tx1"/>
                </a:solidFill>
              </a:rPr>
              <a:t> se </a:t>
            </a:r>
            <a:r>
              <a:rPr lang="en-US" sz="3200" dirty="0" err="1">
                <a:solidFill>
                  <a:schemeClr val="tx1"/>
                </a:solidFill>
              </a:rPr>
              <a:t>almacenan</a:t>
            </a:r>
            <a:r>
              <a:rPr lang="en-US" sz="3200" dirty="0">
                <a:solidFill>
                  <a:schemeClr val="tx1"/>
                </a:solidFill>
              </a:rPr>
              <a:t> en la base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Lenguaje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manipulación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datos</a:t>
            </a:r>
            <a:r>
              <a:rPr lang="en-US" sz="3600" dirty="0">
                <a:solidFill>
                  <a:schemeClr val="tx1"/>
                </a:solidFill>
              </a:rPr>
              <a:t> (DML)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Facilidad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consulta</a:t>
            </a:r>
            <a:r>
              <a:rPr lang="en-US" sz="3200" dirty="0">
                <a:solidFill>
                  <a:schemeClr val="tx1"/>
                </a:solidFill>
              </a:rPr>
              <a:t> general (</a:t>
            </a:r>
            <a:r>
              <a:rPr lang="en-US" sz="3200" dirty="0" err="1">
                <a:solidFill>
                  <a:schemeClr val="tx1"/>
                </a:solidFill>
              </a:rPr>
              <a:t>lenguaje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consulta</a:t>
            </a:r>
            <a:r>
              <a:rPr lang="en-US" sz="3200" dirty="0">
                <a:solidFill>
                  <a:schemeClr val="tx1"/>
                </a:solidFill>
              </a:rPr>
              <a:t>) de los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08801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11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566718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Enfoque de base de datos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1" y="1782713"/>
            <a:ext cx="10378523" cy="3852482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El </a:t>
            </a:r>
            <a:r>
              <a:rPr lang="en-US" sz="3600" dirty="0" err="1">
                <a:solidFill>
                  <a:schemeClr val="tx1"/>
                </a:solidFill>
              </a:rPr>
              <a:t>acceso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controlado</a:t>
            </a:r>
            <a:r>
              <a:rPr lang="en-US" sz="3600" dirty="0">
                <a:solidFill>
                  <a:schemeClr val="tx1"/>
                </a:solidFill>
              </a:rPr>
              <a:t> a la base de </a:t>
            </a:r>
            <a:r>
              <a:rPr lang="en-US" sz="3600" dirty="0" err="1">
                <a:solidFill>
                  <a:schemeClr val="tx1"/>
                </a:solidFill>
              </a:rPr>
              <a:t>datos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puede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incluir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 </a:t>
            </a:r>
            <a:r>
              <a:rPr lang="en-US" sz="3200" dirty="0" err="1">
                <a:solidFill>
                  <a:schemeClr val="tx1"/>
                </a:solidFill>
              </a:rPr>
              <a:t>sistema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seguridad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 </a:t>
            </a:r>
            <a:r>
              <a:rPr lang="en-US" sz="3200" dirty="0" err="1">
                <a:solidFill>
                  <a:schemeClr val="tx1"/>
                </a:solidFill>
              </a:rPr>
              <a:t>sistema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integridad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 </a:t>
            </a:r>
            <a:r>
              <a:rPr lang="en-US" sz="3200" dirty="0" err="1">
                <a:solidFill>
                  <a:schemeClr val="tx1"/>
                </a:solidFill>
              </a:rPr>
              <a:t>sistema</a:t>
            </a:r>
            <a:r>
              <a:rPr lang="en-US" sz="3200" dirty="0">
                <a:solidFill>
                  <a:schemeClr val="tx1"/>
                </a:solidFill>
              </a:rPr>
              <a:t> de control de </a:t>
            </a:r>
            <a:r>
              <a:rPr lang="en-US" sz="3200" dirty="0" err="1">
                <a:solidFill>
                  <a:schemeClr val="tx1"/>
                </a:solidFill>
              </a:rPr>
              <a:t>concurrencia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 </a:t>
            </a:r>
            <a:r>
              <a:rPr lang="en-US" sz="3200" dirty="0" err="1">
                <a:solidFill>
                  <a:schemeClr val="tx1"/>
                </a:solidFill>
              </a:rPr>
              <a:t>sistema</a:t>
            </a:r>
            <a:r>
              <a:rPr lang="en-US" sz="3200" dirty="0">
                <a:solidFill>
                  <a:schemeClr val="tx1"/>
                </a:solidFill>
              </a:rPr>
              <a:t> de control de </a:t>
            </a:r>
            <a:r>
              <a:rPr lang="en-US" sz="3200" dirty="0" err="1">
                <a:solidFill>
                  <a:schemeClr val="tx1"/>
                </a:solidFill>
              </a:rPr>
              <a:t>recuperación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 </a:t>
            </a:r>
            <a:r>
              <a:rPr lang="en-US" sz="3200" dirty="0" err="1">
                <a:solidFill>
                  <a:schemeClr val="tx1"/>
                </a:solidFill>
              </a:rPr>
              <a:t>catálogo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accesible</a:t>
            </a:r>
            <a:r>
              <a:rPr lang="en-US" sz="3200" dirty="0">
                <a:solidFill>
                  <a:schemeClr val="tx1"/>
                </a:solidFill>
              </a:rPr>
              <a:t> para el </a:t>
            </a:r>
            <a:r>
              <a:rPr lang="en-US" sz="3200" dirty="0" err="1">
                <a:solidFill>
                  <a:schemeClr val="tx1"/>
                </a:solidFill>
              </a:rPr>
              <a:t>usuario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7862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12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562" y="1391177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Componentes del entorno de un SGBD</a:t>
            </a:r>
            <a:endParaRPr lang="es-ES" dirty="0"/>
          </a:p>
        </p:txBody>
      </p:sp>
      <p:pic>
        <p:nvPicPr>
          <p:cNvPr id="6" name="Picture 6" descr="C01N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2222" y="3205267"/>
            <a:ext cx="8280400" cy="163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2296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13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1091374"/>
            <a:ext cx="10515600" cy="1440444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Componentes del entorno de un SGBD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1" y="2727094"/>
            <a:ext cx="10378523" cy="3238991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Hardware: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Puede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abarcar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desde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PC hasta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red de </a:t>
            </a:r>
            <a:r>
              <a:rPr lang="en-US" sz="3200" dirty="0" err="1">
                <a:solidFill>
                  <a:schemeClr val="tx1"/>
                </a:solidFill>
              </a:rPr>
              <a:t>computadoras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Software: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SGBD, </a:t>
            </a:r>
            <a:r>
              <a:rPr lang="en-US" sz="3200" dirty="0" err="1">
                <a:solidFill>
                  <a:schemeClr val="tx1"/>
                </a:solidFill>
              </a:rPr>
              <a:t>sistema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operativo</a:t>
            </a:r>
            <a:r>
              <a:rPr lang="en-US" sz="3200" dirty="0">
                <a:solidFill>
                  <a:schemeClr val="tx1"/>
                </a:solidFill>
              </a:rPr>
              <a:t>, software de red (</a:t>
            </a:r>
            <a:r>
              <a:rPr lang="en-US" sz="3200" dirty="0" err="1">
                <a:solidFill>
                  <a:schemeClr val="tx1"/>
                </a:solidFill>
              </a:rPr>
              <a:t>si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necesario</a:t>
            </a:r>
            <a:r>
              <a:rPr lang="en-US" sz="3200" dirty="0">
                <a:solidFill>
                  <a:schemeClr val="tx1"/>
                </a:solidFill>
              </a:rPr>
              <a:t>) y </a:t>
            </a:r>
            <a:r>
              <a:rPr lang="en-US" sz="3200" dirty="0" err="1">
                <a:solidFill>
                  <a:schemeClr val="tx1"/>
                </a:solidFill>
              </a:rPr>
              <a:t>también</a:t>
            </a:r>
            <a:r>
              <a:rPr lang="en-US" sz="3200" dirty="0">
                <a:solidFill>
                  <a:schemeClr val="tx1"/>
                </a:solidFill>
              </a:rPr>
              <a:t> los </a:t>
            </a:r>
            <a:r>
              <a:rPr lang="en-US" sz="3200" dirty="0" err="1">
                <a:solidFill>
                  <a:schemeClr val="tx1"/>
                </a:solidFill>
              </a:rPr>
              <a:t>programas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aplicación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0276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14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08582" y="866521"/>
            <a:ext cx="10515600" cy="1440444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Componentes del entorno de un SGBD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93592" y="2352340"/>
            <a:ext cx="10378523" cy="3852482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Datos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Utilizado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por</a:t>
            </a:r>
            <a:r>
              <a:rPr lang="en-US" sz="3200" dirty="0">
                <a:solidFill>
                  <a:schemeClr val="tx1"/>
                </a:solidFill>
              </a:rPr>
              <a:t> la </a:t>
            </a:r>
            <a:r>
              <a:rPr lang="en-US" sz="3200" dirty="0" err="1">
                <a:solidFill>
                  <a:schemeClr val="tx1"/>
                </a:solidFill>
              </a:rPr>
              <a:t>organización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descripción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estos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denominada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esquema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Procedimientos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Instrucciones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reglas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que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deben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aplicarse</a:t>
            </a:r>
            <a:r>
              <a:rPr lang="en-US" sz="3200" dirty="0">
                <a:solidFill>
                  <a:schemeClr val="tx1"/>
                </a:solidFill>
              </a:rPr>
              <a:t> al </a:t>
            </a:r>
            <a:r>
              <a:rPr lang="en-US" sz="3200" dirty="0" err="1">
                <a:solidFill>
                  <a:schemeClr val="tx1"/>
                </a:solidFill>
              </a:rPr>
              <a:t>diseño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uso</a:t>
            </a:r>
            <a:r>
              <a:rPr lang="en-US" sz="3200" dirty="0">
                <a:solidFill>
                  <a:schemeClr val="tx1"/>
                </a:solidFill>
              </a:rPr>
              <a:t> de la base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y el SGBD.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Personas</a:t>
            </a:r>
          </a:p>
          <a:p>
            <a:pPr lvl="1" algn="just"/>
            <a:endParaRPr lang="en-US" sz="3200" dirty="0">
              <a:solidFill>
                <a:schemeClr val="tx1"/>
              </a:solidFill>
            </a:endParaRPr>
          </a:p>
          <a:p>
            <a:pPr lvl="1" algn="just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5814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15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641669"/>
            <a:ext cx="10515600" cy="91730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Ventajas de un SGBD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1" y="1640245"/>
            <a:ext cx="10378523" cy="4505722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Control de la </a:t>
            </a:r>
            <a:r>
              <a:rPr lang="en-US" sz="3200" dirty="0" err="1">
                <a:solidFill>
                  <a:schemeClr val="tx1"/>
                </a:solidFill>
              </a:rPr>
              <a:t>redundancia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Consistencia</a:t>
            </a:r>
            <a:r>
              <a:rPr lang="en-US" sz="3200" dirty="0">
                <a:solidFill>
                  <a:schemeClr val="tx1"/>
                </a:solidFill>
              </a:rPr>
              <a:t> de los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Más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información</a:t>
            </a:r>
            <a:r>
              <a:rPr lang="en-US" sz="3200" dirty="0">
                <a:solidFill>
                  <a:schemeClr val="tx1"/>
                </a:solidFill>
              </a:rPr>
              <a:t> de la </a:t>
            </a:r>
            <a:r>
              <a:rPr lang="en-US" sz="3200" dirty="0" err="1">
                <a:solidFill>
                  <a:schemeClr val="tx1"/>
                </a:solidFill>
              </a:rPr>
              <a:t>misma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cantidad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Intercambio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Integridad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mejorada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Seguridad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mejorada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Cumplimiento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estándares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Economía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escala</a:t>
            </a:r>
            <a:endParaRPr lang="en-US" sz="2800" dirty="0">
              <a:solidFill>
                <a:schemeClr val="tx1"/>
              </a:solidFill>
            </a:endParaRPr>
          </a:p>
          <a:p>
            <a:pPr lvl="1" algn="just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49" y="542441"/>
            <a:ext cx="1647429" cy="15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16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641669"/>
            <a:ext cx="10515600" cy="91730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Ventajas de un SGBD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1" y="1640245"/>
            <a:ext cx="10378523" cy="4056017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Balance de </a:t>
            </a:r>
            <a:r>
              <a:rPr lang="en-US" sz="3200" dirty="0" err="1">
                <a:solidFill>
                  <a:schemeClr val="tx1"/>
                </a:solidFill>
              </a:rPr>
              <a:t>requisitos</a:t>
            </a:r>
            <a:r>
              <a:rPr lang="en-US" sz="3200" dirty="0">
                <a:solidFill>
                  <a:schemeClr val="tx1"/>
                </a:solidFill>
              </a:rPr>
              <a:t> en </a:t>
            </a:r>
            <a:r>
              <a:rPr lang="en-US" sz="3200" dirty="0" err="1">
                <a:solidFill>
                  <a:schemeClr val="tx1"/>
                </a:solidFill>
              </a:rPr>
              <a:t>conflicto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Mejor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accesibilidad</a:t>
            </a:r>
            <a:r>
              <a:rPr lang="en-US" sz="3200" dirty="0">
                <a:solidFill>
                  <a:schemeClr val="tx1"/>
                </a:solidFill>
              </a:rPr>
              <a:t> a los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capacidad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respuesta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Productividad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incrementada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Mantenimiento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mejorado</a:t>
            </a:r>
            <a:r>
              <a:rPr lang="en-US" sz="3200" dirty="0">
                <a:solidFill>
                  <a:schemeClr val="tx1"/>
                </a:solidFill>
              </a:rPr>
              <a:t> gracias a la </a:t>
            </a:r>
            <a:r>
              <a:rPr lang="en-US" sz="3200" dirty="0" err="1">
                <a:solidFill>
                  <a:schemeClr val="tx1"/>
                </a:solidFill>
              </a:rPr>
              <a:t>independencia</a:t>
            </a:r>
            <a:r>
              <a:rPr lang="en-US" sz="3200" dirty="0">
                <a:solidFill>
                  <a:schemeClr val="tx1"/>
                </a:solidFill>
              </a:rPr>
              <a:t> de los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Mayor </a:t>
            </a:r>
            <a:r>
              <a:rPr lang="en-US" sz="3200" dirty="0" err="1">
                <a:solidFill>
                  <a:schemeClr val="tx1"/>
                </a:solidFill>
              </a:rPr>
              <a:t>simultaneidad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Servicios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copia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seguridad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recuperación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mejorados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49" y="542441"/>
            <a:ext cx="1647429" cy="15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17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641669"/>
            <a:ext cx="10515600" cy="91730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Desventajas de un SGBD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1" y="1640245"/>
            <a:ext cx="10378523" cy="3696253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Complejidad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Tamaño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Costo</a:t>
            </a:r>
            <a:r>
              <a:rPr lang="en-US" sz="3200" dirty="0">
                <a:solidFill>
                  <a:schemeClr val="tx1"/>
                </a:solidFill>
              </a:rPr>
              <a:t> del SGBD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Costos</a:t>
            </a:r>
            <a:r>
              <a:rPr lang="en-US" sz="3200" dirty="0">
                <a:solidFill>
                  <a:schemeClr val="tx1"/>
                </a:solidFill>
              </a:rPr>
              <a:t> de hardware </a:t>
            </a:r>
            <a:r>
              <a:rPr lang="en-US" sz="3200" dirty="0" err="1">
                <a:solidFill>
                  <a:schemeClr val="tx1"/>
                </a:solidFill>
              </a:rPr>
              <a:t>adicionales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Costo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conversión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Mayor </a:t>
            </a:r>
            <a:r>
              <a:rPr lang="en-US" sz="3200" dirty="0" err="1">
                <a:solidFill>
                  <a:schemeClr val="tx1"/>
                </a:solidFill>
              </a:rPr>
              <a:t>impacto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falla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6" y="766969"/>
            <a:ext cx="1360406" cy="14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18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80544" y="1231837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Ejemplos de aplicaciones de bases </a:t>
            </a:r>
            <a:r>
              <a:rPr lang="es-ES" b="1"/>
              <a:t>de datos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804553" y="2429302"/>
            <a:ext cx="10474657" cy="3460054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Transacciones bancarias/financieras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Adquisici</a:t>
            </a:r>
            <a:r>
              <a:rPr lang="es-ES" sz="3200" dirty="0" err="1">
                <a:solidFill>
                  <a:schemeClr val="tx1"/>
                </a:solidFill>
              </a:rPr>
              <a:t>ón</a:t>
            </a:r>
            <a:r>
              <a:rPr lang="es-ES" sz="3200" dirty="0">
                <a:solidFill>
                  <a:schemeClr val="tx1"/>
                </a:solidFill>
              </a:rPr>
              <a:t> de pasajes </a:t>
            </a:r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s-ES" sz="3200" dirty="0" err="1">
                <a:solidFill>
                  <a:schemeClr val="tx1"/>
                </a:solidFill>
              </a:rPr>
              <a:t>éreos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Reservas para alojamiento vacacional/laboral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Cat</a:t>
            </a:r>
            <a:r>
              <a:rPr lang="es-ES" sz="3200" dirty="0" err="1">
                <a:solidFill>
                  <a:schemeClr val="tx1"/>
                </a:solidFill>
              </a:rPr>
              <a:t>álogo</a:t>
            </a:r>
            <a:r>
              <a:rPr lang="es-ES" sz="3200" dirty="0">
                <a:solidFill>
                  <a:schemeClr val="tx1"/>
                </a:solidFill>
              </a:rPr>
              <a:t> de productos para compras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Redes sociales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s-ES" sz="3200">
                <a:solidFill>
                  <a:schemeClr val="tx1"/>
                </a:solidFill>
              </a:rPr>
              <a:t>Bibliotecas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823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47"/>
    </mc:Choice>
    <mc:Fallback xmlns="">
      <p:transition spd="slow" advTm="1514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706742" y="1873039"/>
            <a:ext cx="10515600" cy="544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/>
              <a:t>MANEJO DE DATOS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19103" y="2335781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Conceptos sobre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28635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7"/>
    </mc:Choice>
    <mc:Fallback xmlns="">
      <p:transition spd="slow" advTm="117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</a:t>
            </a:fld>
            <a:endParaRPr lang="es-EC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3611" y="791570"/>
            <a:ext cx="10515600" cy="1119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/>
              <a:t>Objetivos</a:t>
            </a:r>
            <a:endParaRPr lang="es-ES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779110" y="3467267"/>
            <a:ext cx="10515600" cy="2235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Contrastar las características de un sistema de gestión de base de datos (SGBD) versus un enfoque basado en archivos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Reconocer las principales características de un SGBD.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68" y="1120134"/>
            <a:ext cx="3596898" cy="21314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8"/>
    </mc:Choice>
    <mc:Fallback xmlns="">
      <p:transition spd="slow" advTm="339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461787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Sistema de archivos (F.S.)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  <p:pic>
        <p:nvPicPr>
          <p:cNvPr id="11" name="Picture 9" descr="DS3-Figure 0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2379" y="4263505"/>
            <a:ext cx="7775575" cy="1928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12" descr="C01NF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81"/>
          <a:stretch/>
        </p:blipFill>
        <p:spPr>
          <a:xfrm>
            <a:off x="3091594" y="1424353"/>
            <a:ext cx="6097378" cy="286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1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1106363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Limitaciones de un sistema de archivos (F.S.)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0" y="2218536"/>
            <a:ext cx="10378523" cy="3852480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Separación</a:t>
            </a:r>
            <a:r>
              <a:rPr lang="en-US" sz="3600" dirty="0">
                <a:solidFill>
                  <a:schemeClr val="tx1"/>
                </a:solidFill>
              </a:rPr>
              <a:t> y </a:t>
            </a:r>
            <a:r>
              <a:rPr lang="en-US" sz="3600" dirty="0" err="1">
                <a:solidFill>
                  <a:schemeClr val="tx1"/>
                </a:solidFill>
              </a:rPr>
              <a:t>aislamiento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datos</a:t>
            </a:r>
            <a:endParaRPr lang="en-US" sz="36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Cada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programa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mantiene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propio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conjunto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datos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Los </a:t>
            </a:r>
            <a:r>
              <a:rPr lang="en-US" sz="2800" dirty="0" err="1">
                <a:solidFill>
                  <a:schemeClr val="tx1"/>
                </a:solidFill>
              </a:rPr>
              <a:t>usuarios</a:t>
            </a:r>
            <a:r>
              <a:rPr lang="en-US" sz="2800" dirty="0">
                <a:solidFill>
                  <a:schemeClr val="tx1"/>
                </a:solidFill>
              </a:rPr>
              <a:t> de un </a:t>
            </a:r>
            <a:r>
              <a:rPr lang="en-US" sz="2800" dirty="0" err="1">
                <a:solidFill>
                  <a:schemeClr val="tx1"/>
                </a:solidFill>
              </a:rPr>
              <a:t>programa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pueden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desconocer</a:t>
            </a:r>
            <a:r>
              <a:rPr lang="en-US" sz="2800" dirty="0">
                <a:solidFill>
                  <a:schemeClr val="tx1"/>
                </a:solidFill>
              </a:rPr>
              <a:t> los </a:t>
            </a:r>
            <a:r>
              <a:rPr lang="en-US" sz="2800" dirty="0" err="1">
                <a:solidFill>
                  <a:schemeClr val="tx1"/>
                </a:solidFill>
              </a:rPr>
              <a:t>datos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potencialmente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útiles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tienen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otros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programas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Duplicación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datos</a:t>
            </a:r>
            <a:endParaRPr lang="en-US" sz="36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Los </a:t>
            </a:r>
            <a:r>
              <a:rPr lang="en-US" sz="2800" dirty="0" err="1">
                <a:solidFill>
                  <a:schemeClr val="tx1"/>
                </a:solidFill>
              </a:rPr>
              <a:t>mismos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datos</a:t>
            </a:r>
            <a:r>
              <a:rPr lang="en-US" sz="2800" dirty="0">
                <a:solidFill>
                  <a:schemeClr val="tx1"/>
                </a:solidFill>
              </a:rPr>
              <a:t> se </a:t>
            </a:r>
            <a:r>
              <a:rPr lang="en-US" sz="2800" dirty="0" err="1">
                <a:solidFill>
                  <a:schemeClr val="tx1"/>
                </a:solidFill>
              </a:rPr>
              <a:t>guardan</a:t>
            </a:r>
            <a:r>
              <a:rPr lang="en-US" sz="2800" dirty="0">
                <a:solidFill>
                  <a:schemeClr val="tx1"/>
                </a:solidFill>
              </a:rPr>
              <a:t> en </a:t>
            </a:r>
            <a:r>
              <a:rPr lang="en-US" sz="2800" dirty="0" err="1">
                <a:solidFill>
                  <a:schemeClr val="tx1"/>
                </a:solidFill>
              </a:rPr>
              <a:t>diferentes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programas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Espacio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desperdiciado</a:t>
            </a:r>
            <a:r>
              <a:rPr lang="en-US" sz="2800" dirty="0">
                <a:solidFill>
                  <a:schemeClr val="tx1"/>
                </a:solidFill>
              </a:rPr>
              <a:t> y </a:t>
            </a:r>
            <a:r>
              <a:rPr lang="en-US" sz="2800" dirty="0" err="1">
                <a:solidFill>
                  <a:schemeClr val="tx1"/>
                </a:solidFill>
              </a:rPr>
              <a:t>valores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potencialmente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diferentes</a:t>
            </a:r>
            <a:r>
              <a:rPr lang="en-US" sz="2800" dirty="0">
                <a:solidFill>
                  <a:schemeClr val="tx1"/>
                </a:solidFill>
              </a:rPr>
              <a:t> y/o </a:t>
            </a:r>
            <a:r>
              <a:rPr lang="en-US" sz="2800" dirty="0" err="1">
                <a:solidFill>
                  <a:schemeClr val="tx1"/>
                </a:solidFill>
              </a:rPr>
              <a:t>formatos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diferentes</a:t>
            </a:r>
            <a:r>
              <a:rPr lang="en-US" sz="2800" dirty="0">
                <a:solidFill>
                  <a:schemeClr val="tx1"/>
                </a:solidFill>
              </a:rPr>
              <a:t> para un </a:t>
            </a:r>
            <a:r>
              <a:rPr lang="en-US" sz="2800" dirty="0" err="1">
                <a:solidFill>
                  <a:schemeClr val="tx1"/>
                </a:solidFill>
              </a:rPr>
              <a:t>mismo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artículo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1324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78601" y="506756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Limitaciones de </a:t>
            </a:r>
            <a:r>
              <a:rPr lang="es-ES" b="1"/>
              <a:t>un F.S.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0" y="1528988"/>
            <a:ext cx="10378523" cy="4691929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Dependencia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datos</a:t>
            </a:r>
            <a:endParaRPr lang="en-US" sz="36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La </a:t>
            </a:r>
            <a:r>
              <a:rPr lang="en-US" sz="2800" dirty="0" err="1">
                <a:solidFill>
                  <a:schemeClr val="tx1"/>
                </a:solidFill>
              </a:rPr>
              <a:t>estructura</a:t>
            </a:r>
            <a:r>
              <a:rPr lang="en-US" sz="2800" dirty="0">
                <a:solidFill>
                  <a:schemeClr val="tx1"/>
                </a:solidFill>
              </a:rPr>
              <a:t> del </a:t>
            </a:r>
            <a:r>
              <a:rPr lang="en-US" sz="2800" dirty="0" err="1">
                <a:solidFill>
                  <a:schemeClr val="tx1"/>
                </a:solidFill>
              </a:rPr>
              <a:t>archivo</a:t>
            </a:r>
            <a:r>
              <a:rPr lang="en-US" sz="2800" dirty="0">
                <a:solidFill>
                  <a:schemeClr val="tx1"/>
                </a:solidFill>
              </a:rPr>
              <a:t> se define en el </a:t>
            </a:r>
            <a:r>
              <a:rPr lang="en-US" sz="2800" dirty="0" err="1">
                <a:solidFill>
                  <a:schemeClr val="tx1"/>
                </a:solidFill>
              </a:rPr>
              <a:t>código</a:t>
            </a:r>
            <a:r>
              <a:rPr lang="en-US" sz="2800" dirty="0">
                <a:solidFill>
                  <a:schemeClr val="tx1"/>
                </a:solidFill>
              </a:rPr>
              <a:t> del </a:t>
            </a:r>
            <a:r>
              <a:rPr lang="en-US" sz="2800" dirty="0" err="1">
                <a:solidFill>
                  <a:schemeClr val="tx1"/>
                </a:solidFill>
              </a:rPr>
              <a:t>programa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Formatos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archivo</a:t>
            </a:r>
            <a:r>
              <a:rPr lang="en-US" sz="3600" dirty="0">
                <a:solidFill>
                  <a:schemeClr val="tx1"/>
                </a:solidFill>
              </a:rPr>
              <a:t> incompatibles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Los </a:t>
            </a:r>
            <a:r>
              <a:rPr lang="en-US" sz="2800" dirty="0" err="1">
                <a:solidFill>
                  <a:schemeClr val="tx1"/>
                </a:solidFill>
              </a:rPr>
              <a:t>programas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están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escritos</a:t>
            </a:r>
            <a:r>
              <a:rPr lang="en-US" sz="2800" dirty="0">
                <a:solidFill>
                  <a:schemeClr val="tx1"/>
                </a:solidFill>
              </a:rPr>
              <a:t> en </a:t>
            </a:r>
            <a:r>
              <a:rPr lang="en-US" sz="2800" dirty="0" err="1">
                <a:solidFill>
                  <a:schemeClr val="tx1"/>
                </a:solidFill>
              </a:rPr>
              <a:t>diferentes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lenguajes</a:t>
            </a:r>
            <a:r>
              <a:rPr lang="en-US" sz="2800" dirty="0">
                <a:solidFill>
                  <a:schemeClr val="tx1"/>
                </a:solidFill>
              </a:rPr>
              <a:t> y, </a:t>
            </a:r>
            <a:r>
              <a:rPr lang="en-US" sz="2800" dirty="0" err="1">
                <a:solidFill>
                  <a:schemeClr val="tx1"/>
                </a:solidFill>
              </a:rPr>
              <a:t>por</a:t>
            </a:r>
            <a:r>
              <a:rPr lang="en-US" sz="2800" dirty="0">
                <a:solidFill>
                  <a:schemeClr val="tx1"/>
                </a:solidFill>
              </a:rPr>
              <a:t> lo </a:t>
            </a:r>
            <a:r>
              <a:rPr lang="en-US" sz="2800" dirty="0" err="1">
                <a:solidFill>
                  <a:schemeClr val="tx1"/>
                </a:solidFill>
              </a:rPr>
              <a:t>tanto</a:t>
            </a:r>
            <a:r>
              <a:rPr lang="en-US" sz="2800" dirty="0">
                <a:solidFill>
                  <a:schemeClr val="tx1"/>
                </a:solidFill>
              </a:rPr>
              <a:t>, no </a:t>
            </a:r>
            <a:r>
              <a:rPr lang="en-US" sz="2800" dirty="0" err="1">
                <a:solidFill>
                  <a:schemeClr val="tx1"/>
                </a:solidFill>
              </a:rPr>
              <a:t>pueden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acceder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fácilmente</a:t>
            </a:r>
            <a:r>
              <a:rPr lang="en-US" sz="2800" dirty="0">
                <a:solidFill>
                  <a:schemeClr val="tx1"/>
                </a:solidFill>
              </a:rPr>
              <a:t> a los </a:t>
            </a:r>
            <a:r>
              <a:rPr lang="en-US" sz="2800" dirty="0" err="1">
                <a:solidFill>
                  <a:schemeClr val="tx1"/>
                </a:solidFill>
              </a:rPr>
              <a:t>archivos</a:t>
            </a:r>
            <a:r>
              <a:rPr lang="en-US" sz="2800" dirty="0">
                <a:solidFill>
                  <a:schemeClr val="tx1"/>
                </a:solidFill>
              </a:rPr>
              <a:t> de los </a:t>
            </a:r>
            <a:r>
              <a:rPr lang="en-US" sz="2800" dirty="0" err="1">
                <a:solidFill>
                  <a:schemeClr val="tx1"/>
                </a:solidFill>
              </a:rPr>
              <a:t>demás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Consultas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fijas</a:t>
            </a:r>
            <a:r>
              <a:rPr lang="en-US" sz="3200" dirty="0">
                <a:solidFill>
                  <a:schemeClr val="tx1"/>
                </a:solidFill>
              </a:rPr>
              <a:t> / </a:t>
            </a:r>
            <a:r>
              <a:rPr lang="en-US" sz="3200" dirty="0" err="1">
                <a:solidFill>
                  <a:schemeClr val="tx1"/>
                </a:solidFill>
              </a:rPr>
              <a:t>Proliferación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programas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aplicación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Los </a:t>
            </a:r>
            <a:r>
              <a:rPr lang="en-US" sz="2800" dirty="0" err="1">
                <a:solidFill>
                  <a:schemeClr val="tx1"/>
                </a:solidFill>
              </a:rPr>
              <a:t>programas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están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escritos</a:t>
            </a:r>
            <a:r>
              <a:rPr lang="en-US" sz="2800" dirty="0">
                <a:solidFill>
                  <a:schemeClr val="tx1"/>
                </a:solidFill>
              </a:rPr>
              <a:t> para </a:t>
            </a:r>
            <a:r>
              <a:rPr lang="en-US" sz="2800" dirty="0" err="1">
                <a:solidFill>
                  <a:schemeClr val="tx1"/>
                </a:solidFill>
              </a:rPr>
              <a:t>satisfacer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funciones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particulares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Cualquier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nuevo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requisito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necesita</a:t>
            </a:r>
            <a:r>
              <a:rPr lang="en-US" sz="2800" dirty="0">
                <a:solidFill>
                  <a:schemeClr val="tx1"/>
                </a:solidFill>
              </a:rPr>
              <a:t> un </a:t>
            </a:r>
            <a:r>
              <a:rPr lang="en-US" sz="2800" dirty="0" err="1">
                <a:solidFill>
                  <a:schemeClr val="tx1"/>
                </a:solidFill>
              </a:rPr>
              <a:t>nuevo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programa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978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566718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Sistema de gestión de base de datos</a:t>
            </a:r>
            <a:endParaRPr lang="es-ES" dirty="0"/>
          </a:p>
        </p:txBody>
      </p:sp>
      <p:pic>
        <p:nvPicPr>
          <p:cNvPr id="7" name="Picture 6" descr="C01N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3835" y="1688736"/>
            <a:ext cx="7993063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814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566718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Enfoque de base de datos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78600" y="1753841"/>
            <a:ext cx="10378523" cy="4167274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Surgió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porque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La </a:t>
            </a:r>
            <a:r>
              <a:rPr lang="en-US" sz="2800" dirty="0" err="1">
                <a:solidFill>
                  <a:schemeClr val="tx1"/>
                </a:solidFill>
              </a:rPr>
              <a:t>definición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datos</a:t>
            </a:r>
            <a:r>
              <a:rPr lang="en-US" sz="2800" dirty="0">
                <a:solidFill>
                  <a:schemeClr val="tx1"/>
                </a:solidFill>
              </a:rPr>
              <a:t> se </a:t>
            </a:r>
            <a:r>
              <a:rPr lang="en-US" sz="2800" dirty="0" err="1">
                <a:solidFill>
                  <a:schemeClr val="tx1"/>
                </a:solidFill>
              </a:rPr>
              <a:t>incorporó</a:t>
            </a:r>
            <a:r>
              <a:rPr lang="en-US" sz="2800" dirty="0">
                <a:solidFill>
                  <a:schemeClr val="tx1"/>
                </a:solidFill>
              </a:rPr>
              <a:t> a los </a:t>
            </a:r>
            <a:r>
              <a:rPr lang="en-US" sz="2800" dirty="0" err="1">
                <a:solidFill>
                  <a:schemeClr val="tx1"/>
                </a:solidFill>
              </a:rPr>
              <a:t>programas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aplicación</a:t>
            </a:r>
            <a:r>
              <a:rPr lang="en-US" sz="2800" dirty="0">
                <a:solidFill>
                  <a:schemeClr val="tx1"/>
                </a:solidFill>
              </a:rPr>
              <a:t>, en </a:t>
            </a:r>
            <a:r>
              <a:rPr lang="en-US" sz="2800" dirty="0" err="1">
                <a:solidFill>
                  <a:schemeClr val="tx1"/>
                </a:solidFill>
              </a:rPr>
              <a:t>lugar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almacenarse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separado</a:t>
            </a:r>
            <a:r>
              <a:rPr lang="en-US" sz="2800" dirty="0">
                <a:solidFill>
                  <a:schemeClr val="tx1"/>
                </a:solidFill>
              </a:rPr>
              <a:t> e </a:t>
            </a:r>
            <a:r>
              <a:rPr lang="en-US" sz="2800" dirty="0" err="1">
                <a:solidFill>
                  <a:schemeClr val="tx1"/>
                </a:solidFill>
              </a:rPr>
              <a:t>independientemente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 hay control </a:t>
            </a:r>
            <a:r>
              <a:rPr lang="en-US" sz="2800" dirty="0" err="1">
                <a:solidFill>
                  <a:schemeClr val="tx1"/>
                </a:solidFill>
              </a:rPr>
              <a:t>sobre</a:t>
            </a:r>
            <a:r>
              <a:rPr lang="en-US" sz="2800" dirty="0">
                <a:solidFill>
                  <a:schemeClr val="tx1"/>
                </a:solidFill>
              </a:rPr>
              <a:t> el </a:t>
            </a:r>
            <a:r>
              <a:rPr lang="en-US" sz="2800" dirty="0" err="1">
                <a:solidFill>
                  <a:schemeClr val="tx1"/>
                </a:solidFill>
              </a:rPr>
              <a:t>acceso</a:t>
            </a:r>
            <a:r>
              <a:rPr lang="en-US" sz="2800" dirty="0">
                <a:solidFill>
                  <a:schemeClr val="tx1"/>
                </a:solidFill>
              </a:rPr>
              <a:t> y la </a:t>
            </a:r>
            <a:r>
              <a:rPr lang="en-US" sz="2800" dirty="0" err="1">
                <a:solidFill>
                  <a:schemeClr val="tx1"/>
                </a:solidFill>
              </a:rPr>
              <a:t>manipulación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datos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más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allá</a:t>
            </a:r>
            <a:r>
              <a:rPr lang="en-US" sz="2800" dirty="0">
                <a:solidFill>
                  <a:schemeClr val="tx1"/>
                </a:solidFill>
              </a:rPr>
              <a:t> del </a:t>
            </a:r>
            <a:r>
              <a:rPr lang="en-US" sz="2800" dirty="0" err="1">
                <a:solidFill>
                  <a:schemeClr val="tx1"/>
                </a:solidFill>
              </a:rPr>
              <a:t>impuesto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por</a:t>
            </a:r>
            <a:r>
              <a:rPr lang="en-US" sz="2800" dirty="0">
                <a:solidFill>
                  <a:schemeClr val="tx1"/>
                </a:solidFill>
              </a:rPr>
              <a:t> los </a:t>
            </a:r>
            <a:r>
              <a:rPr lang="en-US" sz="2800" dirty="0" err="1">
                <a:solidFill>
                  <a:schemeClr val="tx1"/>
                </a:solidFill>
              </a:rPr>
              <a:t>programas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aplicación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Resultado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La base de </a:t>
            </a:r>
            <a:r>
              <a:rPr lang="en-US" sz="2800" dirty="0" err="1">
                <a:solidFill>
                  <a:schemeClr val="tx1"/>
                </a:solidFill>
              </a:rPr>
              <a:t>datos</a:t>
            </a:r>
            <a:r>
              <a:rPr lang="en-US" sz="2800" dirty="0">
                <a:solidFill>
                  <a:schemeClr val="tx1"/>
                </a:solidFill>
              </a:rPr>
              <a:t> y el </a:t>
            </a:r>
            <a:r>
              <a:rPr lang="en-US" sz="2800" dirty="0" err="1">
                <a:solidFill>
                  <a:schemeClr val="tx1"/>
                </a:solidFill>
              </a:rPr>
              <a:t>sistema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gestión</a:t>
            </a:r>
            <a:r>
              <a:rPr lang="en-US" sz="2800" dirty="0">
                <a:solidFill>
                  <a:schemeClr val="tx1"/>
                </a:solidFill>
              </a:rPr>
              <a:t> de bases de </a:t>
            </a:r>
            <a:r>
              <a:rPr lang="en-US" sz="2800" dirty="0" err="1">
                <a:solidFill>
                  <a:schemeClr val="tx1"/>
                </a:solidFill>
              </a:rPr>
              <a:t>datos</a:t>
            </a:r>
            <a:r>
              <a:rPr lang="en-US" sz="2800" dirty="0">
                <a:solidFill>
                  <a:schemeClr val="tx1"/>
                </a:solidFill>
              </a:rPr>
              <a:t> (SGBD).</a:t>
            </a:r>
            <a:endParaRPr lang="en-US" sz="36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4737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8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566718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Enfoque de base de datos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78600" y="1573958"/>
            <a:ext cx="10378523" cy="4616980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Colecci</a:t>
            </a:r>
            <a:r>
              <a:rPr lang="es-ES" sz="3200" dirty="0" err="1">
                <a:solidFill>
                  <a:schemeClr val="tx1"/>
                </a:solidFill>
              </a:rPr>
              <a:t>ón</a:t>
            </a:r>
            <a:r>
              <a:rPr lang="es-E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compartida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relacionados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lógicamente</a:t>
            </a:r>
            <a:r>
              <a:rPr lang="en-US" sz="3200" dirty="0">
                <a:solidFill>
                  <a:schemeClr val="tx1"/>
                </a:solidFill>
              </a:rPr>
              <a:t> (y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descripción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estos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), </a:t>
            </a:r>
            <a:r>
              <a:rPr lang="en-US" sz="3200" dirty="0" err="1">
                <a:solidFill>
                  <a:schemeClr val="tx1"/>
                </a:solidFill>
              </a:rPr>
              <a:t>diseñada</a:t>
            </a:r>
            <a:r>
              <a:rPr lang="en-US" sz="3200" dirty="0">
                <a:solidFill>
                  <a:schemeClr val="tx1"/>
                </a:solidFill>
              </a:rPr>
              <a:t> para </a:t>
            </a:r>
            <a:r>
              <a:rPr lang="en-US" sz="3200" dirty="0" err="1">
                <a:solidFill>
                  <a:schemeClr val="tx1"/>
                </a:solidFill>
              </a:rPr>
              <a:t>satisfacer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necesidades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información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organización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El </a:t>
            </a:r>
            <a:r>
              <a:rPr lang="en-US" sz="3200" dirty="0" err="1">
                <a:solidFill>
                  <a:schemeClr val="tx1"/>
                </a:solidFill>
              </a:rPr>
              <a:t>catálogo</a:t>
            </a:r>
            <a:r>
              <a:rPr lang="en-US" sz="3200" dirty="0">
                <a:solidFill>
                  <a:schemeClr val="tx1"/>
                </a:solidFill>
              </a:rPr>
              <a:t> del </a:t>
            </a:r>
            <a:r>
              <a:rPr lang="en-US" sz="3200" dirty="0" err="1">
                <a:solidFill>
                  <a:schemeClr val="tx1"/>
                </a:solidFill>
              </a:rPr>
              <a:t>sistema</a:t>
            </a:r>
            <a:r>
              <a:rPr lang="en-US" sz="3200" dirty="0">
                <a:solidFill>
                  <a:schemeClr val="tx1"/>
                </a:solidFill>
              </a:rPr>
              <a:t> (</a:t>
            </a:r>
            <a:r>
              <a:rPr lang="en-US" sz="3200" dirty="0" err="1">
                <a:solidFill>
                  <a:schemeClr val="tx1"/>
                </a:solidFill>
              </a:rPr>
              <a:t>metadatos</a:t>
            </a:r>
            <a:r>
              <a:rPr lang="en-US" sz="3200" dirty="0">
                <a:solidFill>
                  <a:schemeClr val="tx1"/>
                </a:solidFill>
              </a:rPr>
              <a:t>) </a:t>
            </a:r>
            <a:r>
              <a:rPr lang="en-US" sz="3200" dirty="0" err="1">
                <a:solidFill>
                  <a:schemeClr val="tx1"/>
                </a:solidFill>
              </a:rPr>
              <a:t>proporciona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descripción</a:t>
            </a:r>
            <a:r>
              <a:rPr lang="en-US" sz="3200" dirty="0">
                <a:solidFill>
                  <a:schemeClr val="tx1"/>
                </a:solidFill>
              </a:rPr>
              <a:t> de los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para </a:t>
            </a:r>
            <a:r>
              <a:rPr lang="en-US" sz="3200" dirty="0" err="1">
                <a:solidFill>
                  <a:schemeClr val="tx1"/>
                </a:solidFill>
              </a:rPr>
              <a:t>permitir</a:t>
            </a:r>
            <a:r>
              <a:rPr lang="en-US" sz="3200" dirty="0">
                <a:solidFill>
                  <a:schemeClr val="tx1"/>
                </a:solidFill>
              </a:rPr>
              <a:t> la </a:t>
            </a:r>
            <a:r>
              <a:rPr lang="en-US" sz="3200" dirty="0" err="1">
                <a:solidFill>
                  <a:schemeClr val="tx1"/>
                </a:solidFill>
              </a:rPr>
              <a:t>independencia</a:t>
            </a:r>
            <a:r>
              <a:rPr lang="en-US" sz="3200" dirty="0">
                <a:solidFill>
                  <a:schemeClr val="tx1"/>
                </a:solidFill>
              </a:rPr>
              <a:t> de los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del </a:t>
            </a:r>
            <a:r>
              <a:rPr lang="en-US" sz="3200" dirty="0" err="1">
                <a:solidFill>
                  <a:schemeClr val="tx1"/>
                </a:solidFill>
              </a:rPr>
              <a:t>programa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Los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relacionados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lógicamente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comprenden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entidades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atributos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relaciones</a:t>
            </a:r>
            <a:r>
              <a:rPr lang="en-US" sz="3200" dirty="0">
                <a:solidFill>
                  <a:schemeClr val="tx1"/>
                </a:solidFill>
              </a:rPr>
              <a:t> de la </a:t>
            </a:r>
            <a:r>
              <a:rPr lang="en-US" sz="3200" dirty="0" err="1">
                <a:solidFill>
                  <a:schemeClr val="tx1"/>
                </a:solidFill>
              </a:rPr>
              <a:t>información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organización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98518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9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751470"/>
            <a:ext cx="10515600" cy="175187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Sistema de gestión de base de datos (SGBD)</a:t>
            </a:r>
            <a:endParaRPr lang="es-ES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0" y="2833131"/>
            <a:ext cx="10378523" cy="2893111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 </a:t>
            </a:r>
            <a:r>
              <a:rPr lang="en-US" sz="3200" dirty="0" err="1">
                <a:solidFill>
                  <a:schemeClr val="tx1"/>
                </a:solidFill>
              </a:rPr>
              <a:t>sistema</a:t>
            </a:r>
            <a:r>
              <a:rPr lang="en-US" sz="3200" dirty="0">
                <a:solidFill>
                  <a:schemeClr val="tx1"/>
                </a:solidFill>
              </a:rPr>
              <a:t> de software </a:t>
            </a:r>
            <a:r>
              <a:rPr lang="en-US" sz="3200" dirty="0" err="1">
                <a:solidFill>
                  <a:schemeClr val="tx1"/>
                </a:solidFill>
              </a:rPr>
              <a:t>que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permite</a:t>
            </a:r>
            <a:r>
              <a:rPr lang="en-US" sz="3200" dirty="0">
                <a:solidFill>
                  <a:schemeClr val="tx1"/>
                </a:solidFill>
              </a:rPr>
              <a:t> a los </a:t>
            </a:r>
            <a:r>
              <a:rPr lang="en-US" sz="3200" dirty="0" err="1">
                <a:solidFill>
                  <a:schemeClr val="tx1"/>
                </a:solidFill>
              </a:rPr>
              <a:t>usuarios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definir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crear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mantener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controlar</a:t>
            </a:r>
            <a:r>
              <a:rPr lang="en-US" sz="3200" dirty="0">
                <a:solidFill>
                  <a:schemeClr val="tx1"/>
                </a:solidFill>
              </a:rPr>
              <a:t> el </a:t>
            </a:r>
            <a:r>
              <a:rPr lang="en-US" sz="3200" dirty="0" err="1">
                <a:solidFill>
                  <a:schemeClr val="tx1"/>
                </a:solidFill>
              </a:rPr>
              <a:t>acceso</a:t>
            </a:r>
            <a:r>
              <a:rPr lang="en-US" sz="3200" dirty="0">
                <a:solidFill>
                  <a:schemeClr val="tx1"/>
                </a:solidFill>
              </a:rPr>
              <a:t> a la base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(Base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) </a:t>
            </a:r>
            <a:r>
              <a:rPr lang="en-US" sz="3200" dirty="0" err="1">
                <a:solidFill>
                  <a:schemeClr val="tx1"/>
                </a:solidFill>
              </a:rPr>
              <a:t>programa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aplicación</a:t>
            </a:r>
            <a:r>
              <a:rPr lang="en-US" sz="3200" dirty="0">
                <a:solidFill>
                  <a:schemeClr val="tx1"/>
                </a:solidFill>
              </a:rPr>
              <a:t>: un </a:t>
            </a:r>
            <a:r>
              <a:rPr lang="en-US" sz="3200" dirty="0" err="1">
                <a:solidFill>
                  <a:schemeClr val="tx1"/>
                </a:solidFill>
              </a:rPr>
              <a:t>programa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computadora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que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interactúa</a:t>
            </a:r>
            <a:r>
              <a:rPr lang="en-US" sz="3200" dirty="0">
                <a:solidFill>
                  <a:schemeClr val="tx1"/>
                </a:solidFill>
              </a:rPr>
              <a:t> con la base de </a:t>
            </a: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emitiendo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solicitud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apropiada</a:t>
            </a:r>
            <a:r>
              <a:rPr lang="en-US" sz="3200" dirty="0">
                <a:solidFill>
                  <a:schemeClr val="tx1"/>
                </a:solidFill>
              </a:rPr>
              <a:t> (</a:t>
            </a:r>
            <a:r>
              <a:rPr lang="en-US" sz="3200" dirty="0" err="1">
                <a:solidFill>
                  <a:schemeClr val="tx1"/>
                </a:solidFill>
              </a:rPr>
              <a:t>declaración</a:t>
            </a:r>
            <a:r>
              <a:rPr lang="en-US" sz="3200" dirty="0">
                <a:solidFill>
                  <a:schemeClr val="tx1"/>
                </a:solidFill>
              </a:rPr>
              <a:t> SQL) al </a:t>
            </a:r>
            <a:r>
              <a:rPr lang="es-ES" sz="3200" dirty="0">
                <a:solidFill>
                  <a:schemeClr val="tx1"/>
                </a:solidFill>
              </a:rPr>
              <a:t>SGBD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Conceptos sobre bases 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5220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834</Words>
  <Application>Microsoft Macintosh PowerPoint</Application>
  <PresentationFormat>Panorámica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Presentación de PowerPoint</vt:lpstr>
      <vt:lpstr>Sistema de archivos (F.S.)</vt:lpstr>
      <vt:lpstr>Limitaciones de un sistema de archivos (F.S.)</vt:lpstr>
      <vt:lpstr>Limitaciones de un F.S.</vt:lpstr>
      <vt:lpstr>Sistema de gestión de base de datos</vt:lpstr>
      <vt:lpstr>Enfoque de base de datos</vt:lpstr>
      <vt:lpstr>Enfoque de base de datos</vt:lpstr>
      <vt:lpstr>Sistema de gestión de base de datos (SGBD)</vt:lpstr>
      <vt:lpstr>Enfoque de base de datos</vt:lpstr>
      <vt:lpstr>Enfoque de base de datos</vt:lpstr>
      <vt:lpstr>Componentes del entorno de un SGBD</vt:lpstr>
      <vt:lpstr>Componentes del entorno de un SGBD</vt:lpstr>
      <vt:lpstr>Componentes del entorno de un SGBD</vt:lpstr>
      <vt:lpstr>Ventajas de un SGBD</vt:lpstr>
      <vt:lpstr>Ventajas de un SGBD</vt:lpstr>
      <vt:lpstr>Desventajas de un SGBD</vt:lpstr>
      <vt:lpstr>Ejemplos de aplicaciones de bases de datos</vt:lpstr>
      <vt:lpstr>Presentación de PowerPoint</vt:lpstr>
    </vt:vector>
  </TitlesOfParts>
  <Manager/>
  <Company>ESPOL - FCNM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MESAP - Manejo de Datos</dc:title>
  <dc:subject>Conceptos sobre bases de datos</dc:subject>
  <dc:creator>Guillermo Baquerizo</dc:creator>
  <cp:keywords/>
  <dc:description/>
  <cp:lastModifiedBy>Guillermo Alejandro Baquerizo Palma</cp:lastModifiedBy>
  <cp:revision>79</cp:revision>
  <dcterms:created xsi:type="dcterms:W3CDTF">2019-06-03T20:36:55Z</dcterms:created>
  <dcterms:modified xsi:type="dcterms:W3CDTF">2023-06-19T02:36:43Z</dcterms:modified>
  <cp:category/>
</cp:coreProperties>
</file>