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80" r:id="rId4"/>
    <p:sldId id="263" r:id="rId5"/>
    <p:sldId id="293" r:id="rId6"/>
    <p:sldId id="294" r:id="rId7"/>
    <p:sldId id="29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57" r:id="rId2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887"/>
    <a:srgbClr val="5B3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5"/>
    <p:restoredTop sz="95321"/>
  </p:normalViewPr>
  <p:slideViewPr>
    <p:cSldViewPr snapToGrid="0" snapToObjects="1">
      <p:cViewPr varScale="1">
        <p:scale>
          <a:sx n="94" d="100"/>
          <a:sy n="94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935B-7B77-423A-A4B1-1698DCF7CAA4}" type="datetimeFigureOut">
              <a:rPr lang="es-ES" smtClean="0"/>
              <a:t>18/6/23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DAA-E848-40F9-8F87-841142ABDF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84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E400-2353-4EA9-BB27-5DD3749BE62E}" type="datetimeFigureOut">
              <a:rPr lang="es-ES" smtClean="0"/>
              <a:t>18/6/23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D61B-2982-4B82-94AC-BE309B72E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1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C51C-94E4-4E4A-AA68-BF1BE09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7A191-90F0-3B41-BEF7-6AD3258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6FF-E04D-4CBE-90A3-2B41DA602608}" type="datetime1">
              <a:rPr lang="es-EC" smtClean="0"/>
              <a:t>18/6/23</a:t>
            </a:fld>
            <a:endParaRPr lang="es-EC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5DD4-C2BD-3A48-BDD2-E8A21E5A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54714-4095-3B48-8A67-2A1EDAA6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2C5E1-2F9D-2444-865D-1E98313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6EE4-87C8-4399-A18B-E3B4F9C81F7D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79771-BED2-304D-B37C-5BFABE70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C033-DE60-DA40-BEEC-62047C13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90EC2-F2A8-CB4A-B0A1-32DB60B0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2714-993B-F547-A18E-1D03E67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BC9-6A11-374F-BBD0-15748A7D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00E1-F999-4A32-88EB-932B4B1EC5F9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E88B7-57E0-044F-924E-2511E35B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FF821-32D1-4F42-AD7D-F1165231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129B-788D-4F9E-A4FC-8EE29C49916C}" type="datetime1">
              <a:rPr lang="es-EC" smtClean="0"/>
              <a:t>18/6/23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122FFF-C742-C34F-8182-53834AA37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01D9-09C8-1347-9D7D-E6B05438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0798"/>
            <a:ext cx="10515600" cy="1985317"/>
          </a:xfr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A4649-EBD7-D941-8B7F-EFBAF4FA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26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28D10-2622-174C-B8BB-F45ECD5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AB2F-905B-4829-99C3-D86E907F6E05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42A80-1D52-E748-9125-E220F1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71B73-4C96-1844-99CB-96FD5E4E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C756-4E67-1943-A4E0-DEBB765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8AA4-2FC0-6A49-88F3-4685228E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88646-C7D4-934F-B19E-65537380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89A28-03F8-B64F-9934-E45047E9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3FAD-F077-416B-AB5B-81F5F6E2AA56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100B5-66D0-7D4D-AB53-310DE7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17FB4-DFEE-E449-A546-6FFAB67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B31C-D7CA-A143-B84D-359ADFC2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8E873-65E0-D043-9E9C-7ABF5A22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0DF9E-55E2-0846-B98D-CD0844F0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939C6-809C-3E4F-BC56-7CE208DA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F6365-EA44-1B4C-8854-FD7BA163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8DB97E-EAF2-1B43-AE0C-8F87EB1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FD5-83F1-4AFD-9C3D-AFF8F8FE8072}" type="datetime1">
              <a:rPr lang="es-EC" smtClean="0"/>
              <a:t>18/6/23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FB92D-355C-1046-819B-0D0F92A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DD87D-73DF-3B40-8DCC-AB92B344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EBB3-9622-5040-BD0F-D9947D88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F367D-725E-F14F-B83C-8315068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16B-764C-4F94-9891-C2BDD1E5BF28}" type="datetime1">
              <a:rPr lang="es-EC" smtClean="0"/>
              <a:t>18/6/23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82F9C-A621-4244-9347-82AE0E0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B7694-487C-EF41-B3C4-9ED0D6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B8E0-09A4-3840-87EB-6202132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B04B7-C0B0-D343-9F9A-48B6F96D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9DF758-C6C5-504E-B6B9-B1F48BAF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92FA7-6166-8444-B229-E28C888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D57-F0B4-43D0-8B7B-79E1405A7EC7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BD1A2-64B7-DF42-9FD4-A83D332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B70DE-C9D2-D040-B661-37B77CA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3C72-F70B-A641-B707-D8529D3F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433D29-6292-7543-AD21-AC9183C15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47883-48A0-4642-91EE-A832FE76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C7995-50C4-2741-9A0F-9AF7F99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333-2CF8-4DFC-8C6F-E24080981CB4}" type="datetime1">
              <a:rPr lang="es-EC" smtClean="0"/>
              <a:t>18/6/23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903D1-4FA8-4942-BDCF-CD88610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22E42-3CAC-8949-BA1F-F0067C3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EEB454-19D1-2A41-8B76-285EEEA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5FA1C-41BA-374A-98C9-9EC850A9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4F65-5D9E-224F-AB6A-B00F0515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A22-A436-49DD-B847-DDE651A555A2}" type="datetime1">
              <a:rPr lang="es-EC" smtClean="0"/>
              <a:t>18/6/23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E4B9-9538-C242-AB8C-1FDBC403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8C84-5FF8-3844-BB3B-2548759D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68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/>
          <p:cNvSpPr txBox="1">
            <a:spLocks/>
          </p:cNvSpPr>
          <p:nvPr/>
        </p:nvSpPr>
        <p:spPr>
          <a:xfrm>
            <a:off x="859142" y="4175974"/>
            <a:ext cx="10515600" cy="4580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/>
              <a:t>MANEJO DE DATOS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59142" y="4599296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Creación de una base </a:t>
            </a:r>
            <a:r>
              <a:rPr lang="es-ES_tradnl"/>
              <a:t>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"/>
    </mc:Choice>
    <mc:Fallback xmlns="">
      <p:transition spd="slow" advTm="18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10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Se </a:t>
            </a:r>
            <a:r>
              <a:rPr lang="en-US" altLang="es-ES_tradnl" sz="2800" dirty="0" err="1">
                <a:solidFill>
                  <a:schemeClr val="tx1"/>
                </a:solidFill>
              </a:rPr>
              <a:t>rechaza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800" dirty="0">
                <a:solidFill>
                  <a:schemeClr val="tx1"/>
                </a:solidFill>
              </a:rPr>
              <a:t> INSERT / UPDATE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intente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crear</a:t>
            </a:r>
            <a:r>
              <a:rPr lang="en-US" altLang="es-ES_tradnl" sz="2800" dirty="0">
                <a:solidFill>
                  <a:schemeClr val="tx1"/>
                </a:solidFill>
              </a:rPr>
              <a:t> un valor FK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secundaria</a:t>
            </a:r>
            <a:r>
              <a:rPr lang="en-US" altLang="es-ES_tradnl" sz="2800" dirty="0">
                <a:solidFill>
                  <a:schemeClr val="tx1"/>
                </a:solidFill>
              </a:rPr>
              <a:t> sin el valor PK </a:t>
            </a:r>
            <a:r>
              <a:rPr lang="en-US" altLang="es-ES_tradnl" sz="2800" dirty="0" err="1">
                <a:solidFill>
                  <a:schemeClr val="tx1"/>
                </a:solidFill>
              </a:rPr>
              <a:t>coincidente</a:t>
            </a:r>
            <a:r>
              <a:rPr lang="en-US" altLang="es-ES_tradnl" sz="2800" dirty="0">
                <a:solidFill>
                  <a:schemeClr val="tx1"/>
                </a:solidFill>
              </a:rPr>
              <a:t> en el padre.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acción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tomada</a:t>
            </a:r>
            <a:r>
              <a:rPr lang="en-US" altLang="es-ES_tradnl" sz="2800" dirty="0">
                <a:solidFill>
                  <a:schemeClr val="tx1"/>
                </a:solidFill>
              </a:rPr>
              <a:t> al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intentar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actualizar</a:t>
            </a:r>
            <a:r>
              <a:rPr lang="en-US" altLang="es-ES_tradnl" sz="2800" dirty="0">
                <a:solidFill>
                  <a:schemeClr val="tx1"/>
                </a:solidFill>
              </a:rPr>
              <a:t> /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un valor de PK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principal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coincidentes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secundaria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depende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acción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referencial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mediante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subcláusulas</a:t>
            </a:r>
            <a:r>
              <a:rPr lang="en-US" altLang="es-ES_tradnl" sz="2800" dirty="0">
                <a:solidFill>
                  <a:schemeClr val="tx1"/>
                </a:solidFill>
              </a:rPr>
              <a:t> ON UPDATE y ON DELETE:</a:t>
            </a:r>
          </a:p>
          <a:p>
            <a:pPr algn="just">
              <a:lnSpc>
                <a:spcPct val="3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-  CASCADE			-  SET NULL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-  SET DEFAULT  		             -  NO ACTION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Integridad referencial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85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11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700" u="sng" dirty="0">
                <a:solidFill>
                  <a:schemeClr val="tx1"/>
                </a:solidFill>
              </a:rPr>
              <a:t>CASCADE</a:t>
            </a:r>
            <a:r>
              <a:rPr lang="en-US" altLang="es-ES_tradnl" sz="2700" dirty="0">
                <a:solidFill>
                  <a:schemeClr val="tx1"/>
                </a:solidFill>
              </a:rPr>
              <a:t>: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del padre y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coincidentes</a:t>
            </a:r>
            <a:r>
              <a:rPr lang="en-US" altLang="es-ES_tradnl" sz="2800" dirty="0">
                <a:solidFill>
                  <a:schemeClr val="tx1"/>
                </a:solidFill>
              </a:rPr>
              <a:t> en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hijo</a:t>
            </a:r>
            <a:r>
              <a:rPr lang="en-US" altLang="es-ES_tradnl" sz="2800" dirty="0">
                <a:solidFill>
                  <a:schemeClr val="tx1"/>
                </a:solidFill>
              </a:rPr>
              <a:t>, y </a:t>
            </a:r>
            <a:r>
              <a:rPr lang="en-US" altLang="es-ES_tradnl" sz="2800" dirty="0" err="1">
                <a:solidFill>
                  <a:schemeClr val="tx1"/>
                </a:solidFill>
              </a:rPr>
              <a:t>así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sucesivamente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cascada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u="sng" dirty="0">
                <a:solidFill>
                  <a:schemeClr val="tx1"/>
                </a:solidFill>
              </a:rPr>
              <a:t>SET NULL</a:t>
            </a:r>
            <a:r>
              <a:rPr lang="en-US" altLang="es-ES_tradnl" sz="2800" dirty="0">
                <a:solidFill>
                  <a:schemeClr val="tx1"/>
                </a:solidFill>
              </a:rPr>
              <a:t>: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del padre y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establece</a:t>
            </a:r>
            <a:r>
              <a:rPr lang="en-US" altLang="es-ES_tradnl" sz="2800" dirty="0">
                <a:solidFill>
                  <a:schemeClr val="tx1"/>
                </a:solidFill>
              </a:rPr>
              <a:t> la(s)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(s) FK en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hijo</a:t>
            </a:r>
            <a:r>
              <a:rPr lang="en-US" altLang="es-ES_tradnl" sz="2800" dirty="0">
                <a:solidFill>
                  <a:schemeClr val="tx1"/>
                </a:solidFill>
              </a:rPr>
              <a:t> en NULL. Solo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válido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FK NO son NULL.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u="sng" dirty="0">
                <a:solidFill>
                  <a:schemeClr val="tx1"/>
                </a:solidFill>
              </a:rPr>
              <a:t>SET DEFAULT</a:t>
            </a:r>
            <a:r>
              <a:rPr lang="en-US" altLang="es-ES_tradnl" sz="2800" dirty="0">
                <a:solidFill>
                  <a:schemeClr val="tx1"/>
                </a:solidFill>
              </a:rPr>
              <a:t>: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del padre y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configura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componente</a:t>
            </a:r>
            <a:r>
              <a:rPr lang="en-US" altLang="es-ES_tradnl" sz="2800" dirty="0">
                <a:solidFill>
                  <a:schemeClr val="tx1"/>
                </a:solidFill>
              </a:rPr>
              <a:t> de FK en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hijo</a:t>
            </a:r>
            <a:r>
              <a:rPr lang="en-US" altLang="es-ES_tradnl" sz="2800" dirty="0">
                <a:solidFill>
                  <a:schemeClr val="tx1"/>
                </a:solidFill>
              </a:rPr>
              <a:t> al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predeterminado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especificado</a:t>
            </a:r>
            <a:r>
              <a:rPr lang="en-US" altLang="es-ES_tradnl" sz="2800" dirty="0">
                <a:solidFill>
                  <a:schemeClr val="tx1"/>
                </a:solidFill>
              </a:rPr>
              <a:t>. Solo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válido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DEFAULT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FK.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u="sng" dirty="0">
                <a:solidFill>
                  <a:schemeClr val="tx1"/>
                </a:solidFill>
              </a:rPr>
              <a:t>NO ACTION</a:t>
            </a:r>
            <a:r>
              <a:rPr lang="en-US" altLang="es-ES_tradnl" sz="2800" dirty="0">
                <a:solidFill>
                  <a:schemeClr val="tx1"/>
                </a:solidFill>
              </a:rPr>
              <a:t>: </a:t>
            </a:r>
            <a:r>
              <a:rPr lang="en-US" altLang="es-ES_tradnl" sz="2800" dirty="0" err="1">
                <a:solidFill>
                  <a:schemeClr val="tx1"/>
                </a:solidFill>
              </a:rPr>
              <a:t>Rechaza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del padre. Default.</a:t>
            </a:r>
            <a:endParaRPr lang="en-US" altLang="es-ES_tradnl" sz="24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Integridad referencial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32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12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usar</a:t>
            </a:r>
            <a:r>
              <a:rPr lang="en-US" altLang="es-ES_tradnl" sz="3200" dirty="0">
                <a:solidFill>
                  <a:schemeClr val="tx1"/>
                </a:solidFill>
              </a:rPr>
              <a:t> CHECK/UNIQUE en CREATE TABLE y ALTER TABLE.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Similar a la cl</a:t>
            </a:r>
            <a:r>
              <a:rPr lang="es-ES" altLang="es-ES_tradnl" sz="3200" dirty="0" err="1">
                <a:solidFill>
                  <a:schemeClr val="tx1"/>
                </a:solidFill>
              </a:rPr>
              <a:t>áusula</a:t>
            </a:r>
            <a:r>
              <a:rPr lang="es-E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>
                <a:solidFill>
                  <a:schemeClr val="tx1"/>
                </a:solidFill>
              </a:rPr>
              <a:t>CHECK, </a:t>
            </a:r>
            <a:r>
              <a:rPr lang="en-US" altLang="es-ES_tradnl" sz="3200" dirty="0" err="1">
                <a:solidFill>
                  <a:schemeClr val="tx1"/>
                </a:solidFill>
              </a:rPr>
              <a:t>tambi</a:t>
            </a:r>
            <a:r>
              <a:rPr lang="es-ES" altLang="es-ES_tradnl" sz="3200" dirty="0" err="1">
                <a:solidFill>
                  <a:schemeClr val="tx1"/>
                </a:solidFill>
              </a:rPr>
              <a:t>én</a:t>
            </a:r>
            <a:r>
              <a:rPr lang="es-ES" altLang="es-ES_tradnl" sz="3200" dirty="0">
                <a:solidFill>
                  <a:schemeClr val="tx1"/>
                </a:solidFill>
              </a:rPr>
              <a:t> tenemos</a:t>
            </a:r>
            <a:r>
              <a:rPr lang="en-US" altLang="es-ES_tradnl" sz="3200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2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CREATE ASSERTION </a:t>
            </a:r>
            <a:r>
              <a:rPr lang="en-US" altLang="es-ES_tradnl" sz="2800" dirty="0" err="1">
                <a:solidFill>
                  <a:schemeClr val="tx1"/>
                </a:solidFill>
              </a:rPr>
              <a:t>AssertionName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CHECK (</a:t>
            </a:r>
            <a:r>
              <a:rPr lang="en-US" altLang="es-ES_tradnl" sz="2800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Restricciones generales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7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13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lvl="1" indent="-552450" algn="just"/>
            <a:r>
              <a:rPr lang="en-US" altLang="es-ES_tradnl" sz="3200" dirty="0">
                <a:solidFill>
                  <a:schemeClr val="tx1"/>
                </a:solidFill>
              </a:rPr>
              <a:t>CREATE ASSERTION </a:t>
            </a:r>
            <a:r>
              <a:rPr lang="en-US" altLang="es-ES_tradnl" sz="3200" dirty="0" err="1">
                <a:solidFill>
                  <a:schemeClr val="tx1"/>
                </a:solidFill>
              </a:rPr>
              <a:t>StaffNotHandlingTooMuch</a:t>
            </a:r>
            <a:endParaRPr lang="en-US" altLang="es-ES_tradnl" sz="3200" dirty="0">
              <a:solidFill>
                <a:schemeClr val="tx1"/>
              </a:solidFill>
            </a:endParaRPr>
          </a:p>
          <a:p>
            <a:pPr lvl="1" indent="-552450" algn="just"/>
            <a:r>
              <a:rPr lang="en-US" altLang="es-ES_tradnl" sz="3200" dirty="0">
                <a:solidFill>
                  <a:schemeClr val="tx1"/>
                </a:solidFill>
              </a:rPr>
              <a:t>CHECK (NOT EXISTS	(SELECT </a:t>
            </a:r>
            <a:r>
              <a:rPr lang="en-US" altLang="es-ES_tradnl" sz="3200" dirty="0" err="1">
                <a:solidFill>
                  <a:schemeClr val="tx1"/>
                </a:solidFill>
              </a:rPr>
              <a:t>staffNo</a:t>
            </a:r>
            <a:endParaRPr lang="en-US" altLang="es-ES_tradnl" sz="3200" dirty="0">
              <a:solidFill>
                <a:schemeClr val="tx1"/>
              </a:solidFill>
            </a:endParaRPr>
          </a:p>
          <a:p>
            <a:pPr lvl="1" indent="-552450" algn="just"/>
            <a:r>
              <a:rPr lang="en-US" altLang="es-ES_tradnl" sz="3200" dirty="0">
                <a:solidFill>
                  <a:schemeClr val="tx1"/>
                </a:solidFill>
              </a:rPr>
              <a:t>					 FROM </a:t>
            </a:r>
            <a:r>
              <a:rPr lang="en-US" altLang="es-ES_tradnl" sz="3200" dirty="0" err="1">
                <a:solidFill>
                  <a:schemeClr val="tx1"/>
                </a:solidFill>
              </a:rPr>
              <a:t>PropertyForRent</a:t>
            </a:r>
            <a:endParaRPr lang="en-US" altLang="es-ES_tradnl" sz="3200" dirty="0">
              <a:solidFill>
                <a:schemeClr val="tx1"/>
              </a:solidFill>
            </a:endParaRPr>
          </a:p>
          <a:p>
            <a:pPr lvl="1" indent="-552450" algn="just"/>
            <a:r>
              <a:rPr lang="en-US" altLang="es-ES_tradnl" sz="3200" dirty="0">
                <a:solidFill>
                  <a:schemeClr val="tx1"/>
                </a:solidFill>
              </a:rPr>
              <a:t>					 GROUP BY </a:t>
            </a:r>
            <a:r>
              <a:rPr lang="en-US" altLang="es-ES_tradnl" sz="3200" dirty="0" err="1">
                <a:solidFill>
                  <a:schemeClr val="tx1"/>
                </a:solidFill>
              </a:rPr>
              <a:t>staffNo</a:t>
            </a:r>
            <a:endParaRPr lang="en-US" altLang="es-ES_tradnl" sz="3200" dirty="0">
              <a:solidFill>
                <a:schemeClr val="tx1"/>
              </a:solidFill>
            </a:endParaRPr>
          </a:p>
          <a:p>
            <a:pPr lvl="1" indent="-552450" algn="just"/>
            <a:r>
              <a:rPr lang="en-US" altLang="es-ES_tradnl" sz="3200" dirty="0">
                <a:solidFill>
                  <a:schemeClr val="tx1"/>
                </a:solidFill>
              </a:rPr>
              <a:t>					 HAVING COUNT(*) &gt; 100))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Restricciones generales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11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14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4212471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DDL de SQL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permite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crear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destruir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objetos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de base de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datos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esquemas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dominios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tablas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, vistas e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índices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Las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principales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declaraciones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DDL de SQL son:</a:t>
            </a:r>
          </a:p>
          <a:p>
            <a:pPr lvl="1" algn="just">
              <a:lnSpc>
                <a:spcPct val="0"/>
              </a:lnSpc>
            </a:pPr>
            <a:endParaRPr lang="en-US" altLang="es-ES_tradnl" sz="2400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CREATE SCHEMA		DROP SCHEMA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CREATE/ALTER DOMAIN	DROP DOMAIN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CREATE/ALTER TABLE	DROP TABLE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CREATE VIEW		DROP VIEW</a:t>
            </a:r>
          </a:p>
          <a:p>
            <a:pPr lvl="1" algn="just">
              <a:lnSpc>
                <a:spcPct val="30000"/>
              </a:lnSpc>
            </a:pPr>
            <a:endParaRPr lang="en-US" altLang="es-ES_tradnl" sz="2400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Muchos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DBMS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también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proporcionan</a:t>
            </a:r>
            <a:r>
              <a:rPr lang="en-US" altLang="es-ES_tradnl" sz="28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:</a:t>
            </a:r>
          </a:p>
          <a:p>
            <a:pPr lvl="1" algn="just">
              <a:lnSpc>
                <a:spcPct val="30000"/>
              </a:lnSpc>
            </a:pPr>
            <a:endParaRPr lang="en-US" altLang="es-ES_tradnl" sz="2400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CREATE INDEX		DROP INDEX</a:t>
            </a:r>
            <a:endParaRPr lang="en-US" altLang="es-ES_tradnl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Lenguaje </a:t>
            </a:r>
            <a:r>
              <a:rPr lang="es-ES" b="1"/>
              <a:t>de definición </a:t>
            </a:r>
            <a:r>
              <a:rPr lang="es-ES" b="1" dirty="0"/>
              <a:t>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5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15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212471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Las </a:t>
            </a:r>
            <a:r>
              <a:rPr lang="en-US" altLang="es-ES_tradnl" sz="3200" dirty="0" err="1">
                <a:solidFill>
                  <a:schemeClr val="tx1"/>
                </a:solidFill>
              </a:rPr>
              <a:t>relaciones</a:t>
            </a:r>
            <a:r>
              <a:rPr lang="en-US" altLang="es-ES_tradnl" sz="3200" dirty="0">
                <a:solidFill>
                  <a:schemeClr val="tx1"/>
                </a:solidFill>
              </a:rPr>
              <a:t> y </a:t>
            </a:r>
            <a:r>
              <a:rPr lang="en-US" altLang="es-ES_tradnl" sz="3200" dirty="0" err="1">
                <a:solidFill>
                  <a:schemeClr val="tx1"/>
                </a:solidFill>
              </a:rPr>
              <a:t>otros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3200" dirty="0">
                <a:solidFill>
                  <a:schemeClr val="tx1"/>
                </a:solidFill>
              </a:rPr>
              <a:t> de la base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datos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existen</a:t>
            </a:r>
            <a:r>
              <a:rPr lang="en-US" altLang="es-ES_tradnl" sz="3200" dirty="0">
                <a:solidFill>
                  <a:schemeClr val="tx1"/>
                </a:solidFill>
              </a:rPr>
              <a:t> en un </a:t>
            </a:r>
            <a:r>
              <a:rPr lang="en-US" altLang="es-ES_tradnl" sz="3200" i="1" dirty="0" err="1">
                <a:solidFill>
                  <a:schemeClr val="tx1"/>
                </a:solidFill>
              </a:rPr>
              <a:t>entorno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Cada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entorno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uno</a:t>
            </a:r>
            <a:r>
              <a:rPr lang="en-US" altLang="es-ES_tradnl" sz="3200" dirty="0">
                <a:solidFill>
                  <a:schemeClr val="tx1"/>
                </a:solidFill>
              </a:rPr>
              <a:t> o </a:t>
            </a:r>
            <a:r>
              <a:rPr lang="en-US" altLang="es-ES_tradnl" sz="3200" dirty="0" err="1">
                <a:solidFill>
                  <a:schemeClr val="tx1"/>
                </a:solidFill>
              </a:rPr>
              <a:t>más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i="1" dirty="0" err="1">
                <a:solidFill>
                  <a:schemeClr val="tx1"/>
                </a:solidFill>
              </a:rPr>
              <a:t>catálogos</a:t>
            </a:r>
            <a:r>
              <a:rPr lang="en-US" altLang="es-ES_tradnl" sz="3200" dirty="0">
                <a:solidFill>
                  <a:schemeClr val="tx1"/>
                </a:solidFill>
              </a:rPr>
              <a:t> y </a:t>
            </a:r>
            <a:r>
              <a:rPr lang="en-US" altLang="es-ES_tradnl" sz="3200" dirty="0" err="1">
                <a:solidFill>
                  <a:schemeClr val="tx1"/>
                </a:solidFill>
              </a:rPr>
              <a:t>cada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catálogo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consta</a:t>
            </a:r>
            <a:r>
              <a:rPr lang="en-US" altLang="es-ES_tradnl" sz="3200" dirty="0">
                <a:solidFill>
                  <a:schemeClr val="tx1"/>
                </a:solidFill>
              </a:rPr>
              <a:t> de un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conjunto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esquemas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Un </a:t>
            </a:r>
            <a:r>
              <a:rPr lang="en-US" altLang="es-ES_tradnl" sz="3200" i="1" dirty="0" err="1">
                <a:solidFill>
                  <a:schemeClr val="tx1"/>
                </a:solidFill>
              </a:rPr>
              <a:t>esquema</a:t>
            </a:r>
            <a:r>
              <a:rPr lang="en-US" altLang="es-ES_tradnl" sz="3200" dirty="0">
                <a:solidFill>
                  <a:schemeClr val="tx1"/>
                </a:solidFill>
              </a:rPr>
              <a:t>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denomina</a:t>
            </a:r>
            <a:r>
              <a:rPr lang="en-US" altLang="es-ES_tradnl" sz="3200" dirty="0">
                <a:solidFill>
                  <a:schemeClr val="tx1"/>
                </a:solidFill>
              </a:rPr>
              <a:t> a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colección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3200" dirty="0">
                <a:solidFill>
                  <a:schemeClr val="tx1"/>
                </a:solidFill>
              </a:rPr>
              <a:t> de base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datos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relacionados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Los </a:t>
            </a:r>
            <a:r>
              <a:rPr lang="en-US" altLang="es-ES_tradnl" sz="3200" i="1" dirty="0" err="1">
                <a:solidFill>
                  <a:schemeClr val="tx1"/>
                </a:solidFill>
              </a:rPr>
              <a:t>objetos</a:t>
            </a:r>
            <a:r>
              <a:rPr lang="en-US" altLang="es-ES_tradnl" sz="3200" dirty="0">
                <a:solidFill>
                  <a:schemeClr val="tx1"/>
                </a:solidFill>
              </a:rPr>
              <a:t> de un </a:t>
            </a:r>
            <a:r>
              <a:rPr lang="en-US" altLang="es-ES_tradnl" sz="3200" dirty="0" err="1">
                <a:solidFill>
                  <a:schemeClr val="tx1"/>
                </a:solidFill>
              </a:rPr>
              <a:t>esquema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ser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tablas</a:t>
            </a:r>
            <a:r>
              <a:rPr lang="en-US" altLang="es-ES_tradnl" sz="3200" dirty="0">
                <a:solidFill>
                  <a:schemeClr val="tx1"/>
                </a:solidFill>
              </a:rPr>
              <a:t>, vistas, </a:t>
            </a:r>
            <a:r>
              <a:rPr lang="en-US" altLang="es-ES_tradnl" sz="3200" dirty="0" err="1">
                <a:solidFill>
                  <a:schemeClr val="tx1"/>
                </a:solidFill>
              </a:rPr>
              <a:t>dominios</a:t>
            </a:r>
            <a:r>
              <a:rPr lang="en-US" altLang="es-ES_tradnl" sz="3200" dirty="0">
                <a:solidFill>
                  <a:schemeClr val="tx1"/>
                </a:solidFill>
              </a:rPr>
              <a:t>, etc. </a:t>
            </a:r>
            <a:r>
              <a:rPr lang="en-US" altLang="es-ES_tradnl" sz="3200" dirty="0" err="1">
                <a:solidFill>
                  <a:schemeClr val="tx1"/>
                </a:solidFill>
              </a:rPr>
              <a:t>Todos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tienen</a:t>
            </a:r>
            <a:r>
              <a:rPr lang="en-US" altLang="es-ES_tradnl" sz="3200" dirty="0">
                <a:solidFill>
                  <a:schemeClr val="tx1"/>
                </a:solidFill>
              </a:rPr>
              <a:t>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mismo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propietario</a:t>
            </a:r>
            <a:r>
              <a:rPr lang="en-US" altLang="es-ES_tradnl" sz="32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54018" y="700824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b="1"/>
              <a:t>Lenguaje de definición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5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16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212471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CREATE SCHEMA [Name |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AUTHORIZATION </a:t>
            </a:r>
            <a:r>
              <a:rPr lang="en-US" altLang="es-ES_tradnl" sz="2800" dirty="0" err="1">
                <a:solidFill>
                  <a:schemeClr val="tx1"/>
                </a:solidFill>
              </a:rPr>
              <a:t>CreatorId</a:t>
            </a:r>
            <a:r>
              <a:rPr lang="en-US" altLang="es-ES_tradnl" sz="2800" dirty="0">
                <a:solidFill>
                  <a:schemeClr val="tx1"/>
                </a:solidFill>
              </a:rPr>
              <a:t> ]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DROP SCHEMA Name [RESTRICT | CASCADE ]</a:t>
            </a:r>
          </a:p>
          <a:p>
            <a:pPr algn="just">
              <a:lnSpc>
                <a:spcPct val="3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Con RESTRICT (</a:t>
            </a:r>
            <a:r>
              <a:rPr lang="en-US" altLang="es-ES_tradnl" sz="2800" dirty="0" err="1">
                <a:solidFill>
                  <a:schemeClr val="tx1"/>
                </a:solidFill>
              </a:rPr>
              <a:t>predeterminado</a:t>
            </a:r>
            <a:r>
              <a:rPr lang="en-US" altLang="es-ES_tradnl" sz="2800" dirty="0">
                <a:solidFill>
                  <a:schemeClr val="tx1"/>
                </a:solidFill>
              </a:rPr>
              <a:t>),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esquema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vacío</a:t>
            </a:r>
            <a:r>
              <a:rPr lang="en-US" altLang="es-ES_tradnl" sz="2800" dirty="0">
                <a:solidFill>
                  <a:schemeClr val="tx1"/>
                </a:solidFill>
              </a:rPr>
              <a:t> o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operación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falla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Con CASCADE,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operación</a:t>
            </a:r>
            <a:r>
              <a:rPr lang="en-US" altLang="es-ES_tradnl" sz="2800" dirty="0">
                <a:solidFill>
                  <a:schemeClr val="tx1"/>
                </a:solidFill>
              </a:rPr>
              <a:t> se produce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cascada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asociados</a:t>
            </a:r>
            <a:r>
              <a:rPr lang="en-US" altLang="es-ES_tradnl" sz="2800" dirty="0">
                <a:solidFill>
                  <a:schemeClr val="tx1"/>
                </a:solidFill>
              </a:rPr>
              <a:t> con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esquema</a:t>
            </a:r>
            <a:r>
              <a:rPr lang="en-US" altLang="es-ES_tradnl" sz="2800" dirty="0">
                <a:solidFill>
                  <a:schemeClr val="tx1"/>
                </a:solidFill>
              </a:rPr>
              <a:t> en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definido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anteriormente</a:t>
            </a:r>
            <a:r>
              <a:rPr lang="en-US" altLang="es-ES_tradnl" sz="2800" dirty="0">
                <a:solidFill>
                  <a:schemeClr val="tx1"/>
                </a:solidFill>
              </a:rPr>
              <a:t>. Si </a:t>
            </a:r>
            <a:r>
              <a:rPr lang="en-US" altLang="es-ES_tradnl" sz="2800" dirty="0" err="1">
                <a:solidFill>
                  <a:schemeClr val="tx1"/>
                </a:solidFill>
              </a:rPr>
              <a:t>alguna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operaciones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falla</a:t>
            </a:r>
            <a:r>
              <a:rPr lang="en-US" altLang="es-ES_tradnl" sz="2800" dirty="0">
                <a:solidFill>
                  <a:schemeClr val="tx1"/>
                </a:solidFill>
              </a:rPr>
              <a:t>, DROP SCHEMA </a:t>
            </a:r>
            <a:r>
              <a:rPr lang="en-US" altLang="es-ES_tradnl" sz="2800" dirty="0" err="1">
                <a:solidFill>
                  <a:schemeClr val="tx1"/>
                </a:solidFill>
              </a:rPr>
              <a:t>falla</a:t>
            </a:r>
            <a:r>
              <a:rPr lang="en-US" altLang="es-ES_tradnl" sz="2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CREATE SCHEMA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7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17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CREATE TABLE </a:t>
            </a:r>
            <a:r>
              <a:rPr lang="en-US" altLang="es-ES_tradnl" sz="2400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2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{(</a:t>
            </a:r>
            <a:r>
              <a:rPr lang="en-US" altLang="es-ES_tradnl" sz="2400" dirty="0" err="1">
                <a:solidFill>
                  <a:schemeClr val="tx1"/>
                </a:solidFill>
              </a:rPr>
              <a:t>colName</a:t>
            </a:r>
            <a:r>
              <a:rPr lang="en-US" altLang="es-ES_tradnl" sz="2400" dirty="0">
                <a:solidFill>
                  <a:schemeClr val="tx1"/>
                </a:solidFill>
              </a:rPr>
              <a:t> </a:t>
            </a:r>
            <a:r>
              <a:rPr lang="en-US" altLang="es-ES_tradnl" sz="2400" dirty="0" err="1">
                <a:solidFill>
                  <a:schemeClr val="tx1"/>
                </a:solidFill>
              </a:rPr>
              <a:t>dataType</a:t>
            </a:r>
            <a:r>
              <a:rPr lang="en-US" altLang="es-ES_tradnl" sz="2400" dirty="0">
                <a:solidFill>
                  <a:schemeClr val="tx1"/>
                </a:solidFill>
              </a:rPr>
              <a:t> [NOT NULL] [UNIQUE]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[DEFAULT </a:t>
            </a:r>
            <a:r>
              <a:rPr lang="en-US" altLang="es-ES_tradnl" sz="2400" dirty="0" err="1">
                <a:solidFill>
                  <a:schemeClr val="tx1"/>
                </a:solidFill>
              </a:rPr>
              <a:t>defaultOption</a:t>
            </a:r>
            <a:r>
              <a:rPr lang="en-US" altLang="es-ES_tradnl" sz="2400" dirty="0">
                <a:solidFill>
                  <a:schemeClr val="tx1"/>
                </a:solidFill>
              </a:rPr>
              <a:t>]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[CHECK </a:t>
            </a:r>
            <a:r>
              <a:rPr lang="en-US" altLang="es-ES_tradnl" sz="2400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2400" dirty="0">
                <a:solidFill>
                  <a:schemeClr val="tx1"/>
                </a:solidFill>
              </a:rPr>
              <a:t>] [,...]}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[PRIMARY KEY (</a:t>
            </a:r>
            <a:r>
              <a:rPr lang="en-US" altLang="es-ES_tradnl" sz="2400" dirty="0" err="1">
                <a:solidFill>
                  <a:schemeClr val="tx1"/>
                </a:solidFill>
              </a:rPr>
              <a:t>listOfColumns</a:t>
            </a:r>
            <a:r>
              <a:rPr lang="en-US" altLang="es-ES_tradnl" sz="2400" dirty="0">
                <a:solidFill>
                  <a:schemeClr val="tx1"/>
                </a:solidFill>
              </a:rPr>
              <a:t>),]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{[UNIQUE (</a:t>
            </a:r>
            <a:r>
              <a:rPr lang="en-US" altLang="es-ES_tradnl" sz="2400" dirty="0" err="1">
                <a:solidFill>
                  <a:schemeClr val="tx1"/>
                </a:solidFill>
              </a:rPr>
              <a:t>listOfColumns</a:t>
            </a:r>
            <a:r>
              <a:rPr lang="en-US" altLang="es-ES_tradnl" sz="2400" dirty="0">
                <a:solidFill>
                  <a:schemeClr val="tx1"/>
                </a:solidFill>
              </a:rPr>
              <a:t>),] […,]}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{[FOREIGN KEY (</a:t>
            </a:r>
            <a:r>
              <a:rPr lang="en-US" altLang="es-ES_tradnl" sz="2400" dirty="0" err="1">
                <a:solidFill>
                  <a:schemeClr val="tx1"/>
                </a:solidFill>
              </a:rPr>
              <a:t>listOfFKColumns</a:t>
            </a:r>
            <a:r>
              <a:rPr lang="en-US" altLang="es-ES_tradnl" sz="2400" dirty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  REFERENCES </a:t>
            </a:r>
            <a:r>
              <a:rPr lang="en-US" altLang="es-ES_tradnl" sz="2400" dirty="0" err="1">
                <a:solidFill>
                  <a:schemeClr val="tx1"/>
                </a:solidFill>
              </a:rPr>
              <a:t>ParentTableName</a:t>
            </a:r>
            <a:r>
              <a:rPr lang="en-US" altLang="es-ES_tradnl" sz="2400" dirty="0">
                <a:solidFill>
                  <a:schemeClr val="tx1"/>
                </a:solidFill>
              </a:rPr>
              <a:t> [(</a:t>
            </a:r>
            <a:r>
              <a:rPr lang="en-US" altLang="es-ES_tradnl" sz="2400" dirty="0" err="1">
                <a:solidFill>
                  <a:schemeClr val="tx1"/>
                </a:solidFill>
              </a:rPr>
              <a:t>listOfCKColumns</a:t>
            </a:r>
            <a:r>
              <a:rPr lang="en-US" altLang="es-ES_tradnl" sz="2400" dirty="0">
                <a:solidFill>
                  <a:schemeClr val="tx1"/>
                </a:solidFill>
              </a:rPr>
              <a:t>)],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  [ON UPDATE </a:t>
            </a:r>
            <a:r>
              <a:rPr lang="en-US" altLang="es-ES_tradnl" sz="2400" dirty="0" err="1">
                <a:solidFill>
                  <a:schemeClr val="tx1"/>
                </a:solidFill>
              </a:rPr>
              <a:t>referentialAction</a:t>
            </a:r>
            <a:r>
              <a:rPr lang="en-US" altLang="es-ES_tradnl" sz="2400" dirty="0">
                <a:solidFill>
                  <a:schemeClr val="tx1"/>
                </a:solidFill>
              </a:rPr>
              <a:t>]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  [ON DELETE </a:t>
            </a:r>
            <a:r>
              <a:rPr lang="en-US" altLang="es-ES_tradnl" sz="2400" dirty="0" err="1">
                <a:solidFill>
                  <a:schemeClr val="tx1"/>
                </a:solidFill>
              </a:rPr>
              <a:t>referentialAction</a:t>
            </a:r>
            <a:r>
              <a:rPr lang="en-US" altLang="es-ES_tradnl" sz="2400" dirty="0">
                <a:solidFill>
                  <a:schemeClr val="tx1"/>
                </a:solidFill>
              </a:rPr>
              <a:t> ]] [,…]}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 {[CHECK (</a:t>
            </a:r>
            <a:r>
              <a:rPr lang="en-US" altLang="es-ES_tradnl" sz="2400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2400" dirty="0">
                <a:solidFill>
                  <a:schemeClr val="tx1"/>
                </a:solidFill>
              </a:rPr>
              <a:t>)] [,…] })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CREATE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8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18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marL="571500" indent="-5715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Crea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del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tipo</a:t>
            </a:r>
            <a:r>
              <a:rPr lang="en-US" altLang="es-ES_tradnl" sz="2800" i="1" dirty="0">
                <a:solidFill>
                  <a:schemeClr val="tx1"/>
                </a:solidFill>
              </a:rPr>
              <a:t> de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datos</a:t>
            </a:r>
            <a:r>
              <a:rPr lang="en-US" altLang="es-ES_tradnl" sz="2800" i="1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Con NOT NULL,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sistema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rechaza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intento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insertar</a:t>
            </a:r>
            <a:r>
              <a:rPr lang="en-US" altLang="es-ES_tradnl" sz="2800" dirty="0">
                <a:solidFill>
                  <a:schemeClr val="tx1"/>
                </a:solidFill>
              </a:rPr>
              <a:t>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especificar</a:t>
            </a:r>
            <a:r>
              <a:rPr lang="en-US" altLang="es-ES_tradnl" sz="2800" dirty="0">
                <a:solidFill>
                  <a:schemeClr val="tx1"/>
                </a:solidFill>
              </a:rPr>
              <a:t> un valor DEFAULT para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Las claves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primarias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siempre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especificarse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</a:rPr>
              <a:t> NOT NULL.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FOREIGN KEY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FK junto con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acción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referencial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CREATE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19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CREATE DOMAIN </a:t>
            </a:r>
            <a:r>
              <a:rPr lang="en-US" altLang="es-ES_tradnl" dirty="0" err="1">
                <a:solidFill>
                  <a:schemeClr val="tx1"/>
                </a:solidFill>
              </a:rPr>
              <a:t>OwnerNumber</a:t>
            </a:r>
            <a:r>
              <a:rPr lang="en-US" altLang="es-ES_tradnl" dirty="0">
                <a:solidFill>
                  <a:schemeClr val="tx1"/>
                </a:solidFill>
              </a:rPr>
              <a:t> AS VARCHAR(5)</a:t>
            </a:r>
          </a:p>
          <a:p>
            <a:pPr marL="850900" lvl="1" indent="-649288" algn="just"/>
            <a:r>
              <a:rPr lang="en-US" altLang="es-ES_tradnl" sz="2400" dirty="0">
                <a:solidFill>
                  <a:schemeClr val="tx1"/>
                </a:solidFill>
              </a:rPr>
              <a:t>CHECK (VALUE IN (SELECT </a:t>
            </a:r>
            <a:r>
              <a:rPr lang="en-US" altLang="es-ES_tradnl" sz="2400" dirty="0" err="1">
                <a:solidFill>
                  <a:schemeClr val="tx1"/>
                </a:solidFill>
              </a:rPr>
              <a:t>ownerNo</a:t>
            </a:r>
            <a:r>
              <a:rPr lang="en-US" altLang="es-ES_tradnl" sz="2400" dirty="0">
                <a:solidFill>
                  <a:schemeClr val="tx1"/>
                </a:solidFill>
              </a:rPr>
              <a:t> FROM </a:t>
            </a:r>
            <a:r>
              <a:rPr lang="en-US" altLang="es-ES_tradnl" sz="2400" dirty="0" err="1">
                <a:solidFill>
                  <a:schemeClr val="tx1"/>
                </a:solidFill>
              </a:rPr>
              <a:t>PrivateOwner</a:t>
            </a:r>
            <a:r>
              <a:rPr lang="en-US" altLang="es-ES_tradnl" sz="2400" dirty="0">
                <a:solidFill>
                  <a:schemeClr val="tx1"/>
                </a:solidFill>
              </a:rPr>
              <a:t>));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CREATE DOMAIN </a:t>
            </a:r>
            <a:r>
              <a:rPr lang="en-US" altLang="es-ES_tradnl" dirty="0" err="1">
                <a:solidFill>
                  <a:schemeClr val="tx1"/>
                </a:solidFill>
              </a:rPr>
              <a:t>StaffNumber</a:t>
            </a:r>
            <a:r>
              <a:rPr lang="en-US" altLang="es-ES_tradnl" dirty="0">
                <a:solidFill>
                  <a:schemeClr val="tx1"/>
                </a:solidFill>
              </a:rPr>
              <a:t> AS VARCHAR(5)</a:t>
            </a:r>
          </a:p>
          <a:p>
            <a:pPr marL="850900" lvl="1" indent="-649288" algn="just"/>
            <a:r>
              <a:rPr lang="en-US" altLang="es-ES_tradnl" sz="2400" dirty="0">
                <a:solidFill>
                  <a:schemeClr val="tx1"/>
                </a:solidFill>
              </a:rPr>
              <a:t>CHECK (VALUE IN (SELECT </a:t>
            </a:r>
            <a:r>
              <a:rPr lang="en-US" altLang="es-ES_tradnl" sz="24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400" dirty="0">
                <a:solidFill>
                  <a:schemeClr val="tx1"/>
                </a:solidFill>
              </a:rPr>
              <a:t> FROM Staff));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CREATE DOMAIN </a:t>
            </a:r>
            <a:r>
              <a:rPr lang="en-US" altLang="es-ES_tradnl" dirty="0" err="1">
                <a:solidFill>
                  <a:schemeClr val="tx1"/>
                </a:solidFill>
              </a:rPr>
              <a:t>PNumber</a:t>
            </a:r>
            <a:r>
              <a:rPr lang="en-US" altLang="es-ES_tradnl" dirty="0">
                <a:solidFill>
                  <a:schemeClr val="tx1"/>
                </a:solidFill>
              </a:rPr>
              <a:t> AS VARCHAR(5);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CREATE DOMAIN </a:t>
            </a:r>
            <a:r>
              <a:rPr lang="en-US" altLang="es-ES_tradnl" dirty="0" err="1">
                <a:solidFill>
                  <a:schemeClr val="tx1"/>
                </a:solidFill>
              </a:rPr>
              <a:t>PRooms</a:t>
            </a:r>
            <a:r>
              <a:rPr lang="en-US" altLang="es-ES_tradnl" dirty="0">
                <a:solidFill>
                  <a:schemeClr val="tx1"/>
                </a:solidFill>
              </a:rPr>
              <a:t> AS SMALLINT;</a:t>
            </a:r>
          </a:p>
          <a:p>
            <a:pPr marL="850900" lvl="1" indent="-649288" algn="just"/>
            <a:r>
              <a:rPr lang="en-US" altLang="es-ES_tradnl" sz="2400" dirty="0">
                <a:solidFill>
                  <a:schemeClr val="tx1"/>
                </a:solidFill>
              </a:rPr>
              <a:t>	CHECK(VALUE BETWEEN 1 AND 15);</a:t>
            </a: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CREATE DOMAIN </a:t>
            </a:r>
            <a:r>
              <a:rPr lang="en-US" altLang="es-ES_tradnl" dirty="0" err="1">
                <a:solidFill>
                  <a:schemeClr val="tx1"/>
                </a:solidFill>
              </a:rPr>
              <a:t>PRent</a:t>
            </a:r>
            <a:r>
              <a:rPr lang="en-US" altLang="es-ES_tradnl" dirty="0">
                <a:solidFill>
                  <a:schemeClr val="tx1"/>
                </a:solidFill>
              </a:rPr>
              <a:t> AS DECIMAL(6,2)</a:t>
            </a:r>
          </a:p>
          <a:p>
            <a:pPr marL="850900" lvl="1" indent="-649288" algn="just"/>
            <a:r>
              <a:rPr lang="en-US" altLang="es-ES_tradnl" sz="2400" dirty="0">
                <a:solidFill>
                  <a:schemeClr val="tx1"/>
                </a:solidFill>
              </a:rPr>
              <a:t>	CHECK(VALUE BETWEEN 0 AND 9999.99);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de CREATE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</a:t>
            </a:fld>
            <a:endParaRPr lang="es-EC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3611" y="791570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/>
              <a:t>Objetivos</a:t>
            </a:r>
            <a:endParaRPr lang="es-ES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779110" y="3467266"/>
            <a:ext cx="10515600" cy="243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Entender sobre los tipos de datos permitidos en el entorno SQL.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Comprender el propósito de la función de mejora de la integridad de SQL y cómo usarla en las sentencias de creación/modificación/eliminación de tablas.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8" y="1120134"/>
            <a:ext cx="3596898" cy="21314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8"/>
    </mc:Choice>
    <mc:Fallback xmlns="">
      <p:transition spd="slow" advTm="339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20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 defTabSz="292100"/>
            <a:r>
              <a:rPr lang="en-US" altLang="es-ES_tradnl" sz="2000" dirty="0">
                <a:solidFill>
                  <a:schemeClr val="tx1"/>
                </a:solidFill>
              </a:rPr>
              <a:t>CREATE TABLE </a:t>
            </a:r>
            <a:r>
              <a:rPr lang="en-US" altLang="es-ES_tradnl" sz="20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000" dirty="0">
                <a:solidFill>
                  <a:schemeClr val="tx1"/>
                </a:solidFill>
              </a:rPr>
              <a:t> (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</a:t>
            </a:r>
            <a:r>
              <a:rPr lang="en-US" altLang="es-ES_tradnl" sz="20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000" dirty="0">
                <a:solidFill>
                  <a:schemeClr val="tx1"/>
                </a:solidFill>
              </a:rPr>
              <a:t>	</a:t>
            </a:r>
            <a:r>
              <a:rPr lang="en-US" altLang="es-ES_tradnl" sz="2000" dirty="0" err="1">
                <a:solidFill>
                  <a:schemeClr val="tx1"/>
                </a:solidFill>
              </a:rPr>
              <a:t>PNumber</a:t>
            </a:r>
            <a:r>
              <a:rPr lang="en-US" altLang="es-ES_tradnl" sz="2000" dirty="0">
                <a:solidFill>
                  <a:schemeClr val="tx1"/>
                </a:solidFill>
              </a:rPr>
              <a:t>	          NOT NULL, ….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rooms		     </a:t>
            </a:r>
            <a:r>
              <a:rPr lang="en-US" altLang="es-ES_tradnl" sz="2000" dirty="0" err="1">
                <a:solidFill>
                  <a:schemeClr val="tx1"/>
                </a:solidFill>
              </a:rPr>
              <a:t>PRooms</a:t>
            </a:r>
            <a:r>
              <a:rPr lang="en-US" altLang="es-ES_tradnl" sz="2000" dirty="0">
                <a:solidFill>
                  <a:schemeClr val="tx1"/>
                </a:solidFill>
              </a:rPr>
              <a:t>				NOT NULL 	DEFAULT 4, 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rent		          </a:t>
            </a:r>
            <a:r>
              <a:rPr lang="en-US" altLang="es-ES_tradnl" sz="2000" dirty="0" err="1">
                <a:solidFill>
                  <a:schemeClr val="tx1"/>
                </a:solidFill>
              </a:rPr>
              <a:t>PRent</a:t>
            </a:r>
            <a:r>
              <a:rPr lang="en-US" altLang="es-ES_tradnl" sz="2000" dirty="0">
                <a:solidFill>
                  <a:schemeClr val="tx1"/>
                </a:solidFill>
              </a:rPr>
              <a:t>				NOT NULL, 	DEFAULT 600, 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</a:t>
            </a:r>
            <a:r>
              <a:rPr lang="en-US" altLang="es-ES_tradnl" sz="2000" dirty="0" err="1">
                <a:solidFill>
                  <a:schemeClr val="tx1"/>
                </a:solidFill>
              </a:rPr>
              <a:t>ownerNo</a:t>
            </a:r>
            <a:r>
              <a:rPr lang="en-US" altLang="es-ES_tradnl" sz="2000" dirty="0">
                <a:solidFill>
                  <a:schemeClr val="tx1"/>
                </a:solidFill>
              </a:rPr>
              <a:t>		</a:t>
            </a:r>
            <a:r>
              <a:rPr lang="en-US" altLang="es-ES_tradnl" sz="2000" dirty="0" err="1">
                <a:solidFill>
                  <a:schemeClr val="tx1"/>
                </a:solidFill>
              </a:rPr>
              <a:t>OwnerNumber</a:t>
            </a:r>
            <a:r>
              <a:rPr lang="en-US" altLang="es-ES_tradnl" sz="2000" dirty="0">
                <a:solidFill>
                  <a:schemeClr val="tx1"/>
                </a:solidFill>
              </a:rPr>
              <a:t>	NOT NULL, 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</a:t>
            </a:r>
            <a:r>
              <a:rPr lang="en-US" altLang="es-ES_tradnl" sz="20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000" dirty="0">
                <a:solidFill>
                  <a:schemeClr val="tx1"/>
                </a:solidFill>
              </a:rPr>
              <a:t>			</a:t>
            </a:r>
            <a:r>
              <a:rPr lang="en-US" altLang="es-ES_tradnl" sz="2000" dirty="0" err="1">
                <a:solidFill>
                  <a:schemeClr val="tx1"/>
                </a:solidFill>
              </a:rPr>
              <a:t>StaffNumber</a:t>
            </a:r>
            <a:r>
              <a:rPr lang="en-US" altLang="es-ES_tradnl" sz="2000" dirty="0">
                <a:solidFill>
                  <a:schemeClr val="tx1"/>
                </a:solidFill>
              </a:rPr>
              <a:t>		</a:t>
            </a:r>
          </a:p>
          <a:p>
            <a:pPr lvl="1" defTabSz="292100"/>
            <a:r>
              <a:rPr lang="en-US" altLang="es-ES_tradnl" dirty="0">
                <a:solidFill>
                  <a:schemeClr val="tx1"/>
                </a:solidFill>
              </a:rPr>
              <a:t>						Constraint </a:t>
            </a:r>
            <a:r>
              <a:rPr lang="en-US" altLang="es-ES_tradnl" dirty="0" err="1">
                <a:solidFill>
                  <a:schemeClr val="tx1"/>
                </a:solidFill>
              </a:rPr>
              <a:t>StaffNotHandlingTooMuch</a:t>
            </a:r>
            <a:r>
              <a:rPr lang="en-US" altLang="es-ES_tradnl" dirty="0">
                <a:solidFill>
                  <a:schemeClr val="tx1"/>
                </a:solidFill>
              </a:rPr>
              <a:t> ….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</a:t>
            </a:r>
            <a:r>
              <a:rPr lang="en-US" altLang="es-ES_tradnl" sz="20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000" dirty="0">
                <a:solidFill>
                  <a:schemeClr val="tx1"/>
                </a:solidFill>
              </a:rPr>
              <a:t>		</a:t>
            </a:r>
            <a:r>
              <a:rPr lang="en-US" altLang="es-ES_tradnl" sz="2000" dirty="0" err="1">
                <a:solidFill>
                  <a:schemeClr val="tx1"/>
                </a:solidFill>
              </a:rPr>
              <a:t>BranchNumber</a:t>
            </a:r>
            <a:r>
              <a:rPr lang="en-US" altLang="es-ES_tradnl" sz="2000" dirty="0">
                <a:solidFill>
                  <a:schemeClr val="tx1"/>
                </a:solidFill>
              </a:rPr>
              <a:t>	NOT NULL,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PRIMARY KEY (</a:t>
            </a:r>
            <a:r>
              <a:rPr lang="en-US" altLang="es-ES_tradnl" sz="20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000" dirty="0">
                <a:solidFill>
                  <a:schemeClr val="tx1"/>
                </a:solidFill>
              </a:rPr>
              <a:t>),</a:t>
            </a:r>
          </a:p>
          <a:p>
            <a:pPr defTabSz="292100"/>
            <a:r>
              <a:rPr lang="en-US" altLang="es-ES_tradnl" sz="2000" dirty="0">
                <a:solidFill>
                  <a:schemeClr val="tx1"/>
                </a:solidFill>
              </a:rPr>
              <a:t>	FOREIGN KEY (</a:t>
            </a:r>
            <a:r>
              <a:rPr lang="en-US" altLang="es-ES_tradnl" sz="20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000" dirty="0">
                <a:solidFill>
                  <a:schemeClr val="tx1"/>
                </a:solidFill>
              </a:rPr>
              <a:t>) REFERENCES Staff </a:t>
            </a:r>
          </a:p>
          <a:p>
            <a:pPr lvl="1" defTabSz="292100"/>
            <a:r>
              <a:rPr lang="en-US" altLang="es-ES_tradnl" dirty="0">
                <a:solidFill>
                  <a:schemeClr val="tx1"/>
                </a:solidFill>
              </a:rPr>
              <a:t>ON DELETE SET NULL ON UPDATE CASCADE ….);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de CREATE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74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21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3654799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Agrega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nueva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 a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Agrega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nueva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restricción</a:t>
            </a:r>
            <a:r>
              <a:rPr lang="en-US" altLang="es-ES_tradnl" sz="3200" dirty="0">
                <a:solidFill>
                  <a:schemeClr val="tx1"/>
                </a:solidFill>
              </a:rPr>
              <a:t> a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restricción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Establece</a:t>
            </a:r>
            <a:r>
              <a:rPr lang="en-US" altLang="es-ES_tradnl" sz="3200" dirty="0">
                <a:solidFill>
                  <a:schemeClr val="tx1"/>
                </a:solidFill>
              </a:rPr>
              <a:t> un valor </a:t>
            </a:r>
            <a:r>
              <a:rPr lang="en-US" altLang="es-ES_tradnl" sz="3200" dirty="0" err="1">
                <a:solidFill>
                  <a:schemeClr val="tx1"/>
                </a:solidFill>
              </a:rPr>
              <a:t>predeterminado</a:t>
            </a:r>
            <a:r>
              <a:rPr lang="en-US" altLang="es-ES_tradnl" sz="3200" dirty="0">
                <a:solidFill>
                  <a:schemeClr val="tx1"/>
                </a:solidFill>
              </a:rPr>
              <a:t>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3200" dirty="0">
                <a:solidFill>
                  <a:schemeClr val="tx1"/>
                </a:solidFill>
              </a:rPr>
              <a:t> un valor </a:t>
            </a:r>
            <a:r>
              <a:rPr lang="en-US" altLang="es-ES_tradnl" sz="3200" dirty="0" err="1">
                <a:solidFill>
                  <a:schemeClr val="tx1"/>
                </a:solidFill>
              </a:rPr>
              <a:t>predeterminado</a:t>
            </a:r>
            <a:r>
              <a:rPr lang="en-US" altLang="es-ES_tradnl" sz="3200" dirty="0">
                <a:solidFill>
                  <a:schemeClr val="tx1"/>
                </a:solidFill>
              </a:rPr>
              <a:t>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ALTER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1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22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 defTabSz="292100"/>
            <a:r>
              <a:rPr lang="en-US" altLang="es-ES_tradnl" sz="2800" dirty="0" err="1">
                <a:solidFill>
                  <a:schemeClr val="tx1"/>
                </a:solidFill>
              </a:rPr>
              <a:t>Cambie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eliminando</a:t>
            </a:r>
            <a:r>
              <a:rPr lang="en-US" altLang="es-ES_tradnl" sz="2800" dirty="0">
                <a:solidFill>
                  <a:schemeClr val="tx1"/>
                </a:solidFill>
              </a:rPr>
              <a:t> el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predeterminado</a:t>
            </a:r>
            <a:r>
              <a:rPr lang="en-US" altLang="es-ES_tradnl" sz="2800" dirty="0">
                <a:solidFill>
                  <a:schemeClr val="tx1"/>
                </a:solidFill>
              </a:rPr>
              <a:t> de "</a:t>
            </a:r>
            <a:r>
              <a:rPr lang="en-US" altLang="es-ES_tradnl" sz="2800" dirty="0" err="1">
                <a:solidFill>
                  <a:schemeClr val="tx1"/>
                </a:solidFill>
              </a:rPr>
              <a:t>Asistente</a:t>
            </a:r>
            <a:r>
              <a:rPr lang="en-US" altLang="es-ES_tradnl" sz="2800" dirty="0">
                <a:solidFill>
                  <a:schemeClr val="tx1"/>
                </a:solidFill>
              </a:rPr>
              <a:t>" para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i="1" dirty="0">
                <a:solidFill>
                  <a:schemeClr val="tx1"/>
                </a:solidFill>
              </a:rPr>
              <a:t>position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estableciendo</a:t>
            </a:r>
            <a:r>
              <a:rPr lang="en-US" altLang="es-ES_tradnl" sz="2800" dirty="0">
                <a:solidFill>
                  <a:schemeClr val="tx1"/>
                </a:solidFill>
              </a:rPr>
              <a:t> el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predeterminado</a:t>
            </a:r>
            <a:r>
              <a:rPr lang="en-US" altLang="es-ES_tradnl" sz="2800" dirty="0">
                <a:solidFill>
                  <a:schemeClr val="tx1"/>
                </a:solidFill>
              </a:rPr>
              <a:t> para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i="1" dirty="0">
                <a:solidFill>
                  <a:schemeClr val="tx1"/>
                </a:solidFill>
              </a:rPr>
              <a:t>sex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femenino</a:t>
            </a:r>
            <a:r>
              <a:rPr lang="en-US" altLang="es-ES_tradnl" sz="2800" dirty="0">
                <a:solidFill>
                  <a:schemeClr val="tx1"/>
                </a:solidFill>
              </a:rPr>
              <a:t> ("F”).</a:t>
            </a:r>
          </a:p>
          <a:p>
            <a:pPr algn="just" defTabSz="292100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3200" dirty="0">
                <a:solidFill>
                  <a:schemeClr val="tx1"/>
                </a:solidFill>
              </a:rPr>
              <a:t>ALTER TABLE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ALTER position DROP DEFAULT;</a:t>
            </a:r>
          </a:p>
          <a:p>
            <a:pPr algn="just"/>
            <a:r>
              <a:rPr lang="en-US" altLang="es-ES_tradnl" sz="3200" dirty="0">
                <a:solidFill>
                  <a:schemeClr val="tx1"/>
                </a:solidFill>
              </a:rPr>
              <a:t>ALTER TABLE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ALTER sex SET DEFAULT ‘F’;</a:t>
            </a:r>
          </a:p>
          <a:p>
            <a:pPr algn="just" defTabSz="292100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de ALTER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43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23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 defTabSz="292100"/>
            <a:r>
              <a:rPr lang="en-US" altLang="es-ES_tradnl" sz="2800" dirty="0" err="1">
                <a:solidFill>
                  <a:schemeClr val="tx1"/>
                </a:solidFill>
              </a:rPr>
              <a:t>Elimine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restricción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i="1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manejar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de 100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vez</a:t>
            </a:r>
            <a:r>
              <a:rPr lang="en-US" altLang="es-ES_tradnl" sz="2800" dirty="0">
                <a:solidFill>
                  <a:schemeClr val="tx1"/>
                </a:solidFill>
              </a:rPr>
              <a:t>.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nueva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clientes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 defTabSz="292100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ALTER TABLE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DROP CONSTRAINT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StaffNotHandlingTooMuch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ALTER TABLE Client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ADD </a:t>
            </a:r>
            <a:r>
              <a:rPr lang="en-US" altLang="es-ES_tradnl" sz="2800" dirty="0" err="1">
                <a:solidFill>
                  <a:schemeClr val="tx1"/>
                </a:solidFill>
              </a:rPr>
              <a:t>prefNoRooms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PRooms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  <a:p>
            <a:pPr algn="just" defTabSz="292100"/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de ALTER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4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24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DROP TABLE </a:t>
            </a:r>
            <a:r>
              <a:rPr lang="en-US" altLang="es-ES_tradnl" dirty="0" err="1">
                <a:solidFill>
                  <a:schemeClr val="tx1"/>
                </a:solidFill>
              </a:rPr>
              <a:t>TableName</a:t>
            </a:r>
            <a:r>
              <a:rPr lang="en-US" altLang="es-ES_tradnl" dirty="0">
                <a:solidFill>
                  <a:schemeClr val="tx1"/>
                </a:solidFill>
              </a:rPr>
              <a:t> [RESTRICT | CASCADE]</a:t>
            </a:r>
          </a:p>
          <a:p>
            <a:pPr algn="just">
              <a:lnSpc>
                <a:spcPct val="4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</a:t>
            </a:r>
            <a:r>
              <a:rPr lang="en-US" altLang="es-ES_tradnl" sz="2400" dirty="0" err="1">
                <a:solidFill>
                  <a:schemeClr val="tx1"/>
                </a:solidFill>
              </a:rPr>
              <a:t>p.ej</a:t>
            </a:r>
            <a:r>
              <a:rPr lang="en-US" altLang="es-ES_tradnl" sz="2400" dirty="0">
                <a:solidFill>
                  <a:schemeClr val="tx1"/>
                </a:solidFill>
              </a:rPr>
              <a:t>.	DROP TABLE </a:t>
            </a:r>
            <a:r>
              <a:rPr lang="en-US" altLang="es-ES_tradnl" sz="24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400" dirty="0">
                <a:solidFill>
                  <a:schemeClr val="tx1"/>
                </a:solidFill>
              </a:rPr>
              <a:t>;</a:t>
            </a:r>
          </a:p>
          <a:p>
            <a:pPr marL="914400" lvl="1" indent="-457200" algn="just">
              <a:buFont typeface="Arial" charset="0"/>
              <a:buChar char="•"/>
            </a:pPr>
            <a:endParaRPr lang="en-US" altLang="es-ES_tradnl" sz="24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Con RESTRICT,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otros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dependen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existencia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no sea </a:t>
            </a:r>
            <a:r>
              <a:rPr lang="en-US" altLang="es-ES_tradnl" sz="2800" dirty="0" err="1">
                <a:solidFill>
                  <a:schemeClr val="tx1"/>
                </a:solidFill>
              </a:rPr>
              <a:t>borrada</a:t>
            </a:r>
            <a:r>
              <a:rPr lang="en-US" altLang="es-ES_tradnl" sz="2800" dirty="0">
                <a:solidFill>
                  <a:schemeClr val="tx1"/>
                </a:solidFill>
              </a:rPr>
              <a:t>, SQL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permite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solicitud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Con CASCADE</a:t>
            </a:r>
            <a:r>
              <a:rPr lang="en-US" altLang="es-ES_tradnl" sz="3200" dirty="0">
                <a:solidFill>
                  <a:schemeClr val="tx1"/>
                </a:solidFill>
              </a:rPr>
              <a:t>, SQL </a:t>
            </a:r>
            <a:r>
              <a:rPr lang="en-US" altLang="es-ES_tradnl" sz="32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todos</a:t>
            </a:r>
            <a:r>
              <a:rPr lang="en-US" altLang="es-ES_tradnl" sz="3200" dirty="0">
                <a:solidFill>
                  <a:schemeClr val="tx1"/>
                </a:solidFill>
              </a:rPr>
              <a:t>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dependientes</a:t>
            </a:r>
            <a:r>
              <a:rPr lang="en-US" altLang="es-ES_tradnl" sz="3200" dirty="0">
                <a:solidFill>
                  <a:schemeClr val="tx1"/>
                </a:solidFill>
              </a:rPr>
              <a:t> (y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que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dependen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estos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objetos</a:t>
            </a:r>
            <a:r>
              <a:rPr lang="en-US" altLang="es-ES_tradnl" sz="36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DROP 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706742" y="1873039"/>
            <a:ext cx="10515600" cy="544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/>
              <a:t>MANEJO DE DATOS</a:t>
            </a:r>
            <a:endParaRPr lang="es-ES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07115" y="2336543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Creación de una base </a:t>
            </a:r>
            <a:r>
              <a:rPr lang="es-ES_tradnl"/>
              <a:t>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5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7"/>
    </mc:Choice>
    <mc:Fallback xmlns="">
      <p:transition spd="slow" advTm="117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63611" y="461787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Tipos de datos usuales ISO SQL</a:t>
            </a:r>
            <a:endParaRPr lang="es-ES" dirty="0"/>
          </a:p>
        </p:txBody>
      </p:sp>
      <p:pic>
        <p:nvPicPr>
          <p:cNvPr id="7" name="Picture 5" descr="DS3-Table 06-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0"/>
          <a:stretch/>
        </p:blipFill>
        <p:spPr bwMode="auto">
          <a:xfrm>
            <a:off x="1191360" y="1820625"/>
            <a:ext cx="9779487" cy="39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8421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</a:t>
            </a:fld>
            <a:endParaRPr lang="es-EC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763610" y="2218536"/>
            <a:ext cx="10378523" cy="3852480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Considere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cinco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tipos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restricciones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integridad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Datos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requeridos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Restricciones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dominio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Integridad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entidad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Integridad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referencial</a:t>
            </a:r>
            <a:endParaRPr lang="en-US" sz="3200" dirty="0">
              <a:solidFill>
                <a:schemeClr val="tx1"/>
              </a:solidFill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Restricciones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generales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79110" y="749902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b="1"/>
              <a:t>Función de mejora de la integridad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4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</a:t>
            </a:fld>
            <a:endParaRPr lang="es-EC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Función de mejora de la integridad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2002349"/>
            <a:ext cx="10379075" cy="3851275"/>
          </a:xfrm>
        </p:spPr>
        <p:txBody>
          <a:bodyPr>
            <a:normAutofit/>
          </a:bodyPr>
          <a:lstStyle/>
          <a:p>
            <a:pPr algn="just">
              <a:buFont typeface="Monotype Sorts" charset="2"/>
              <a:buNone/>
            </a:pPr>
            <a:r>
              <a:rPr lang="en-US" altLang="es-ES_tradnl" sz="3600" u="sng" dirty="0" err="1">
                <a:solidFill>
                  <a:schemeClr val="tx1"/>
                </a:solidFill>
              </a:rPr>
              <a:t>Dato</a:t>
            </a:r>
            <a:r>
              <a:rPr lang="en-US" altLang="es-ES_tradnl" sz="3600" u="sng" dirty="0">
                <a:solidFill>
                  <a:schemeClr val="tx1"/>
                </a:solidFill>
              </a:rPr>
              <a:t> </a:t>
            </a:r>
            <a:r>
              <a:rPr lang="en-US" altLang="es-ES_tradnl" sz="3600" u="sng" dirty="0" err="1">
                <a:solidFill>
                  <a:schemeClr val="tx1"/>
                </a:solidFill>
              </a:rPr>
              <a:t>requerido</a:t>
            </a:r>
            <a:endParaRPr lang="en-US" altLang="es-ES_tradnl" sz="3600" u="sng" dirty="0">
              <a:solidFill>
                <a:schemeClr val="tx1"/>
              </a:solidFill>
            </a:endParaRPr>
          </a:p>
          <a:p>
            <a:pPr lvl="1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	position	VARCHAR(10)	NOT NULL</a:t>
            </a:r>
          </a:p>
          <a:p>
            <a:pPr lvl="1" algn="just">
              <a:buFontTx/>
              <a:buNone/>
            </a:pPr>
            <a:endParaRPr lang="en-US" altLang="es-ES_tradnl" sz="3200" dirty="0">
              <a:solidFill>
                <a:schemeClr val="tx1"/>
              </a:solidFill>
            </a:endParaRPr>
          </a:p>
          <a:p>
            <a:pPr algn="just">
              <a:buFont typeface="Monotype Sorts" charset="2"/>
              <a:buNone/>
            </a:pPr>
            <a:r>
              <a:rPr lang="en-US" altLang="es-ES_tradnl" sz="3600" u="sng" dirty="0" err="1">
                <a:solidFill>
                  <a:schemeClr val="tx1"/>
                </a:solidFill>
              </a:rPr>
              <a:t>Restricci</a:t>
            </a:r>
            <a:r>
              <a:rPr lang="es-ES" altLang="es-ES_tradnl" sz="3600" u="sng" dirty="0" err="1">
                <a:solidFill>
                  <a:schemeClr val="tx1"/>
                </a:solidFill>
              </a:rPr>
              <a:t>ón</a:t>
            </a:r>
            <a:r>
              <a:rPr lang="es-ES" altLang="es-ES_tradnl" sz="3600" u="sng" dirty="0">
                <a:solidFill>
                  <a:schemeClr val="tx1"/>
                </a:solidFill>
              </a:rPr>
              <a:t> de </a:t>
            </a:r>
            <a:r>
              <a:rPr lang="en-US" altLang="es-ES_tradnl" sz="3600" u="sng" dirty="0" err="1">
                <a:solidFill>
                  <a:schemeClr val="tx1"/>
                </a:solidFill>
              </a:rPr>
              <a:t>dominio</a:t>
            </a:r>
            <a:endParaRPr lang="en-US" altLang="es-ES_tradnl" sz="3600" dirty="0">
              <a:solidFill>
                <a:schemeClr val="tx1"/>
              </a:solidFill>
            </a:endParaRPr>
          </a:p>
          <a:p>
            <a:pPr lvl="1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(a) </a:t>
            </a:r>
            <a:r>
              <a:rPr lang="en-US" altLang="es-ES_tradnl" sz="3200" u="sng" dirty="0">
                <a:solidFill>
                  <a:schemeClr val="tx1"/>
                </a:solidFill>
              </a:rPr>
              <a:t>CHECK</a:t>
            </a:r>
            <a:endParaRPr lang="en-US" altLang="es-ES_tradnl" sz="3200" dirty="0">
              <a:solidFill>
                <a:schemeClr val="tx1"/>
              </a:solidFill>
            </a:endParaRPr>
          </a:p>
          <a:p>
            <a:pPr lvl="1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	sex	CHAR	NOT NULL 	</a:t>
            </a:r>
          </a:p>
          <a:p>
            <a:pPr lvl="1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			CHECK (sex IN (‘M’, ‘F’))</a:t>
            </a:r>
          </a:p>
        </p:txBody>
      </p:sp>
    </p:spTree>
    <p:extLst>
      <p:ext uri="{BB962C8B-B14F-4D97-AF65-F5344CB8AC3E}">
        <p14:creationId xmlns:p14="http://schemas.microsoft.com/office/powerpoint/2010/main" val="4782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585" y="1831868"/>
            <a:ext cx="10472683" cy="4336457"/>
          </a:xfrm>
        </p:spPr>
        <p:txBody>
          <a:bodyPr>
            <a:noAutofit/>
          </a:bodyPr>
          <a:lstStyle/>
          <a:p>
            <a:pPr marL="765175" lvl="1" indent="-487363" algn="just"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(b) </a:t>
            </a:r>
            <a:r>
              <a:rPr lang="en-US" altLang="es-ES_tradnl" sz="2800" u="sng" dirty="0">
                <a:solidFill>
                  <a:schemeClr val="tx1"/>
                </a:solidFill>
              </a:rPr>
              <a:t>CREACI</a:t>
            </a:r>
            <a:r>
              <a:rPr lang="es-ES" altLang="es-ES_tradnl" sz="2800" u="sng" dirty="0">
                <a:solidFill>
                  <a:schemeClr val="tx1"/>
                </a:solidFill>
              </a:rPr>
              <a:t>ÓN DE UN</a:t>
            </a:r>
            <a:r>
              <a:rPr lang="en-US" altLang="es-ES_tradnl" sz="2800" u="sng" dirty="0">
                <a:solidFill>
                  <a:schemeClr val="tx1"/>
                </a:solidFill>
              </a:rPr>
              <a:t> DOMINIO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1184275" lvl="2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CREATE DOMAIN </a:t>
            </a:r>
            <a:r>
              <a:rPr lang="en-US" altLang="es-ES_tradnl" sz="3200" dirty="0" err="1">
                <a:solidFill>
                  <a:schemeClr val="tx1"/>
                </a:solidFill>
              </a:rPr>
              <a:t>DomainName</a:t>
            </a:r>
            <a:r>
              <a:rPr lang="en-US" altLang="es-ES_tradnl" sz="3200" dirty="0">
                <a:solidFill>
                  <a:schemeClr val="tx1"/>
                </a:solidFill>
              </a:rPr>
              <a:t> [AS] </a:t>
            </a:r>
            <a:r>
              <a:rPr lang="en-US" altLang="es-ES_tradnl" sz="3200" dirty="0" err="1">
                <a:solidFill>
                  <a:schemeClr val="tx1"/>
                </a:solidFill>
              </a:rPr>
              <a:t>dataType</a:t>
            </a:r>
            <a:endParaRPr lang="en-US" altLang="es-ES_tradnl" sz="3200" dirty="0">
              <a:solidFill>
                <a:schemeClr val="tx1"/>
              </a:solidFill>
            </a:endParaRPr>
          </a:p>
          <a:p>
            <a:pPr marL="1184275" lvl="2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[DEFAULT </a:t>
            </a:r>
            <a:r>
              <a:rPr lang="en-US" altLang="es-ES_tradnl" sz="3200" dirty="0" err="1">
                <a:solidFill>
                  <a:schemeClr val="tx1"/>
                </a:solidFill>
              </a:rPr>
              <a:t>defaultOption</a:t>
            </a:r>
            <a:r>
              <a:rPr lang="en-US" altLang="es-ES_tradnl" sz="3200" dirty="0">
                <a:solidFill>
                  <a:schemeClr val="tx1"/>
                </a:solidFill>
              </a:rPr>
              <a:t>]</a:t>
            </a:r>
          </a:p>
          <a:p>
            <a:pPr marL="1184275" lvl="2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[CHECK (</a:t>
            </a:r>
            <a:r>
              <a:rPr lang="en-US" altLang="es-ES_tradnl" sz="3200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3200" dirty="0">
                <a:solidFill>
                  <a:schemeClr val="tx1"/>
                </a:solidFill>
              </a:rPr>
              <a:t>)]</a:t>
            </a:r>
          </a:p>
          <a:p>
            <a:pPr marL="87313" indent="-87313" algn="just">
              <a:lnSpc>
                <a:spcPct val="20000"/>
              </a:lnSpc>
              <a:buFont typeface="Monotype Sorts" charset="2"/>
              <a:buNone/>
            </a:pPr>
            <a:endParaRPr lang="en-US" altLang="es-ES_tradnl" sz="3200" dirty="0">
              <a:solidFill>
                <a:schemeClr val="tx1"/>
              </a:solidFill>
            </a:endParaRPr>
          </a:p>
          <a:p>
            <a:pPr marL="87313" indent="-87313" algn="just">
              <a:buFont typeface="Monotype Sorts" charset="2"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	  </a:t>
            </a:r>
            <a:r>
              <a:rPr lang="en-US" altLang="es-ES_tradnl" sz="3200" dirty="0" err="1">
                <a:solidFill>
                  <a:schemeClr val="tx1"/>
                </a:solidFill>
              </a:rPr>
              <a:t>Por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ejemplo</a:t>
            </a:r>
            <a:r>
              <a:rPr lang="en-US" altLang="es-ES_tradnl" sz="3200" dirty="0">
                <a:solidFill>
                  <a:schemeClr val="tx1"/>
                </a:solidFill>
              </a:rPr>
              <a:t>:</a:t>
            </a:r>
          </a:p>
          <a:p>
            <a:pPr marL="765175" lvl="1" indent="-487363" algn="just">
              <a:lnSpc>
                <a:spcPct val="0"/>
              </a:lnSpc>
              <a:buFontTx/>
              <a:buNone/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marL="765175" lvl="1" indent="-487363" algn="just"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		</a:t>
            </a:r>
            <a:r>
              <a:rPr lang="en-US" altLang="es-ES_tradnl" sz="3200" dirty="0">
                <a:solidFill>
                  <a:schemeClr val="tx1"/>
                </a:solidFill>
              </a:rPr>
              <a:t>CREATE DOMAIN </a:t>
            </a:r>
            <a:r>
              <a:rPr lang="en-US" altLang="es-ES_tradnl" sz="3200" dirty="0" err="1">
                <a:solidFill>
                  <a:schemeClr val="tx1"/>
                </a:solidFill>
              </a:rPr>
              <a:t>SexType</a:t>
            </a:r>
            <a:r>
              <a:rPr lang="en-US" altLang="es-ES_tradnl" sz="3200" dirty="0">
                <a:solidFill>
                  <a:schemeClr val="tx1"/>
                </a:solidFill>
              </a:rPr>
              <a:t> AS CHAR</a:t>
            </a:r>
          </a:p>
          <a:p>
            <a:pPr marL="765175" lvl="1" indent="-487363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			CHECK (VALUE IN (‘M’, ‘F’));</a:t>
            </a:r>
          </a:p>
          <a:p>
            <a:pPr marL="765175" lvl="1" indent="-487363" algn="just">
              <a:buFontTx/>
              <a:buNone/>
            </a:pPr>
            <a:r>
              <a:rPr lang="en-US" altLang="es-ES_tradnl" sz="3200" dirty="0">
                <a:solidFill>
                  <a:schemeClr val="tx1"/>
                </a:solidFill>
              </a:rPr>
              <a:t>		sex	</a:t>
            </a:r>
            <a:r>
              <a:rPr lang="en-US" altLang="es-ES_tradnl" sz="3200" dirty="0" err="1">
                <a:solidFill>
                  <a:schemeClr val="tx1"/>
                </a:solidFill>
              </a:rPr>
              <a:t>SexType</a:t>
            </a:r>
            <a:r>
              <a:rPr lang="en-US" altLang="es-ES_tradnl" sz="3200" dirty="0">
                <a:solidFill>
                  <a:schemeClr val="tx1"/>
                </a:solidFill>
              </a:rPr>
              <a:t>	NOT NULL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Función de mejora de la integridad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9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3200" i="1" dirty="0" err="1">
                <a:solidFill>
                  <a:schemeClr val="tx1"/>
                </a:solidFill>
              </a:rPr>
              <a:t>searchCondition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involucrar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búsqueda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3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	CREATE DOMAIN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 AS CHAR(4)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	CHECK (VALUE IN (SELECT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					      FROM Branch));</a:t>
            </a:r>
          </a:p>
          <a:p>
            <a:pPr algn="just">
              <a:lnSpc>
                <a:spcPct val="20000"/>
              </a:lnSpc>
              <a:buFont typeface="Monotype Sorts" charset="2"/>
              <a:buNone/>
            </a:pPr>
            <a:endParaRPr lang="en-US" altLang="es-ES_tradnl" sz="32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s-ES_tradnl" sz="3200" dirty="0">
                <a:solidFill>
                  <a:schemeClr val="tx1"/>
                </a:solidFill>
              </a:rPr>
              <a:t>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dominios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ser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eliminados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usando</a:t>
            </a:r>
            <a:r>
              <a:rPr lang="en-US" altLang="es-ES_tradnl" sz="3200" dirty="0">
                <a:solidFill>
                  <a:schemeClr val="tx1"/>
                </a:solidFill>
              </a:rPr>
              <a:t> DROP DOMAIN:</a:t>
            </a:r>
          </a:p>
          <a:p>
            <a:pPr lvl="1" algn="just">
              <a:lnSpc>
                <a:spcPct val="3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	DROP DOMAIN </a:t>
            </a:r>
            <a:r>
              <a:rPr lang="en-US" altLang="es-ES_tradnl" sz="2800" dirty="0" err="1">
                <a:solidFill>
                  <a:schemeClr val="tx1"/>
                </a:solidFill>
              </a:rPr>
              <a:t>DomainName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s-ES_tradnl" sz="2800" dirty="0">
                <a:solidFill>
                  <a:schemeClr val="tx1"/>
                </a:solidFill>
              </a:rPr>
              <a:t>		[RESTRICT | CASCADE]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Función de mejora de la integridad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8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417666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clave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primaria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contener</a:t>
            </a:r>
            <a:r>
              <a:rPr lang="en-US" altLang="es-ES_tradnl" sz="2800" dirty="0">
                <a:solidFill>
                  <a:schemeClr val="tx1"/>
                </a:solidFill>
              </a:rPr>
              <a:t> un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único</a:t>
            </a:r>
            <a:r>
              <a:rPr lang="en-US" altLang="es-ES_tradnl" sz="2800" dirty="0">
                <a:solidFill>
                  <a:schemeClr val="tx1"/>
                </a:solidFill>
              </a:rPr>
              <a:t> y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.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estándar</a:t>
            </a:r>
            <a:r>
              <a:rPr lang="en-US" altLang="es-ES_tradnl" sz="2800" dirty="0">
                <a:solidFill>
                  <a:schemeClr val="tx1"/>
                </a:solidFill>
              </a:rPr>
              <a:t> ISO </a:t>
            </a:r>
            <a:r>
              <a:rPr lang="en-US" altLang="es-ES_tradnl" sz="2800" dirty="0" err="1">
                <a:solidFill>
                  <a:schemeClr val="tx1"/>
                </a:solidFill>
              </a:rPr>
              <a:t>admite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FOREIGN KEY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declaraciones</a:t>
            </a:r>
            <a:r>
              <a:rPr lang="en-US" altLang="es-ES_tradnl" sz="2800" dirty="0">
                <a:solidFill>
                  <a:schemeClr val="tx1"/>
                </a:solidFill>
              </a:rPr>
              <a:t> CREATE y ALTER TABLE:</a:t>
            </a:r>
          </a:p>
          <a:p>
            <a:pPr lvl="1" algn="just">
              <a:lnSpc>
                <a:spcPct val="0"/>
              </a:lnSpc>
            </a:pP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PRIMARY KEY(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PRIMARY KEY(</a:t>
            </a:r>
            <a:r>
              <a:rPr lang="en-US" altLang="es-ES_tradnl" sz="2800" dirty="0" err="1">
                <a:solidFill>
                  <a:schemeClr val="tx1"/>
                </a:solidFill>
              </a:rPr>
              <a:t>clientNo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)</a:t>
            </a:r>
          </a:p>
          <a:p>
            <a:pPr lvl="1" algn="just">
              <a:lnSpc>
                <a:spcPct val="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Solo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tener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PRIMARY KEY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.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garantizar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singularidad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claves </a:t>
            </a:r>
            <a:r>
              <a:rPr lang="en-US" altLang="es-ES_tradnl" sz="2800" dirty="0" err="1">
                <a:solidFill>
                  <a:schemeClr val="tx1"/>
                </a:solidFill>
              </a:rPr>
              <a:t>alternativas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utilizando</a:t>
            </a:r>
            <a:r>
              <a:rPr lang="en-US" altLang="es-ES_tradnl" sz="2800" dirty="0">
                <a:solidFill>
                  <a:schemeClr val="tx1"/>
                </a:solidFill>
              </a:rPr>
              <a:t> UNIQUE:</a:t>
            </a:r>
          </a:p>
          <a:p>
            <a:pPr lvl="1" algn="just">
              <a:lnSpc>
                <a:spcPct val="0"/>
              </a:lnSpc>
            </a:pP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UNIQUE(</a:t>
            </a:r>
            <a:r>
              <a:rPr lang="en-US" altLang="es-ES_tradnl" sz="2800" dirty="0" err="1">
                <a:solidFill>
                  <a:schemeClr val="tx1"/>
                </a:solidFill>
              </a:rPr>
              <a:t>telNo</a:t>
            </a:r>
            <a:r>
              <a:rPr lang="en-US" altLang="es-ES_tradnl" sz="2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altLang="es-ES_tradnl" sz="32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Integridad de entidad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62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9</a:t>
            </a:fld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8052180" y="191069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/>
              <a:t>Creación de  una base </a:t>
            </a:r>
            <a:r>
              <a:rPr lang="es-ES" b="1" dirty="0"/>
              <a:t>de datos</a:t>
            </a:r>
            <a:endParaRPr lang="es-ES_tradnl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FK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conjunto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vincula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secundaria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FK 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principal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PK </a:t>
            </a:r>
            <a:r>
              <a:rPr lang="en-US" altLang="es-ES_tradnl" sz="2800" dirty="0" err="1">
                <a:solidFill>
                  <a:schemeClr val="tx1"/>
                </a:solidFill>
              </a:rPr>
              <a:t>coincidente</a:t>
            </a:r>
            <a:r>
              <a:rPr lang="en-US" altLang="es-ES_tradnl" sz="2800" dirty="0">
                <a:solidFill>
                  <a:schemeClr val="tx1"/>
                </a:solidFill>
              </a:rPr>
              <a:t>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integridad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referencial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significa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FK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contiene</a:t>
            </a:r>
            <a:r>
              <a:rPr lang="en-US" altLang="es-ES_tradnl" sz="2800" dirty="0">
                <a:solidFill>
                  <a:schemeClr val="tx1"/>
                </a:solidFill>
              </a:rPr>
              <a:t> un valor, </a:t>
            </a:r>
            <a:r>
              <a:rPr lang="en-US" altLang="es-ES_tradnl" sz="2800" dirty="0" err="1">
                <a:solidFill>
                  <a:schemeClr val="tx1"/>
                </a:solidFill>
              </a:rPr>
              <a:t>ese</a:t>
            </a:r>
            <a:r>
              <a:rPr lang="en-US" altLang="es-ES_tradnl" sz="2800" dirty="0">
                <a:solidFill>
                  <a:schemeClr val="tx1"/>
                </a:solidFill>
              </a:rPr>
              <a:t>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hacer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referencia</a:t>
            </a:r>
            <a:r>
              <a:rPr lang="en-US" altLang="es-ES_tradnl" sz="2800" dirty="0">
                <a:solidFill>
                  <a:schemeClr val="tx1"/>
                </a:solidFill>
              </a:rPr>
              <a:t> 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existente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principal.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El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estándar</a:t>
            </a:r>
            <a:r>
              <a:rPr lang="en-US" altLang="es-ES_tradnl" sz="2800" dirty="0">
                <a:solidFill>
                  <a:schemeClr val="tx1"/>
                </a:solidFill>
              </a:rPr>
              <a:t> ISO </a:t>
            </a:r>
            <a:r>
              <a:rPr lang="en-US" altLang="es-ES_tradnl" sz="2800" dirty="0" err="1">
                <a:solidFill>
                  <a:schemeClr val="tx1"/>
                </a:solidFill>
              </a:rPr>
              <a:t>admite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definición</a:t>
            </a:r>
            <a:r>
              <a:rPr lang="en-US" altLang="es-ES_tradnl" sz="2800" dirty="0">
                <a:solidFill>
                  <a:schemeClr val="tx1"/>
                </a:solidFill>
              </a:rPr>
              <a:t> de FK con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FOREIGN KEY en CREATE TABLE y ALTER TABLE:</a:t>
            </a:r>
          </a:p>
          <a:p>
            <a:pPr lvl="1" algn="just">
              <a:lnSpc>
                <a:spcPct val="0"/>
              </a:lnSpc>
            </a:pP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</a:t>
            </a:r>
            <a:r>
              <a:rPr lang="en-US" altLang="es-ES_tradnl" sz="2800" dirty="0">
                <a:solidFill>
                  <a:schemeClr val="tx1"/>
                </a:solidFill>
              </a:rPr>
              <a:t>FOREIGN KEY(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) REFERENCES Branch</a:t>
            </a:r>
            <a:endParaRPr lang="en-US" altLang="es-ES_tradnl" sz="36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Integridad referencial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9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1611</Words>
  <Application>Microsoft Macintosh PowerPoint</Application>
  <PresentationFormat>Panorámica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Monotype Sorts</vt:lpstr>
      <vt:lpstr>Tema de Office</vt:lpstr>
      <vt:lpstr>Presentación de PowerPoint</vt:lpstr>
      <vt:lpstr>Presentación de PowerPoint</vt:lpstr>
      <vt:lpstr>Tipos de datos usuales ISO SQL</vt:lpstr>
      <vt:lpstr>Presentación de PowerPoint</vt:lpstr>
      <vt:lpstr>Función de mejora de la integridad</vt:lpstr>
      <vt:lpstr>Función de mejora de la integridad</vt:lpstr>
      <vt:lpstr>Función de mejora de la integridad</vt:lpstr>
      <vt:lpstr>Integridad de entidad</vt:lpstr>
      <vt:lpstr>Integridad referencial</vt:lpstr>
      <vt:lpstr>Integridad referencial</vt:lpstr>
      <vt:lpstr>Integridad referencial</vt:lpstr>
      <vt:lpstr>Restricciones generales</vt:lpstr>
      <vt:lpstr>Restricciones generales</vt:lpstr>
      <vt:lpstr>Lenguaje de definición de datos</vt:lpstr>
      <vt:lpstr>Presentación de PowerPoint</vt:lpstr>
      <vt:lpstr>CREATE SCHEMA</vt:lpstr>
      <vt:lpstr>CREATE TABLE</vt:lpstr>
      <vt:lpstr>CREATE TABLE</vt:lpstr>
      <vt:lpstr>Ejemplo de CREATE TABLE</vt:lpstr>
      <vt:lpstr>Ejemplo de CREATE TABLE</vt:lpstr>
      <vt:lpstr>ALTER TABLE</vt:lpstr>
      <vt:lpstr>Ejemplo de ALTER TABLE</vt:lpstr>
      <vt:lpstr>Ejemplo de ALTER TABLE</vt:lpstr>
      <vt:lpstr>DROP TABLE</vt:lpstr>
      <vt:lpstr>Presentación de PowerPoint</vt:lpstr>
    </vt:vector>
  </TitlesOfParts>
  <Manager/>
  <Company>ESPOL - FCNM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MESAP - Manejo de Datos</dc:title>
  <dc:subject>Creación de una base de datos</dc:subject>
  <dc:creator>Guillermo Baquerizo</dc:creator>
  <cp:keywords/>
  <dc:description/>
  <cp:lastModifiedBy>Guillermo Alejandro Baquerizo Palma</cp:lastModifiedBy>
  <cp:revision>117</cp:revision>
  <dcterms:created xsi:type="dcterms:W3CDTF">2019-06-03T20:36:55Z</dcterms:created>
  <dcterms:modified xsi:type="dcterms:W3CDTF">2023-06-19T02:36:25Z</dcterms:modified>
  <cp:category/>
</cp:coreProperties>
</file>