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300" r:id="rId4"/>
    <p:sldId id="389" r:id="rId5"/>
    <p:sldId id="390" r:id="rId6"/>
    <p:sldId id="392" r:id="rId7"/>
    <p:sldId id="393" r:id="rId8"/>
    <p:sldId id="388" r:id="rId9"/>
    <p:sldId id="381" r:id="rId10"/>
    <p:sldId id="306" r:id="rId11"/>
    <p:sldId id="382" r:id="rId12"/>
    <p:sldId id="384" r:id="rId13"/>
    <p:sldId id="385" r:id="rId14"/>
    <p:sldId id="386" r:id="rId15"/>
    <p:sldId id="387" r:id="rId16"/>
    <p:sldId id="394" r:id="rId17"/>
    <p:sldId id="395" r:id="rId18"/>
    <p:sldId id="396" r:id="rId19"/>
    <p:sldId id="397" r:id="rId20"/>
    <p:sldId id="400" r:id="rId21"/>
    <p:sldId id="399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257" r:id="rId3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887"/>
    <a:srgbClr val="5B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41"/>
    <p:restoredTop sz="94194"/>
  </p:normalViewPr>
  <p:slideViewPr>
    <p:cSldViewPr snapToGrid="0" snapToObjects="1">
      <p:cViewPr varScale="1">
        <p:scale>
          <a:sx n="84" d="100"/>
          <a:sy n="84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935B-7B77-423A-A4B1-1698DCF7CAA4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DAA-E848-40F9-8F87-841142ABDF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8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E400-2353-4EA9-BB27-5DD3749BE62E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D61B-2982-4B82-94AC-BE309B72E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1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51C-94E4-4E4A-AA68-BF1BE09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A191-90F0-3B41-BEF7-6AD3258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6FF-E04D-4CBE-90A3-2B41DA602608}" type="datetime1">
              <a:rPr lang="es-EC" smtClean="0"/>
              <a:t>18/6/23</a:t>
            </a:fld>
            <a:endParaRPr lang="es-EC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5DD4-C2BD-3A48-BDD2-E8A21E5A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54714-4095-3B48-8A67-2A1EDAA6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2C5E1-2F9D-2444-865D-1E98313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6EE4-87C8-4399-A18B-E3B4F9C81F7D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79771-BED2-304D-B37C-5BFABE7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C033-DE60-DA40-BEEC-62047C1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90EC2-F2A8-CB4A-B0A1-32DB60B0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2714-993B-F547-A18E-1D03E67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BC9-6A11-374F-BBD0-15748A7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00E1-F999-4A32-88EB-932B4B1EC5F9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E88B7-57E0-044F-924E-2511E35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821-32D1-4F42-AD7D-F116523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129B-788D-4F9E-A4FC-8EE29C49916C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22FFF-C742-C34F-8182-53834AA37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01D9-09C8-1347-9D7D-E6B05438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0798"/>
            <a:ext cx="10515600" cy="1985317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4649-EBD7-D941-8B7F-EFBAF4FA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28D10-2622-174C-B8BB-F45ECD5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AB2F-905B-4829-99C3-D86E907F6E05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42A80-1D52-E748-9125-E220F1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1B73-4C96-1844-99CB-96FD5E4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756-4E67-1943-A4E0-DEBB765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8AA4-2FC0-6A49-88F3-4685228E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8646-C7D4-934F-B19E-65537380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9A28-03F8-B64F-9934-E45047E9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3FAD-F077-416B-AB5B-81F5F6E2AA56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100B5-66D0-7D4D-AB53-310DE7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7FB4-DFEE-E449-A546-6FFAB67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B31C-D7CA-A143-B84D-359ADFC2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8E873-65E0-D043-9E9C-7ABF5A22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0DF9E-55E2-0846-B98D-CD0844F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939C6-809C-3E4F-BC56-7CE208DA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F6365-EA44-1B4C-8854-FD7BA163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8DB97E-EAF2-1B43-AE0C-8F87EB1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FD5-83F1-4AFD-9C3D-AFF8F8FE8072}" type="datetime1">
              <a:rPr lang="es-EC" smtClean="0"/>
              <a:t>18/6/23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FB92D-355C-1046-819B-0D0F92A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DD87D-73DF-3B40-8DCC-AB92B34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EBB3-9622-5040-BD0F-D9947D8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F367D-725E-F14F-B83C-831506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16B-764C-4F94-9891-C2BDD1E5BF28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82F9C-A621-4244-9347-82AE0E0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B7694-487C-EF41-B3C4-9ED0D6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B8E0-09A4-3840-87EB-6202132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4B7-C0B0-D343-9F9A-48B6F96D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9DF758-C6C5-504E-B6B9-B1F48BAF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92FA7-6166-8444-B229-E28C888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D57-F0B4-43D0-8B7B-79E1405A7EC7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BD1A2-64B7-DF42-9FD4-A83D332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B70DE-C9D2-D040-B661-37B77C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3C72-F70B-A641-B707-D8529D3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433D29-6292-7543-AD21-AC9183C15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47883-48A0-4642-91EE-A832FE76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C7995-50C4-2741-9A0F-9AF7F99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333-2CF8-4DFC-8C6F-E24080981CB4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903D1-4FA8-4942-BDCF-CD886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22E42-3CAC-8949-BA1F-F0067C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EB454-19D1-2A41-8B76-285EEEA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5FA1C-41BA-374A-98C9-9EC850A9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4F65-5D9E-224F-AB6A-B00F0515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22-A436-49DD-B847-DDE651A555A2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E4B9-9538-C242-AB8C-1FDBC403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8C84-5FF8-3844-BB3B-2548759D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6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859142" y="4175974"/>
            <a:ext cx="10515600" cy="4580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/>
              <a:t>MANEJO DE DATOS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59142" y="4599296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Mantenimiento de la </a:t>
            </a:r>
            <a:r>
              <a:rPr lang="es-ES_tradnl" dirty="0" err="1"/>
              <a:t>informaci</a:t>
            </a:r>
            <a:r>
              <a:rPr lang="es-ES" dirty="0" err="1"/>
              <a:t>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"/>
    </mc:Choice>
    <mc:Fallback xmlns="">
      <p:transition spd="slow" advTm="18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Inserte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nueva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proporcionando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datos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INSERT INTO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VALUES (‘SG16’, ‘Alan’, ‘Brown’, ‘Assistant’, ‘M’, Date‘1957-05-25’, 8300, ‘B003’);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4 (INSERT </a:t>
            </a:r>
            <a:r>
              <a:rPr lang="is-IS" b="1" dirty="0"/>
              <a:t>… VALUES</a:t>
            </a:r>
            <a:r>
              <a:rPr lang="es-ES" b="1" dirty="0"/>
              <a:t>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95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Inserte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nueva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proporcionando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datos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obligatorias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</a:t>
            </a:r>
            <a:endParaRPr lang="en-US" altLang="es-ES_tradnl" sz="10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</a:t>
            </a:r>
            <a:r>
              <a:rPr lang="en-US" altLang="es-ES_tradnl" dirty="0">
                <a:solidFill>
                  <a:schemeClr val="tx1"/>
                </a:solidFill>
              </a:rPr>
              <a:t>INSERT INTO Staff (</a:t>
            </a:r>
            <a:r>
              <a:rPr lang="en-US" altLang="es-ES_tradnl" dirty="0" err="1">
                <a:solidFill>
                  <a:schemeClr val="tx1"/>
                </a:solidFill>
              </a:rPr>
              <a:t>staffNo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fName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lName</a:t>
            </a:r>
            <a:r>
              <a:rPr lang="en-US" altLang="es-ES_tradnl" dirty="0">
                <a:solidFill>
                  <a:schemeClr val="tx1"/>
                </a:solidFill>
              </a:rPr>
              <a:t>,</a:t>
            </a:r>
            <a:r>
              <a:rPr lang="en-US" altLang="es-ES_tradnl" sz="2400" dirty="0">
                <a:solidFill>
                  <a:schemeClr val="tx1"/>
                </a:solidFill>
              </a:rPr>
              <a:t> position, salary,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4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VALUES (‘SG44’, ‘Anne’, ‘Jones’, ‘Assistant’, 8100, ‘B003’);</a:t>
            </a:r>
          </a:p>
          <a:p>
            <a:pPr lvl="1" algn="just"/>
            <a:r>
              <a:rPr lang="es-ES" altLang="es-ES_tradnl" sz="2400" dirty="0" err="1">
                <a:solidFill>
                  <a:schemeClr val="tx1"/>
                </a:solidFill>
              </a:rPr>
              <a:t>ó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INSERT INTO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VALUES (‘SG44’, ‘Anne’, ‘Jones’, ‘Assistant’, NULL, NULL, 8100, ‘B003’);</a:t>
            </a:r>
          </a:p>
          <a:p>
            <a:pPr lvl="1" algn="just"/>
            <a:endParaRPr lang="en-US" altLang="es-ES_tradnl" sz="2200" b="1" dirty="0"/>
          </a:p>
          <a:p>
            <a:pPr lvl="1" algn="just"/>
            <a:endParaRPr lang="en-US" altLang="es-ES_tradnl" sz="2400" b="1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5 (INSERT </a:t>
            </a:r>
            <a:r>
              <a:rPr lang="is-IS" b="1" dirty="0"/>
              <a:t>… VALUES</a:t>
            </a:r>
            <a:r>
              <a:rPr lang="es-ES" b="1" dirty="0"/>
              <a:t>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857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segunda</a:t>
            </a:r>
            <a:r>
              <a:rPr lang="en-US" altLang="es-ES_tradnl" sz="2800" dirty="0">
                <a:solidFill>
                  <a:schemeClr val="tx1"/>
                </a:solidFill>
              </a:rPr>
              <a:t> forma de INSERT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copiar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varias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otra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altLang="es-ES_tradnl" sz="2800" i="1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3600" dirty="0">
                <a:solidFill>
                  <a:schemeClr val="tx1"/>
                </a:solidFill>
              </a:rPr>
              <a:t>INSERT INTO </a:t>
            </a:r>
            <a:r>
              <a:rPr lang="en-US" altLang="es-ES_tradnl" sz="3600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3600" dirty="0">
                <a:solidFill>
                  <a:schemeClr val="tx1"/>
                </a:solidFill>
              </a:rPr>
              <a:t> [ (</a:t>
            </a:r>
            <a:r>
              <a:rPr lang="en-US" altLang="es-ES_tradnl" sz="3600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3600" dirty="0">
                <a:solidFill>
                  <a:schemeClr val="tx1"/>
                </a:solidFill>
              </a:rPr>
              <a:t>) ]</a:t>
            </a:r>
          </a:p>
          <a:p>
            <a:pPr lvl="1" algn="just"/>
            <a:r>
              <a:rPr lang="en-US" altLang="es-ES_tradnl" sz="3600" dirty="0">
                <a:solidFill>
                  <a:schemeClr val="tx1"/>
                </a:solidFill>
              </a:rPr>
              <a:t>	SELECT ...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INSERT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272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Suponga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hay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StaffPropCount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del personal y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cantidad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administran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StaffPropCount</a:t>
            </a:r>
            <a:r>
              <a:rPr lang="en-US" altLang="es-ES_tradnl" sz="2800" dirty="0">
                <a:solidFill>
                  <a:schemeClr val="tx1"/>
                </a:solidFill>
              </a:rPr>
              <a:t> (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propCnt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Rellene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StaffPropCount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mediante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i="1" dirty="0">
                <a:solidFill>
                  <a:schemeClr val="tx1"/>
                </a:solidFill>
              </a:rPr>
              <a:t>Staff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altLang="es-ES_tradnl" sz="2800" b="1" dirty="0"/>
          </a:p>
          <a:p>
            <a:pPr lvl="1" algn="just"/>
            <a:endParaRPr lang="en-US" altLang="es-ES_tradnl" sz="2800" b="1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6 (INSERT </a:t>
            </a:r>
            <a:r>
              <a:rPr lang="is-IS" b="1" dirty="0"/>
              <a:t>… SELECT</a:t>
            </a:r>
            <a:r>
              <a:rPr lang="es-ES" b="1" dirty="0"/>
              <a:t>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8411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948852"/>
            <a:ext cx="10379075" cy="4250470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INSERT INTO </a:t>
            </a:r>
            <a:r>
              <a:rPr lang="en-US" altLang="es-ES_tradnl" sz="2300" dirty="0" err="1">
                <a:solidFill>
                  <a:schemeClr val="tx1"/>
                </a:solidFill>
              </a:rPr>
              <a:t>StaffPropCount</a:t>
            </a:r>
            <a:endParaRPr lang="en-US" altLang="es-ES_tradnl" sz="23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(SELECT </a:t>
            </a:r>
            <a:r>
              <a:rPr lang="en-US" altLang="es-ES_tradnl" sz="23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300" dirty="0">
                <a:solidFill>
                  <a:schemeClr val="tx1"/>
                </a:solidFill>
              </a:rPr>
              <a:t>, COUNT(*)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FROM Staff s, </a:t>
            </a:r>
            <a:r>
              <a:rPr lang="en-US" altLang="es-ES_tradnl" sz="23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300" dirty="0">
                <a:solidFill>
                  <a:schemeClr val="tx1"/>
                </a:solidFill>
              </a:rPr>
              <a:t> p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WHERE </a:t>
            </a:r>
            <a:r>
              <a:rPr lang="en-US" altLang="es-ES_tradnl" sz="23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300" dirty="0">
                <a:solidFill>
                  <a:schemeClr val="tx1"/>
                </a:solidFill>
              </a:rPr>
              <a:t> = </a:t>
            </a:r>
            <a:r>
              <a:rPr lang="en-US" altLang="es-ES_tradnl" sz="2300" dirty="0" err="1">
                <a:solidFill>
                  <a:schemeClr val="tx1"/>
                </a:solidFill>
              </a:rPr>
              <a:t>p.staffNo</a:t>
            </a:r>
            <a:endParaRPr lang="en-US" altLang="es-ES_tradnl" sz="23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GROUP BY </a:t>
            </a:r>
            <a:r>
              <a:rPr lang="en-US" altLang="es-ES_tradnl" sz="23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3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UNION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(SELECT </a:t>
            </a:r>
            <a:r>
              <a:rPr lang="en-US" altLang="es-ES_tradnl" sz="23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300" dirty="0">
                <a:solidFill>
                  <a:schemeClr val="tx1"/>
                </a:solidFill>
              </a:rPr>
              <a:t>, </a:t>
            </a:r>
            <a:r>
              <a:rPr lang="en-US" altLang="es-ES_tradnl" sz="23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300" dirty="0">
                <a:solidFill>
                  <a:schemeClr val="tx1"/>
                </a:solidFill>
              </a:rPr>
              <a:t>, 0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FROM Staff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WHERE </a:t>
            </a:r>
            <a:r>
              <a:rPr lang="en-US" altLang="es-ES_tradnl" sz="23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300" dirty="0">
                <a:solidFill>
                  <a:schemeClr val="tx1"/>
                </a:solidFill>
              </a:rPr>
              <a:t> NOT IN</a:t>
            </a: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	(SELECT DISTINCT </a:t>
            </a:r>
            <a:r>
              <a:rPr lang="en-US" altLang="es-ES_tradnl" sz="2300" dirty="0" err="1">
                <a:solidFill>
                  <a:schemeClr val="tx1"/>
                </a:solidFill>
              </a:rPr>
              <a:t>staffNo</a:t>
            </a:r>
            <a:endParaRPr lang="en-US" altLang="es-ES_tradnl" sz="23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300" dirty="0">
                <a:solidFill>
                  <a:schemeClr val="tx1"/>
                </a:solidFill>
              </a:rPr>
              <a:t>	 	FROM </a:t>
            </a:r>
            <a:r>
              <a:rPr lang="en-US" altLang="es-ES_tradnl" sz="23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3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6 (INSERT </a:t>
            </a:r>
            <a:r>
              <a:rPr lang="is-IS" b="1" dirty="0"/>
              <a:t>… SELECT</a:t>
            </a:r>
            <a:r>
              <a:rPr lang="es-ES" b="1" dirty="0"/>
              <a:t>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7489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5238426"/>
            <a:ext cx="10379075" cy="960895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Si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omite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segunda</a:t>
            </a:r>
            <a:r>
              <a:rPr lang="en-US" altLang="es-ES_tradnl" sz="2800" dirty="0">
                <a:solidFill>
                  <a:schemeClr val="tx1"/>
                </a:solidFill>
              </a:rPr>
              <a:t> parte de UNION,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excluye</a:t>
            </a:r>
            <a:r>
              <a:rPr lang="en-US" altLang="es-ES_tradnl" sz="2800" dirty="0">
                <a:solidFill>
                  <a:schemeClr val="tx1"/>
                </a:solidFill>
              </a:rPr>
              <a:t> al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actualmente</a:t>
            </a:r>
            <a:r>
              <a:rPr lang="en-US" altLang="es-ES_tradnl" sz="2800" dirty="0">
                <a:solidFill>
                  <a:schemeClr val="tx1"/>
                </a:solidFill>
              </a:rPr>
              <a:t>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administra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ninguna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6 (INSERT </a:t>
            </a:r>
            <a:r>
              <a:rPr lang="is-IS" b="1" dirty="0"/>
              <a:t>… SELECT</a:t>
            </a:r>
            <a:r>
              <a:rPr lang="es-ES" b="1" dirty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8" name="Picture 6" descr="DS3-Table 05-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/>
          <a:stretch/>
        </p:blipFill>
        <p:spPr bwMode="auto">
          <a:xfrm>
            <a:off x="3516823" y="2231757"/>
            <a:ext cx="4572000" cy="28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4088485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UPDATE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800" i="1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SET columnName1 = dataValue1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[, columnName2 = dataValue2...]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[WHERE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800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ser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base o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vista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actualizable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SET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actualizarán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UPDATE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4999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3200" dirty="0">
                <a:solidFill>
                  <a:schemeClr val="tx1"/>
                </a:solidFill>
              </a:rPr>
              <a:t> WHERE </a:t>
            </a:r>
            <a:r>
              <a:rPr lang="en-US" altLang="es-ES_tradnl" sz="3200" dirty="0" err="1">
                <a:solidFill>
                  <a:schemeClr val="tx1"/>
                </a:solidFill>
              </a:rPr>
              <a:t>es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opcional</a:t>
            </a:r>
            <a:r>
              <a:rPr lang="en-US" altLang="es-ES_tradnl" sz="3200" dirty="0">
                <a:solidFill>
                  <a:schemeClr val="tx1"/>
                </a:solidFill>
              </a:rPr>
              <a:t>: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omite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actualizan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, solo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satisfacen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condición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búsqueda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nuevos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datos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deben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</a:t>
            </a:r>
            <a:r>
              <a:rPr lang="en-US" altLang="es-ES_tradnl" sz="3200" dirty="0">
                <a:solidFill>
                  <a:schemeClr val="tx1"/>
                </a:solidFill>
              </a:rPr>
              <a:t> compatibles con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tipo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datos</a:t>
            </a:r>
            <a:r>
              <a:rPr lang="en-US" altLang="es-ES_tradnl" sz="3200" dirty="0">
                <a:solidFill>
                  <a:schemeClr val="tx1"/>
                </a:solidFill>
              </a:rPr>
              <a:t> de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correspondiente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UPDATE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485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41655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Dar a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aumento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salarial</a:t>
            </a:r>
            <a:r>
              <a:rPr lang="en-US" altLang="es-ES_tradnl" sz="2800" dirty="0">
                <a:solidFill>
                  <a:schemeClr val="tx1"/>
                </a:solidFill>
              </a:rPr>
              <a:t> del 3%.</a:t>
            </a:r>
          </a:p>
          <a:p>
            <a:pPr algn="just"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UPDATE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SET salary = salary*1.03;</a:t>
            </a:r>
          </a:p>
          <a:p>
            <a:pPr lvl="1"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Dar a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gerentes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aumento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salarial</a:t>
            </a:r>
            <a:r>
              <a:rPr lang="en-US" altLang="es-ES_tradnl" sz="2800" dirty="0">
                <a:solidFill>
                  <a:schemeClr val="tx1"/>
                </a:solidFill>
              </a:rPr>
              <a:t> del 5%.</a:t>
            </a:r>
          </a:p>
          <a:p>
            <a:pPr algn="just">
              <a:lnSpc>
                <a:spcPct val="5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UPDATE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SET salary = salary*1.05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position = ‘Manager’;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Ejemplos 7 y 8 (UPDATE)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1430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41655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Asciende</a:t>
            </a:r>
            <a:r>
              <a:rPr lang="en-US" altLang="es-ES_tradnl" sz="2800" dirty="0">
                <a:solidFill>
                  <a:schemeClr val="tx1"/>
                </a:solidFill>
              </a:rPr>
              <a:t> a David Ford (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 = 'SG14') a </a:t>
            </a:r>
            <a:r>
              <a:rPr lang="en-US" altLang="es-ES_tradnl" sz="2800" dirty="0" err="1">
                <a:solidFill>
                  <a:schemeClr val="tx1"/>
                </a:solidFill>
              </a:rPr>
              <a:t>Gerente</a:t>
            </a:r>
            <a:r>
              <a:rPr lang="en-US" altLang="es-ES_tradnl" sz="2800" dirty="0">
                <a:solidFill>
                  <a:schemeClr val="tx1"/>
                </a:solidFill>
              </a:rPr>
              <a:t> y cambia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a £ 18,000.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UPDATE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SET position = ‘Manager’, salary = 18000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 = ‘SG14’;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9 (UPDATE)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6526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</a:t>
            </a:fld>
            <a:endParaRPr lang="es-EC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3611" y="791570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/>
              <a:t>Objetivos</a:t>
            </a:r>
            <a:endParaRPr lang="es-ES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779110" y="3327783"/>
            <a:ext cx="10515600" cy="284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Realizar operaciones de unión, intersección y diferencia con la sentencia SELECT.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Insertar, modificar o eliminar registros de una base de datos.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Administrar transacciones y privilegios en una base de datos.</a:t>
            </a:r>
          </a:p>
          <a:p>
            <a:pPr marL="342900" indent="-342900" algn="just">
              <a:buFont typeface="Arial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8" y="1120134"/>
            <a:ext cx="3596898" cy="2131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8"/>
    </mc:Choice>
    <mc:Fallback xmlns="">
      <p:transition spd="slow" advTm="339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4088485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DELETE FROM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800" i="1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[WHERE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800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ser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base o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vista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actualizable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opcional</a:t>
            </a:r>
            <a:r>
              <a:rPr lang="en-US" altLang="es-ES_tradnl" sz="2800" dirty="0">
                <a:solidFill>
                  <a:schemeClr val="tx1"/>
                </a:solidFill>
              </a:rPr>
              <a:t>;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omite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eliminan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.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Esto</a:t>
            </a:r>
            <a:r>
              <a:rPr lang="en-US" altLang="es-ES_tradnl" sz="2800" dirty="0">
                <a:solidFill>
                  <a:schemeClr val="tx1"/>
                </a:solidFill>
              </a:rPr>
              <a:t>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. Si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condición_búsqueda</a:t>
            </a:r>
            <a:r>
              <a:rPr lang="en-US" altLang="es-ES_tradnl" sz="2800" dirty="0">
                <a:solidFill>
                  <a:schemeClr val="tx1"/>
                </a:solidFill>
              </a:rPr>
              <a:t>, solo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cumplen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condición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DELETE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680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41655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relacionen</a:t>
            </a:r>
            <a:r>
              <a:rPr lang="en-US" altLang="es-ES_tradnl" sz="2800" dirty="0">
                <a:solidFill>
                  <a:schemeClr val="tx1"/>
                </a:solidFill>
              </a:rPr>
              <a:t> con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 PG4.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DELETE FROM Viewing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 = ‘PG4’;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registros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visitas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DELETE FROM Viewing;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Ejemplos 10 y 11 (DELETE)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9443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42944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SQL define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modelo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basado</a:t>
            </a:r>
            <a:r>
              <a:rPr lang="en-US" altLang="es-ES_tradnl" sz="2800" dirty="0">
                <a:solidFill>
                  <a:schemeClr val="tx1"/>
                </a:solidFill>
              </a:rPr>
              <a:t> en COMMIT y ROLLBACK.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unidad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lógica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trabajo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sentencias</a:t>
            </a:r>
            <a:r>
              <a:rPr lang="en-US" altLang="es-ES_tradnl" sz="2800" dirty="0">
                <a:solidFill>
                  <a:schemeClr val="tx1"/>
                </a:solidFill>
              </a:rPr>
              <a:t> SQL </a:t>
            </a:r>
            <a:r>
              <a:rPr lang="en-US" altLang="es-ES_tradnl" sz="2800" dirty="0" err="1">
                <a:solidFill>
                  <a:schemeClr val="tx1"/>
                </a:solidFill>
              </a:rPr>
              <a:t>garantizadas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ser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atómicas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respecto</a:t>
            </a:r>
            <a:r>
              <a:rPr lang="en-US" altLang="es-ES_tradnl" sz="2800" dirty="0">
                <a:solidFill>
                  <a:schemeClr val="tx1"/>
                </a:solidFill>
              </a:rPr>
              <a:t> 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recuperación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SQL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comienza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automáticamente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declaración</a:t>
            </a:r>
            <a:r>
              <a:rPr lang="en-US" altLang="es-ES_tradnl" sz="2800" dirty="0">
                <a:solidFill>
                  <a:schemeClr val="tx1"/>
                </a:solidFill>
              </a:rPr>
              <a:t> SQL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inicia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(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ejemplo</a:t>
            </a:r>
            <a:r>
              <a:rPr lang="en-US" altLang="es-ES_tradnl" sz="2800" dirty="0">
                <a:solidFill>
                  <a:schemeClr val="tx1"/>
                </a:solidFill>
              </a:rPr>
              <a:t>, SELECT, INSERT).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cambios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realizados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no son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visibles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ejecutan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simultáneamente</a:t>
            </a:r>
            <a:r>
              <a:rPr lang="en-US" altLang="es-ES_tradnl" sz="2800" dirty="0">
                <a:solidFill>
                  <a:schemeClr val="tx1"/>
                </a:solidFill>
              </a:rPr>
              <a:t> hasta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completa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Transacciones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6647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42944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completar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cuatro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formas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600" dirty="0">
                <a:solidFill>
                  <a:schemeClr val="tx1"/>
                </a:solidFill>
              </a:rPr>
              <a:t>COMMIT </a:t>
            </a:r>
            <a:r>
              <a:rPr lang="en-US" altLang="es-ES_tradnl" sz="2600" dirty="0" err="1">
                <a:solidFill>
                  <a:schemeClr val="tx1"/>
                </a:solidFill>
              </a:rPr>
              <a:t>finaliza</a:t>
            </a:r>
            <a:r>
              <a:rPr lang="en-US" altLang="es-ES_tradnl" sz="2600" dirty="0">
                <a:solidFill>
                  <a:schemeClr val="tx1"/>
                </a:solidFill>
              </a:rPr>
              <a:t>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600" dirty="0">
                <a:solidFill>
                  <a:schemeClr val="tx1"/>
                </a:solidFill>
              </a:rPr>
              <a:t> con </a:t>
            </a:r>
            <a:r>
              <a:rPr lang="en-US" altLang="es-ES_tradnl" sz="2600" dirty="0" err="1">
                <a:solidFill>
                  <a:schemeClr val="tx1"/>
                </a:solidFill>
              </a:rPr>
              <a:t>éxito</a:t>
            </a:r>
            <a:r>
              <a:rPr lang="en-US" altLang="es-ES_tradnl" sz="2600" dirty="0">
                <a:solidFill>
                  <a:schemeClr val="tx1"/>
                </a:solidFill>
              </a:rPr>
              <a:t>, </a:t>
            </a:r>
            <a:r>
              <a:rPr lang="en-US" altLang="es-ES_tradnl" sz="2600" dirty="0" err="1">
                <a:solidFill>
                  <a:schemeClr val="tx1"/>
                </a:solidFill>
              </a:rPr>
              <a:t>haciendo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que</a:t>
            </a:r>
            <a:r>
              <a:rPr lang="en-US" altLang="es-ES_tradnl" sz="2600" dirty="0">
                <a:solidFill>
                  <a:schemeClr val="tx1"/>
                </a:solidFill>
              </a:rPr>
              <a:t> los </a:t>
            </a:r>
            <a:r>
              <a:rPr lang="en-US" altLang="es-ES_tradnl" sz="2600" dirty="0" err="1">
                <a:solidFill>
                  <a:schemeClr val="tx1"/>
                </a:solidFill>
              </a:rPr>
              <a:t>cambios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sean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permanentes</a:t>
            </a:r>
            <a:r>
              <a:rPr lang="en-US" altLang="es-ES_tradnl" sz="2600" dirty="0">
                <a:solidFill>
                  <a:schemeClr val="tx1"/>
                </a:solidFill>
              </a:rPr>
              <a:t>.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600" dirty="0">
                <a:solidFill>
                  <a:schemeClr val="tx1"/>
                </a:solidFill>
              </a:rPr>
              <a:t>ROLLBACK </a:t>
            </a:r>
            <a:r>
              <a:rPr lang="en-US" altLang="es-ES_tradnl" sz="2600" dirty="0" err="1">
                <a:solidFill>
                  <a:schemeClr val="tx1"/>
                </a:solidFill>
              </a:rPr>
              <a:t>aborta</a:t>
            </a:r>
            <a:r>
              <a:rPr lang="en-US" altLang="es-ES_tradnl" sz="2600" dirty="0">
                <a:solidFill>
                  <a:schemeClr val="tx1"/>
                </a:solidFill>
              </a:rPr>
              <a:t>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600" dirty="0">
                <a:solidFill>
                  <a:schemeClr val="tx1"/>
                </a:solidFill>
              </a:rPr>
              <a:t>, </a:t>
            </a:r>
            <a:r>
              <a:rPr lang="en-US" altLang="es-ES_tradnl" sz="2600" dirty="0" err="1">
                <a:solidFill>
                  <a:schemeClr val="tx1"/>
                </a:solidFill>
              </a:rPr>
              <a:t>anulando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cambio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realizado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por</a:t>
            </a:r>
            <a:r>
              <a:rPr lang="en-US" altLang="es-ES_tradnl" sz="2600" dirty="0">
                <a:solidFill>
                  <a:schemeClr val="tx1"/>
                </a:solidFill>
              </a:rPr>
              <a:t>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600" dirty="0">
                <a:solidFill>
                  <a:schemeClr val="tx1"/>
                </a:solidFill>
              </a:rPr>
              <a:t>.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600" dirty="0">
                <a:solidFill>
                  <a:schemeClr val="tx1"/>
                </a:solidFill>
              </a:rPr>
              <a:t>Para SQL </a:t>
            </a:r>
            <a:r>
              <a:rPr lang="en-US" altLang="es-ES_tradnl" sz="2600" dirty="0" err="1">
                <a:solidFill>
                  <a:schemeClr val="tx1"/>
                </a:solidFill>
              </a:rPr>
              <a:t>programático</a:t>
            </a:r>
            <a:r>
              <a:rPr lang="en-US" altLang="es-ES_tradnl" sz="2600" dirty="0">
                <a:solidFill>
                  <a:schemeClr val="tx1"/>
                </a:solidFill>
              </a:rPr>
              <a:t>,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terminación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exitosa</a:t>
            </a:r>
            <a:r>
              <a:rPr lang="en-US" altLang="es-ES_tradnl" sz="2600" dirty="0">
                <a:solidFill>
                  <a:schemeClr val="tx1"/>
                </a:solidFill>
              </a:rPr>
              <a:t> del </a:t>
            </a:r>
            <a:r>
              <a:rPr lang="en-US" altLang="es-ES_tradnl" sz="2600" dirty="0" err="1">
                <a:solidFill>
                  <a:schemeClr val="tx1"/>
                </a:solidFill>
              </a:rPr>
              <a:t>programa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finaliza</a:t>
            </a:r>
            <a:r>
              <a:rPr lang="en-US" altLang="es-ES_tradnl" sz="2600" dirty="0">
                <a:solidFill>
                  <a:schemeClr val="tx1"/>
                </a:solidFill>
              </a:rPr>
              <a:t>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600" dirty="0">
                <a:solidFill>
                  <a:schemeClr val="tx1"/>
                </a:solidFill>
              </a:rPr>
              <a:t> final con </a:t>
            </a:r>
            <a:r>
              <a:rPr lang="en-US" altLang="es-ES_tradnl" sz="2600" dirty="0" err="1">
                <a:solidFill>
                  <a:schemeClr val="tx1"/>
                </a:solidFill>
              </a:rPr>
              <a:t>éxito</a:t>
            </a:r>
            <a:r>
              <a:rPr lang="en-US" altLang="es-ES_tradnl" sz="2600" dirty="0">
                <a:solidFill>
                  <a:schemeClr val="tx1"/>
                </a:solidFill>
              </a:rPr>
              <a:t>, </a:t>
            </a:r>
            <a:r>
              <a:rPr lang="en-US" altLang="es-ES_tradnl" sz="2600" dirty="0" err="1">
                <a:solidFill>
                  <a:schemeClr val="tx1"/>
                </a:solidFill>
              </a:rPr>
              <a:t>incluso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si</a:t>
            </a:r>
            <a:r>
              <a:rPr lang="en-US" altLang="es-ES_tradnl" sz="2600" dirty="0">
                <a:solidFill>
                  <a:schemeClr val="tx1"/>
                </a:solidFill>
              </a:rPr>
              <a:t> COMMIT no se ha </a:t>
            </a:r>
            <a:r>
              <a:rPr lang="en-US" altLang="es-ES_tradnl" sz="2600" dirty="0" err="1">
                <a:solidFill>
                  <a:schemeClr val="tx1"/>
                </a:solidFill>
              </a:rPr>
              <a:t>ejecutado</a:t>
            </a:r>
            <a:r>
              <a:rPr lang="en-US" altLang="es-ES_tradnl" sz="2600" dirty="0">
                <a:solidFill>
                  <a:schemeClr val="tx1"/>
                </a:solidFill>
              </a:rPr>
              <a:t>.</a:t>
            </a:r>
          </a:p>
          <a:p>
            <a:pPr marL="1371600" lvl="2" indent="-457200" algn="just">
              <a:buFont typeface="Arial" charset="0"/>
              <a:buChar char="•"/>
            </a:pPr>
            <a:r>
              <a:rPr lang="en-US" altLang="es-ES_tradnl" sz="2600" dirty="0">
                <a:solidFill>
                  <a:schemeClr val="tx1"/>
                </a:solidFill>
              </a:rPr>
              <a:t>Para SQL </a:t>
            </a:r>
            <a:r>
              <a:rPr lang="en-US" altLang="es-ES_tradnl" sz="2600" dirty="0" err="1">
                <a:solidFill>
                  <a:schemeClr val="tx1"/>
                </a:solidFill>
              </a:rPr>
              <a:t>programático</a:t>
            </a:r>
            <a:r>
              <a:rPr lang="en-US" altLang="es-ES_tradnl" sz="2600" dirty="0">
                <a:solidFill>
                  <a:schemeClr val="tx1"/>
                </a:solidFill>
              </a:rPr>
              <a:t>, el final </a:t>
            </a:r>
            <a:r>
              <a:rPr lang="en-US" altLang="es-ES_tradnl" sz="2600" dirty="0" err="1">
                <a:solidFill>
                  <a:schemeClr val="tx1"/>
                </a:solidFill>
              </a:rPr>
              <a:t>anormal</a:t>
            </a:r>
            <a:r>
              <a:rPr lang="en-US" altLang="es-ES_tradnl" sz="2600" dirty="0">
                <a:solidFill>
                  <a:schemeClr val="tx1"/>
                </a:solidFill>
              </a:rPr>
              <a:t> del </a:t>
            </a:r>
            <a:r>
              <a:rPr lang="en-US" altLang="es-ES_tradnl" sz="2600" dirty="0" err="1">
                <a:solidFill>
                  <a:schemeClr val="tx1"/>
                </a:solidFill>
              </a:rPr>
              <a:t>programa</a:t>
            </a:r>
            <a:r>
              <a:rPr lang="en-US" altLang="es-ES_tradnl" sz="2600" dirty="0">
                <a:solidFill>
                  <a:schemeClr val="tx1"/>
                </a:solidFill>
              </a:rPr>
              <a:t> </a:t>
            </a:r>
            <a:r>
              <a:rPr lang="en-US" altLang="es-ES_tradnl" sz="2600" dirty="0" err="1">
                <a:solidFill>
                  <a:schemeClr val="tx1"/>
                </a:solidFill>
              </a:rPr>
              <a:t>anula</a:t>
            </a:r>
            <a:r>
              <a:rPr lang="en-US" altLang="es-ES_tradnl" sz="2600" dirty="0">
                <a:solidFill>
                  <a:schemeClr val="tx1"/>
                </a:solidFill>
              </a:rPr>
              <a:t> la </a:t>
            </a:r>
            <a:r>
              <a:rPr lang="en-US" altLang="es-ES_tradnl" sz="2600" dirty="0" err="1">
                <a:solidFill>
                  <a:schemeClr val="tx1"/>
                </a:solidFill>
              </a:rPr>
              <a:t>transacción</a:t>
            </a:r>
            <a:r>
              <a:rPr lang="en-US" altLang="es-ES_tradnl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Transacciones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3037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42944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Acciones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que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usuario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puede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realizar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vista o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 base </a:t>
            </a:r>
            <a:r>
              <a:rPr lang="en-US" altLang="es-ES_tradnl" dirty="0" err="1">
                <a:solidFill>
                  <a:schemeClr val="tx1"/>
                </a:solidFill>
              </a:rPr>
              <a:t>determinada</a:t>
            </a:r>
            <a:r>
              <a:rPr lang="en-US" altLang="es-ES_tradnl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SELECT	 	</a:t>
            </a:r>
            <a:r>
              <a:rPr lang="en-US" altLang="es-ES_tradnl" dirty="0" err="1">
                <a:solidFill>
                  <a:schemeClr val="tx1"/>
                </a:solidFill>
              </a:rPr>
              <a:t>Recuperar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datos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INSERT		</a:t>
            </a:r>
            <a:r>
              <a:rPr lang="en-US" altLang="es-ES_tradnl" dirty="0" err="1">
                <a:solidFill>
                  <a:schemeClr val="tx1"/>
                </a:solidFill>
              </a:rPr>
              <a:t>Inserta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nuevas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filas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UPDATE	</a:t>
            </a:r>
            <a:r>
              <a:rPr lang="en-US" altLang="es-ES_tradnl" dirty="0" err="1">
                <a:solidFill>
                  <a:schemeClr val="tx1"/>
                </a:solidFill>
              </a:rPr>
              <a:t>Modifica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filas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datos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DELETE		</a:t>
            </a:r>
            <a:r>
              <a:rPr lang="en-US" altLang="es-ES_tradnl" dirty="0" err="1">
                <a:solidFill>
                  <a:schemeClr val="tx1"/>
                </a:solidFill>
              </a:rPr>
              <a:t>Elimina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filas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datos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REFERENCES	</a:t>
            </a:r>
            <a:r>
              <a:rPr lang="en-US" altLang="es-ES_tradnl" dirty="0" err="1">
                <a:solidFill>
                  <a:schemeClr val="tx1"/>
                </a:solidFill>
              </a:rPr>
              <a:t>Columnas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referencia</a:t>
            </a:r>
            <a:r>
              <a:rPr lang="en-US" altLang="es-ES_tradnl" dirty="0">
                <a:solidFill>
                  <a:schemeClr val="tx1"/>
                </a:solidFill>
              </a:rPr>
              <a:t> de la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 con </a:t>
            </a:r>
            <a:r>
              <a:rPr lang="en-US" altLang="es-ES_tradnl" dirty="0" err="1">
                <a:solidFill>
                  <a:schemeClr val="tx1"/>
                </a:solidFill>
              </a:rPr>
              <a:t>nombre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restricciones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		</a:t>
            </a:r>
            <a:r>
              <a:rPr lang="en-US" altLang="es-ES_tradnl" dirty="0" err="1">
                <a:solidFill>
                  <a:schemeClr val="tx1"/>
                </a:solidFill>
              </a:rPr>
              <a:t>integridad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USAGE		</a:t>
            </a:r>
            <a:r>
              <a:rPr lang="en-US" altLang="es-ES_tradnl" dirty="0" err="1">
                <a:solidFill>
                  <a:schemeClr val="tx1"/>
                </a:solidFill>
              </a:rPr>
              <a:t>Utilice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dominios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colaciones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conjuntos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caracteres</a:t>
            </a:r>
            <a:r>
              <a:rPr lang="en-US" altLang="es-ES_tradnl" dirty="0">
                <a:solidFill>
                  <a:schemeClr val="tx1"/>
                </a:solidFill>
              </a:rPr>
              <a:t> y 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		</a:t>
            </a:r>
            <a:r>
              <a:rPr lang="en-US" altLang="es-ES_tradnl" dirty="0" err="1">
                <a:solidFill>
                  <a:schemeClr val="tx1"/>
                </a:solidFill>
              </a:rPr>
              <a:t>traducciones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Privilegios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6758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restringir</a:t>
            </a:r>
            <a:r>
              <a:rPr lang="en-US" altLang="es-ES_tradnl" sz="2800" dirty="0">
                <a:solidFill>
                  <a:schemeClr val="tx1"/>
                </a:solidFill>
              </a:rPr>
              <a:t> INSERT / UPDATE / REFERENCES 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El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propietario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otorgar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usuarios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necesarios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mediante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declaración</a:t>
            </a:r>
            <a:r>
              <a:rPr lang="en-US" altLang="es-ES_tradnl" sz="2800" dirty="0">
                <a:solidFill>
                  <a:schemeClr val="tx1"/>
                </a:solidFill>
              </a:rPr>
              <a:t> GRANT.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crear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vista,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usuario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tener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</a:t>
            </a:r>
            <a:r>
              <a:rPr lang="en-US" altLang="es-ES_tradnl" sz="2800" dirty="0">
                <a:solidFill>
                  <a:schemeClr val="tx1"/>
                </a:solidFill>
              </a:rPr>
              <a:t> SELECT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componen</a:t>
            </a:r>
            <a:r>
              <a:rPr lang="en-US" altLang="es-ES_tradnl" sz="2800" dirty="0">
                <a:solidFill>
                  <a:schemeClr val="tx1"/>
                </a:solidFill>
              </a:rPr>
              <a:t> la vista y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</a:t>
            </a:r>
            <a:r>
              <a:rPr lang="en-US" altLang="es-ES_tradnl" sz="2800" dirty="0">
                <a:solidFill>
                  <a:schemeClr val="tx1"/>
                </a:solidFill>
              </a:rPr>
              <a:t> REFERENCES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nombradas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Privilegios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2372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GRANT	{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PrivilegeList</a:t>
            </a:r>
            <a:r>
              <a:rPr lang="en-US" altLang="es-ES_tradnl" sz="2800" dirty="0">
                <a:solidFill>
                  <a:schemeClr val="tx1"/>
                </a:solidFill>
              </a:rPr>
              <a:t> | ALL PRIVILEGES}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ON	</a:t>
            </a:r>
            <a:r>
              <a:rPr lang="en-US" altLang="es-ES_tradnl" sz="2800" dirty="0" err="1">
                <a:solidFill>
                  <a:schemeClr val="tx1"/>
                </a:solidFill>
              </a:rPr>
              <a:t>ObjectName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TO	{</a:t>
            </a:r>
            <a:r>
              <a:rPr lang="en-US" altLang="es-ES_tradnl" sz="2800" dirty="0" err="1">
                <a:solidFill>
                  <a:schemeClr val="tx1"/>
                </a:solidFill>
              </a:rPr>
              <a:t>AuthorizationIdList</a:t>
            </a:r>
            <a:r>
              <a:rPr lang="en-US" altLang="es-ES_tradnl" sz="2800" dirty="0">
                <a:solidFill>
                  <a:schemeClr val="tx1"/>
                </a:solidFill>
              </a:rPr>
              <a:t> | PUBLIC}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[WITH GRANT OPTION]</a:t>
            </a:r>
          </a:p>
          <a:p>
            <a:pPr algn="just"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PrivilegeList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consta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uno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anteriores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separados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comas.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ALL PRIVILEGES </a:t>
            </a:r>
            <a:r>
              <a:rPr lang="en-US" altLang="es-ES_tradnl" sz="2800" dirty="0" err="1">
                <a:solidFill>
                  <a:schemeClr val="tx1"/>
                </a:solidFill>
              </a:rPr>
              <a:t>otorga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 a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usuario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GRANT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764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PUBLIC </a:t>
            </a:r>
            <a:r>
              <a:rPr lang="en-US" altLang="es-ES_tradnl" sz="32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otorgar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acceso</a:t>
            </a:r>
            <a:r>
              <a:rPr lang="en-US" altLang="es-ES_tradnl" sz="3200" dirty="0">
                <a:solidFill>
                  <a:schemeClr val="tx1"/>
                </a:solidFill>
              </a:rPr>
              <a:t> a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todos</a:t>
            </a:r>
            <a:r>
              <a:rPr lang="en-US" altLang="es-ES_tradnl" sz="3200" dirty="0">
                <a:solidFill>
                  <a:schemeClr val="tx1"/>
                </a:solidFill>
              </a:rPr>
              <a:t>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usuarios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autorizados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presentes</a:t>
            </a:r>
            <a:r>
              <a:rPr lang="en-US" altLang="es-ES_tradnl" sz="3200" dirty="0">
                <a:solidFill>
                  <a:schemeClr val="tx1"/>
                </a:solidFill>
              </a:rPr>
              <a:t> y </a:t>
            </a:r>
            <a:r>
              <a:rPr lang="en-US" altLang="es-ES_tradnl" sz="3200" dirty="0" err="1">
                <a:solidFill>
                  <a:schemeClr val="tx1"/>
                </a:solidFill>
              </a:rPr>
              <a:t>futuros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ObjectName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base, vista, </a:t>
            </a:r>
            <a:r>
              <a:rPr lang="en-US" altLang="es-ES_tradnl" sz="3200" dirty="0" err="1">
                <a:solidFill>
                  <a:schemeClr val="tx1"/>
                </a:solidFill>
              </a:rPr>
              <a:t>dominio</a:t>
            </a:r>
            <a:r>
              <a:rPr lang="en-US" altLang="es-ES_tradnl" sz="3200" dirty="0">
                <a:solidFill>
                  <a:schemeClr val="tx1"/>
                </a:solidFill>
              </a:rPr>
              <a:t>, </a:t>
            </a:r>
            <a:r>
              <a:rPr lang="en-US" altLang="es-ES_tradnl" sz="3200" dirty="0" err="1">
                <a:solidFill>
                  <a:schemeClr val="tx1"/>
                </a:solidFill>
              </a:rPr>
              <a:t>juego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caracteres</a:t>
            </a:r>
            <a:r>
              <a:rPr lang="en-US" altLang="es-ES_tradnl" sz="3200" dirty="0">
                <a:solidFill>
                  <a:schemeClr val="tx1"/>
                </a:solidFill>
              </a:rPr>
              <a:t>,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colación</a:t>
            </a:r>
            <a:r>
              <a:rPr lang="en-US" altLang="es-ES_tradnl" sz="3200" dirty="0">
                <a:solidFill>
                  <a:schemeClr val="tx1"/>
                </a:solidFill>
              </a:rPr>
              <a:t> o </a:t>
            </a:r>
            <a:r>
              <a:rPr lang="en-US" altLang="es-ES_tradnl" sz="3200" dirty="0" err="1">
                <a:solidFill>
                  <a:schemeClr val="tx1"/>
                </a:solidFill>
              </a:rPr>
              <a:t>traducción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WITH GRANT OPTION </a:t>
            </a:r>
            <a:r>
              <a:rPr lang="en-US" altLang="es-ES_tradnl" sz="32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transferir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privilegio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GRANT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672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41655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Otorgar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completos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administrador</a:t>
            </a:r>
            <a:r>
              <a:rPr lang="en-US" altLang="es-ES_tradnl" dirty="0">
                <a:solidFill>
                  <a:schemeClr val="tx1"/>
                </a:solidFill>
              </a:rPr>
              <a:t> a la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 de personal.</a:t>
            </a:r>
          </a:p>
          <a:p>
            <a:pPr algn="just">
              <a:lnSpc>
                <a:spcPct val="1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GRANT ALL PRIVILEGES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ON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TO Manager WITH GRANT OPTION;</a:t>
            </a:r>
          </a:p>
          <a:p>
            <a:pPr lvl="1" algn="just">
              <a:lnSpc>
                <a:spcPct val="10000"/>
              </a:lnSpc>
            </a:pPr>
            <a:endParaRPr lang="en-US" altLang="es-ES_tradnl" sz="2400" dirty="0">
              <a:solidFill>
                <a:schemeClr val="tx1"/>
              </a:solidFill>
            </a:endParaRPr>
          </a:p>
          <a:p>
            <a:pPr algn="just">
              <a:lnSpc>
                <a:spcPct val="20000"/>
              </a:lnSpc>
            </a:pPr>
            <a:r>
              <a:rPr lang="en-US" altLang="es-ES_tradnl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Dar a los </a:t>
            </a:r>
            <a:r>
              <a:rPr lang="en-US" altLang="es-ES_tradnl" dirty="0" err="1">
                <a:solidFill>
                  <a:schemeClr val="tx1"/>
                </a:solidFill>
              </a:rPr>
              <a:t>usuarios</a:t>
            </a:r>
            <a:r>
              <a:rPr lang="en-US" altLang="es-ES_tradnl" dirty="0">
                <a:solidFill>
                  <a:schemeClr val="tx1"/>
                </a:solidFill>
              </a:rPr>
              <a:t> Personal y Director </a:t>
            </a:r>
            <a:r>
              <a:rPr lang="en-US" altLang="es-ES_tradnl" dirty="0" err="1">
                <a:solidFill>
                  <a:schemeClr val="tx1"/>
                </a:solidFill>
              </a:rPr>
              <a:t>acceso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consulta</a:t>
            </a:r>
            <a:r>
              <a:rPr lang="en-US" altLang="es-ES_tradnl" dirty="0">
                <a:solidFill>
                  <a:schemeClr val="tx1"/>
                </a:solidFill>
              </a:rPr>
              <a:t> y </a:t>
            </a:r>
            <a:r>
              <a:rPr lang="en-US" altLang="es-ES_tradnl" dirty="0" err="1">
                <a:solidFill>
                  <a:schemeClr val="tx1"/>
                </a:solidFill>
              </a:rPr>
              <a:t>actualizaci</a:t>
            </a:r>
            <a:r>
              <a:rPr lang="es-ES" altLang="es-ES_tradnl" dirty="0" err="1">
                <a:solidFill>
                  <a:schemeClr val="tx1"/>
                </a:solidFill>
              </a:rPr>
              <a:t>ón</a:t>
            </a:r>
            <a:r>
              <a:rPr lang="es-E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>
                <a:solidFill>
                  <a:schemeClr val="tx1"/>
                </a:solidFill>
              </a:rPr>
              <a:t>en la </a:t>
            </a:r>
            <a:r>
              <a:rPr lang="en-US" altLang="es-ES_tradnl" dirty="0" err="1">
                <a:solidFill>
                  <a:schemeClr val="tx1"/>
                </a:solidFill>
              </a:rPr>
              <a:t>columna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salario</a:t>
            </a:r>
            <a:r>
              <a:rPr lang="en-US" altLang="es-ES_tradnl" dirty="0">
                <a:solidFill>
                  <a:schemeClr val="tx1"/>
                </a:solidFill>
              </a:rPr>
              <a:t> Personal.</a:t>
            </a:r>
          </a:p>
          <a:p>
            <a:pPr algn="just">
              <a:lnSpc>
                <a:spcPct val="1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GRANT SELECT, UPDATE (salary)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ON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TO Personnel, Director;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Ejemplos 12 y 13 (GRANT)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632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32511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3200" dirty="0">
                <a:solidFill>
                  <a:schemeClr val="tx1"/>
                </a:solidFill>
              </a:rPr>
              <a:t>Dar a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todos</a:t>
            </a:r>
            <a:r>
              <a:rPr lang="en-US" altLang="es-ES_tradnl" sz="3200" dirty="0">
                <a:solidFill>
                  <a:schemeClr val="tx1"/>
                </a:solidFill>
              </a:rPr>
              <a:t>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usuarios</a:t>
            </a:r>
            <a:r>
              <a:rPr lang="en-US" altLang="es-ES_tradnl" sz="3200" dirty="0">
                <a:solidFill>
                  <a:schemeClr val="tx1"/>
                </a:solidFill>
              </a:rPr>
              <a:t>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privilegio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s-ES" altLang="es-ES_tradnl" sz="3200" dirty="0">
                <a:solidFill>
                  <a:schemeClr val="tx1"/>
                </a:solidFill>
              </a:rPr>
              <a:t>de consulta en la tabla de sucursales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60000"/>
              </a:lnSpc>
            </a:pPr>
            <a:endParaRPr lang="en-US" altLang="es-ES_tradnl" sz="32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	GRANT SELECT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	ON Branch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	TO PUBLIC;</a:t>
            </a:r>
          </a:p>
          <a:p>
            <a:pPr lvl="1" algn="just"/>
            <a:endParaRPr lang="en-US" altLang="es-ES_tradnl" sz="32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14 (GRANT)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8761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707880"/>
            <a:ext cx="10379075" cy="4382953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utilizar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operaciones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normales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conjunto</a:t>
            </a:r>
            <a:r>
              <a:rPr lang="en-US" altLang="es-ES_tradnl" sz="28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unión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intersección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diferencia</a:t>
            </a:r>
            <a:r>
              <a:rPr lang="en-US" altLang="es-ES_tradnl" sz="2800" dirty="0">
                <a:solidFill>
                  <a:schemeClr val="tx1"/>
                </a:solidFill>
              </a:rPr>
              <a:t>,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combinar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2800" dirty="0">
                <a:solidFill>
                  <a:schemeClr val="tx1"/>
                </a:solidFill>
              </a:rPr>
              <a:t> de dos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consultas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única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unión</a:t>
            </a:r>
            <a:r>
              <a:rPr lang="en-US" altLang="es-ES_tradnl" sz="2800" dirty="0">
                <a:solidFill>
                  <a:schemeClr val="tx1"/>
                </a:solidFill>
              </a:rPr>
              <a:t> de dos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</a:rPr>
              <a:t>, A y B,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en A o B, o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ambas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intersección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comunes</a:t>
            </a:r>
            <a:r>
              <a:rPr lang="en-US" altLang="es-ES_tradnl" sz="2800" dirty="0">
                <a:solidFill>
                  <a:schemeClr val="tx1"/>
                </a:solidFill>
              </a:rPr>
              <a:t> a A y B.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diferencia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en A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pero</a:t>
            </a:r>
            <a:r>
              <a:rPr lang="en-US" altLang="es-ES_tradnl" sz="2800" dirty="0">
                <a:solidFill>
                  <a:schemeClr val="tx1"/>
                </a:solidFill>
              </a:rPr>
              <a:t> no en B.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existir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compatibilidad</a:t>
            </a:r>
            <a:r>
              <a:rPr lang="en-US" altLang="es-ES_tradnl" sz="2800" dirty="0">
                <a:solidFill>
                  <a:schemeClr val="tx1"/>
                </a:solidFill>
              </a:rPr>
              <a:t> entre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Union</a:t>
            </a:r>
            <a:r>
              <a:rPr lang="es-ES" b="1" dirty="0"/>
              <a:t>, </a:t>
            </a:r>
            <a:r>
              <a:rPr lang="es-ES" b="1" dirty="0" err="1"/>
              <a:t>Intersection</a:t>
            </a:r>
            <a:r>
              <a:rPr lang="es-ES" b="1" dirty="0"/>
              <a:t>, </a:t>
            </a:r>
            <a:r>
              <a:rPr lang="es-ES" b="1" dirty="0" err="1"/>
              <a:t>Exception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7611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REVOKE </a:t>
            </a:r>
            <a:r>
              <a:rPr lang="en-US" altLang="es-ES_tradnl" dirty="0" err="1">
                <a:solidFill>
                  <a:schemeClr val="tx1"/>
                </a:solidFill>
              </a:rPr>
              <a:t>quita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otorgados</a:t>
            </a:r>
            <a:r>
              <a:rPr lang="en-US" altLang="es-ES_tradnl" dirty="0">
                <a:solidFill>
                  <a:schemeClr val="tx1"/>
                </a:solidFill>
              </a:rPr>
              <a:t> con GRANT. </a:t>
            </a:r>
          </a:p>
          <a:p>
            <a:pPr algn="just">
              <a:lnSpc>
                <a:spcPct val="2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REVOKE [GRANT OPTION FOR] 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{</a:t>
            </a:r>
            <a:r>
              <a:rPr lang="en-US" altLang="es-ES_tradnl" sz="2400" dirty="0" err="1">
                <a:solidFill>
                  <a:schemeClr val="tx1"/>
                </a:solidFill>
              </a:rPr>
              <a:t>PrivilegeList</a:t>
            </a:r>
            <a:r>
              <a:rPr lang="en-US" altLang="es-ES_tradnl" sz="2400" dirty="0">
                <a:solidFill>
                  <a:schemeClr val="tx1"/>
                </a:solidFill>
              </a:rPr>
              <a:t> | ALL PRIVILEGES}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ON </a:t>
            </a:r>
            <a:r>
              <a:rPr lang="en-US" altLang="es-ES_tradnl" sz="2400" dirty="0" err="1">
                <a:solidFill>
                  <a:schemeClr val="tx1"/>
                </a:solidFill>
              </a:rPr>
              <a:t>ObjectName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FROM {</a:t>
            </a:r>
            <a:r>
              <a:rPr lang="en-US" altLang="es-ES_tradnl" sz="2400" dirty="0" err="1">
                <a:solidFill>
                  <a:schemeClr val="tx1"/>
                </a:solidFill>
              </a:rPr>
              <a:t>AuthorizationIdList</a:t>
            </a:r>
            <a:r>
              <a:rPr lang="en-US" altLang="es-ES_tradnl" sz="2400" dirty="0">
                <a:solidFill>
                  <a:schemeClr val="tx1"/>
                </a:solidFill>
              </a:rPr>
              <a:t> | PUBLIC}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  [RESTRICT | CASCADE]</a:t>
            </a:r>
          </a:p>
          <a:p>
            <a:pPr algn="just">
              <a:lnSpc>
                <a:spcPct val="2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ALL PRIVILEGES se </a:t>
            </a:r>
            <a:r>
              <a:rPr lang="en-US" altLang="es-ES_tradnl" dirty="0" err="1">
                <a:solidFill>
                  <a:schemeClr val="tx1"/>
                </a:solidFill>
              </a:rPr>
              <a:t>refiere</a:t>
            </a:r>
            <a:r>
              <a:rPr lang="en-US" altLang="es-ES_tradnl" dirty="0">
                <a:solidFill>
                  <a:schemeClr val="tx1"/>
                </a:solidFill>
              </a:rPr>
              <a:t> a </a:t>
            </a:r>
            <a:r>
              <a:rPr lang="en-US" altLang="es-ES_tradnl" dirty="0" err="1">
                <a:solidFill>
                  <a:schemeClr val="tx1"/>
                </a:solidFill>
              </a:rPr>
              <a:t>todos</a:t>
            </a:r>
            <a:r>
              <a:rPr lang="en-US" altLang="es-ES_tradnl" dirty="0">
                <a:solidFill>
                  <a:schemeClr val="tx1"/>
                </a:solidFill>
              </a:rPr>
              <a:t> los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otorgados</a:t>
            </a:r>
            <a:r>
              <a:rPr lang="en-US" altLang="es-ES_tradnl" dirty="0">
                <a:solidFill>
                  <a:schemeClr val="tx1"/>
                </a:solidFill>
              </a:rPr>
              <a:t> a un </a:t>
            </a:r>
            <a:r>
              <a:rPr lang="en-US" altLang="es-ES_tradnl" dirty="0" err="1">
                <a:solidFill>
                  <a:schemeClr val="tx1"/>
                </a:solidFill>
              </a:rPr>
              <a:t>usuario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por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usuario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que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revoca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REVOKE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898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REVOKE </a:t>
            </a:r>
            <a:r>
              <a:rPr lang="en-US" altLang="es-ES_tradnl" dirty="0" err="1">
                <a:solidFill>
                  <a:schemeClr val="tx1"/>
                </a:solidFill>
              </a:rPr>
              <a:t>quita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otorgados</a:t>
            </a:r>
            <a:r>
              <a:rPr lang="en-US" altLang="es-ES_tradnl" dirty="0">
                <a:solidFill>
                  <a:schemeClr val="tx1"/>
                </a:solidFill>
              </a:rPr>
              <a:t> con GRANT. </a:t>
            </a:r>
          </a:p>
          <a:p>
            <a:pPr algn="just">
              <a:lnSpc>
                <a:spcPct val="2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REVOKE [GRANT OPTION FOR] 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{</a:t>
            </a:r>
            <a:r>
              <a:rPr lang="en-US" altLang="es-ES_tradnl" sz="2400" dirty="0" err="1">
                <a:solidFill>
                  <a:schemeClr val="tx1"/>
                </a:solidFill>
              </a:rPr>
              <a:t>PrivilegeList</a:t>
            </a:r>
            <a:r>
              <a:rPr lang="en-US" altLang="es-ES_tradnl" sz="2400" dirty="0">
                <a:solidFill>
                  <a:schemeClr val="tx1"/>
                </a:solidFill>
              </a:rPr>
              <a:t> | ALL PRIVILEGES}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ON </a:t>
            </a:r>
            <a:r>
              <a:rPr lang="en-US" altLang="es-ES_tradnl" sz="2400" dirty="0" err="1">
                <a:solidFill>
                  <a:schemeClr val="tx1"/>
                </a:solidFill>
              </a:rPr>
              <a:t>ObjectName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FROM {</a:t>
            </a:r>
            <a:r>
              <a:rPr lang="en-US" altLang="es-ES_tradnl" sz="2400" dirty="0" err="1">
                <a:solidFill>
                  <a:schemeClr val="tx1"/>
                </a:solidFill>
              </a:rPr>
              <a:t>AuthorizationIdList</a:t>
            </a:r>
            <a:r>
              <a:rPr lang="en-US" altLang="es-ES_tradnl" sz="2400" dirty="0">
                <a:solidFill>
                  <a:schemeClr val="tx1"/>
                </a:solidFill>
              </a:rPr>
              <a:t> | PUBLIC}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  [RESTRICT | CASCADE]</a:t>
            </a:r>
          </a:p>
          <a:p>
            <a:pPr algn="just">
              <a:lnSpc>
                <a:spcPct val="2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ALL PRIVILEGES se </a:t>
            </a:r>
            <a:r>
              <a:rPr lang="en-US" altLang="es-ES_tradnl" dirty="0" err="1">
                <a:solidFill>
                  <a:schemeClr val="tx1"/>
                </a:solidFill>
              </a:rPr>
              <a:t>refiere</a:t>
            </a:r>
            <a:r>
              <a:rPr lang="en-US" altLang="es-ES_tradnl" dirty="0">
                <a:solidFill>
                  <a:schemeClr val="tx1"/>
                </a:solidFill>
              </a:rPr>
              <a:t> a </a:t>
            </a:r>
            <a:r>
              <a:rPr lang="en-US" altLang="es-ES_tradnl" dirty="0" err="1">
                <a:solidFill>
                  <a:schemeClr val="tx1"/>
                </a:solidFill>
              </a:rPr>
              <a:t>todos</a:t>
            </a:r>
            <a:r>
              <a:rPr lang="en-US" altLang="es-ES_tradnl" dirty="0">
                <a:solidFill>
                  <a:schemeClr val="tx1"/>
                </a:solidFill>
              </a:rPr>
              <a:t> los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otorgados</a:t>
            </a:r>
            <a:r>
              <a:rPr lang="en-US" altLang="es-ES_tradnl" dirty="0">
                <a:solidFill>
                  <a:schemeClr val="tx1"/>
                </a:solidFill>
              </a:rPr>
              <a:t> a un </a:t>
            </a:r>
            <a:r>
              <a:rPr lang="en-US" altLang="es-ES_tradnl" dirty="0" err="1">
                <a:solidFill>
                  <a:schemeClr val="tx1"/>
                </a:solidFill>
              </a:rPr>
              <a:t>usuario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por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usuario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que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revoca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>
                <a:solidFill>
                  <a:schemeClr val="tx1"/>
                </a:solidFill>
              </a:rPr>
              <a:t>privilegios.</a:t>
            </a:r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REVOKE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7461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785376"/>
            <a:ext cx="10379075" cy="411947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GRANT OPTION FOR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transmitidos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través</a:t>
            </a:r>
            <a:r>
              <a:rPr lang="en-US" altLang="es-ES_tradnl" sz="2800" dirty="0">
                <a:solidFill>
                  <a:schemeClr val="tx1"/>
                </a:solidFill>
              </a:rPr>
              <a:t> de WITH GRANT OPTION de GRANT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revoquen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separado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REVOKE </a:t>
            </a:r>
            <a:r>
              <a:rPr lang="en-US" altLang="es-ES_tradnl" sz="2800" dirty="0" err="1">
                <a:solidFill>
                  <a:schemeClr val="tx1"/>
                </a:solidFill>
              </a:rPr>
              <a:t>falla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da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resultado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objeto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abandonado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vista, a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haya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especificado</a:t>
            </a:r>
            <a:r>
              <a:rPr lang="en-US" altLang="es-ES_tradnl" sz="2800" dirty="0">
                <a:solidFill>
                  <a:schemeClr val="tx1"/>
                </a:solidFill>
              </a:rPr>
              <a:t> la palabra clave CASCADE.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privilegios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otorgados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usuario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usuarios</a:t>
            </a:r>
            <a:r>
              <a:rPr lang="en-US" altLang="es-ES_tradnl" sz="2800" dirty="0">
                <a:solidFill>
                  <a:schemeClr val="tx1"/>
                </a:solidFill>
              </a:rPr>
              <a:t> no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ven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afectados</a:t>
            </a:r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REVOKE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6194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33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56914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REVOKE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8" name="Picture 5" descr="DS3-Figure 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95" y="1735809"/>
            <a:ext cx="6393322" cy="44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94315"/>
            <a:ext cx="10379075" cy="416552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Revocar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privilegio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consulta</a:t>
            </a:r>
            <a:r>
              <a:rPr lang="en-US" altLang="es-ES_tradnl" dirty="0">
                <a:solidFill>
                  <a:schemeClr val="tx1"/>
                </a:solidFill>
              </a:rPr>
              <a:t> en la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sucursales</a:t>
            </a:r>
            <a:r>
              <a:rPr lang="en-US" altLang="es-ES_tradnl" dirty="0">
                <a:solidFill>
                  <a:schemeClr val="tx1"/>
                </a:solidFill>
              </a:rPr>
              <a:t> a </a:t>
            </a:r>
            <a:r>
              <a:rPr lang="en-US" altLang="es-ES_tradnl" dirty="0" err="1">
                <a:solidFill>
                  <a:schemeClr val="tx1"/>
                </a:solidFill>
              </a:rPr>
              <a:t>todos</a:t>
            </a:r>
            <a:r>
              <a:rPr lang="en-US" altLang="es-ES_tradnl" dirty="0">
                <a:solidFill>
                  <a:schemeClr val="tx1"/>
                </a:solidFill>
              </a:rPr>
              <a:t> los </a:t>
            </a:r>
            <a:r>
              <a:rPr lang="en-US" altLang="es-ES_tradnl" dirty="0" err="1">
                <a:solidFill>
                  <a:schemeClr val="tx1"/>
                </a:solidFill>
              </a:rPr>
              <a:t>usuarios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REVOKE SELECT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ON Branch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FROM PUBLIC;</a:t>
            </a:r>
          </a:p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Revocar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todos</a:t>
            </a:r>
            <a:r>
              <a:rPr lang="en-US" altLang="es-ES_tradnl" dirty="0">
                <a:solidFill>
                  <a:schemeClr val="tx1"/>
                </a:solidFill>
              </a:rPr>
              <a:t> los </a:t>
            </a:r>
            <a:r>
              <a:rPr lang="en-US" altLang="es-ES_tradnl" dirty="0" err="1">
                <a:solidFill>
                  <a:schemeClr val="tx1"/>
                </a:solidFill>
              </a:rPr>
              <a:t>privilegios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otorgados</a:t>
            </a:r>
            <a:r>
              <a:rPr lang="en-US" altLang="es-ES_tradnl" dirty="0">
                <a:solidFill>
                  <a:schemeClr val="tx1"/>
                </a:solidFill>
              </a:rPr>
              <a:t> al Director en la </a:t>
            </a:r>
            <a:r>
              <a:rPr lang="en-US" altLang="es-ES_tradnl" dirty="0" err="1">
                <a:solidFill>
                  <a:schemeClr val="tx1"/>
                </a:solidFill>
              </a:rPr>
              <a:t>tabla</a:t>
            </a:r>
            <a:r>
              <a:rPr lang="en-US" altLang="es-ES_tradnl" dirty="0">
                <a:solidFill>
                  <a:schemeClr val="tx1"/>
                </a:solidFill>
              </a:rPr>
              <a:t> de personal.</a:t>
            </a:r>
          </a:p>
          <a:p>
            <a:pPr algn="just">
              <a:lnSpc>
                <a:spcPct val="2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REVOKE ALL PRIVILEGES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ON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FROM Director;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2539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Ejemplos 15 y 16 (REVOKE)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3383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706742" y="1873039"/>
            <a:ext cx="10515600" cy="54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/>
              <a:t>MANEJO DE DATOS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06929" y="2340246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Mantenimiento de la </a:t>
            </a:r>
            <a:r>
              <a:rPr lang="es-ES_tradnl" dirty="0" err="1"/>
              <a:t>informaci</a:t>
            </a:r>
            <a:r>
              <a:rPr lang="es-ES" dirty="0" err="1"/>
              <a:t>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"/>
    </mc:Choice>
    <mc:Fallback xmlns="">
      <p:transition spd="slow" advTm="117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Union</a:t>
            </a:r>
            <a:r>
              <a:rPr lang="es-ES" b="1" dirty="0"/>
              <a:t>, </a:t>
            </a:r>
            <a:r>
              <a:rPr lang="es-ES" b="1" dirty="0" err="1"/>
              <a:t>Intersect</a:t>
            </a:r>
            <a:r>
              <a:rPr lang="es-ES" b="1" dirty="0"/>
              <a:t>, </a:t>
            </a:r>
            <a:r>
              <a:rPr lang="es-ES" b="1" dirty="0" err="1"/>
              <a:t>Except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8" name="Picture 5" descr="DS3-Figure 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5" y="2006789"/>
            <a:ext cx="7848600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69019"/>
            <a:ext cx="10379075" cy="4057489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ciudades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donde</a:t>
            </a:r>
            <a:r>
              <a:rPr lang="en-US" altLang="es-ES_tradnl" sz="2800" dirty="0">
                <a:solidFill>
                  <a:schemeClr val="tx1"/>
                </a:solidFill>
              </a:rPr>
              <a:t> hay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5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(SELECT city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Branch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city IS NOT NULL)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UNION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(SELECT city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city IS NOT NULL);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 (UNION)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8" name="Picture 5" descr="DS3-Table 05-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r="50503"/>
          <a:stretch/>
        </p:blipFill>
        <p:spPr bwMode="auto">
          <a:xfrm>
            <a:off x="8600269" y="3053167"/>
            <a:ext cx="2450024" cy="2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69019"/>
            <a:ext cx="10379075" cy="4057489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ciudades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donde</a:t>
            </a:r>
            <a:r>
              <a:rPr lang="en-US" altLang="es-ES_tradnl" sz="2800" dirty="0">
                <a:solidFill>
                  <a:schemeClr val="tx1"/>
                </a:solidFill>
              </a:rPr>
              <a:t> hay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(SELECT city FROM Branch)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INTERSECT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(SELECT city 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 (INTERSECT)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8" name="Picture 4" descr="DS3-Table 05-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8" r="48259"/>
          <a:stretch/>
        </p:blipFill>
        <p:spPr bwMode="auto">
          <a:xfrm>
            <a:off x="8888278" y="3688596"/>
            <a:ext cx="2177511" cy="21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869019"/>
            <a:ext cx="10379075" cy="4057489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ciudades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donde</a:t>
            </a:r>
            <a:r>
              <a:rPr lang="en-US" altLang="es-ES_tradnl" sz="2800" dirty="0">
                <a:solidFill>
                  <a:schemeClr val="tx1"/>
                </a:solidFill>
              </a:rPr>
              <a:t> hay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pero</a:t>
            </a:r>
            <a:r>
              <a:rPr lang="en-US" altLang="es-ES_tradnl" sz="2800" dirty="0">
                <a:solidFill>
                  <a:schemeClr val="tx1"/>
                </a:solidFill>
              </a:rPr>
              <a:t>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(SELECT city FROM Branch)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EXCEPT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(SELECT city 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3 (EXCEPT)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  <p:pic>
        <p:nvPicPr>
          <p:cNvPr id="9" name="Picture 4" descr="DS3-Table 05-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r="43252"/>
          <a:stretch/>
        </p:blipFill>
        <p:spPr bwMode="auto">
          <a:xfrm>
            <a:off x="10022238" y="3967566"/>
            <a:ext cx="1098221" cy="14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INSERT INTO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800" dirty="0">
                <a:solidFill>
                  <a:schemeClr val="tx1"/>
                </a:solidFill>
              </a:rPr>
              <a:t> [ (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2800" dirty="0">
                <a:solidFill>
                  <a:schemeClr val="tx1"/>
                </a:solidFill>
              </a:rPr>
              <a:t>) ]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VALUES (</a:t>
            </a:r>
            <a:r>
              <a:rPr lang="en-US" altLang="es-ES_tradnl" sz="2800" dirty="0" err="1">
                <a:solidFill>
                  <a:schemeClr val="tx1"/>
                </a:solidFill>
              </a:rPr>
              <a:t>dataValueList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opcional</a:t>
            </a:r>
            <a:r>
              <a:rPr lang="en-US" altLang="es-ES_tradnl" sz="2800" dirty="0">
                <a:solidFill>
                  <a:schemeClr val="tx1"/>
                </a:solidFill>
              </a:rPr>
              <a:t>;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omite</a:t>
            </a:r>
            <a:r>
              <a:rPr lang="en-US" altLang="es-ES_tradnl" sz="2800" dirty="0">
                <a:solidFill>
                  <a:schemeClr val="tx1"/>
                </a:solidFill>
              </a:rPr>
              <a:t>, SQL </a:t>
            </a:r>
            <a:r>
              <a:rPr lang="en-US" altLang="es-ES_tradnl" sz="2800" dirty="0" err="1">
                <a:solidFill>
                  <a:schemeClr val="tx1"/>
                </a:solidFill>
              </a:rPr>
              <a:t>supone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su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CREATE TABLE original.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omitida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haber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declarada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NULL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cuando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creó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, a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haya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especificado</a:t>
            </a:r>
            <a:r>
              <a:rPr lang="en-US" altLang="es-ES_tradnl" sz="2800" dirty="0">
                <a:solidFill>
                  <a:schemeClr val="tx1"/>
                </a:solidFill>
              </a:rPr>
              <a:t> un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DEFAULT al </a:t>
            </a:r>
            <a:r>
              <a:rPr lang="en-US" altLang="es-ES_tradnl" sz="2800" dirty="0" err="1">
                <a:solidFill>
                  <a:schemeClr val="tx1"/>
                </a:solidFill>
              </a:rPr>
              <a:t>crear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INSERT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5030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i="1" dirty="0" err="1">
                <a:solidFill>
                  <a:schemeClr val="tx1"/>
                </a:solidFill>
              </a:rPr>
              <a:t>dataValueList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coincidir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siguiente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manera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elementos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ser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mismo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haber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correspondencia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directa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posición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elementos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dos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listas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el </a:t>
            </a:r>
            <a:r>
              <a:rPr lang="en-US" altLang="es-ES_tradnl" sz="2800" dirty="0" err="1">
                <a:solidFill>
                  <a:schemeClr val="tx1"/>
                </a:solidFill>
              </a:rPr>
              <a:t>tipo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datos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elemento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dataValueList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ser</a:t>
            </a:r>
            <a:r>
              <a:rPr lang="en-US" altLang="es-ES_tradnl" sz="2800" dirty="0">
                <a:solidFill>
                  <a:schemeClr val="tx1"/>
                </a:solidFill>
              </a:rPr>
              <a:t> compatible con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tipo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datos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correspondiente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INSERT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Mantenimiento de la información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4461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1971</Words>
  <Application>Microsoft Macintosh PowerPoint</Application>
  <PresentationFormat>Panorámica</PresentationFormat>
  <Paragraphs>290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8" baseType="lpstr">
      <vt:lpstr>Arial</vt:lpstr>
      <vt:lpstr>Calibri</vt:lpstr>
      <vt:lpstr>Tema de Office</vt:lpstr>
      <vt:lpstr>Presentación de PowerPoint</vt:lpstr>
      <vt:lpstr>Presentación de PowerPoint</vt:lpstr>
      <vt:lpstr>Union, Intersection, Exception</vt:lpstr>
      <vt:lpstr>Union, Intersect, Except</vt:lpstr>
      <vt:lpstr>Ejemplo 1 (UNION)</vt:lpstr>
      <vt:lpstr>Ejemplo 2 (INTERSECT)</vt:lpstr>
      <vt:lpstr>Ejemplo 3 (EXCEPT)</vt:lpstr>
      <vt:lpstr>Sentencia INSERT</vt:lpstr>
      <vt:lpstr>Sentencia INSERT</vt:lpstr>
      <vt:lpstr>Ejemplo 4 (INSERT … VALUES)</vt:lpstr>
      <vt:lpstr>Ejemplo 5 (INSERT … VALUES)</vt:lpstr>
      <vt:lpstr>Sentencia INSERT</vt:lpstr>
      <vt:lpstr>Ejemplo 6 (INSERT … SELECT)</vt:lpstr>
      <vt:lpstr>Ejemplo 6 (INSERT … SELECT)</vt:lpstr>
      <vt:lpstr>Ejemplo 6 (INSERT … SELECT)</vt:lpstr>
      <vt:lpstr>Sentencia UPDATE</vt:lpstr>
      <vt:lpstr>Sentencia UPDATE</vt:lpstr>
      <vt:lpstr>Ejemplos 7 y 8 (UPDATE)</vt:lpstr>
      <vt:lpstr>Ejemplo 9 (UPDATE)</vt:lpstr>
      <vt:lpstr>Sentencia DELETE</vt:lpstr>
      <vt:lpstr>Ejemplos 10 y 11 (DELETE)</vt:lpstr>
      <vt:lpstr>Transacciones</vt:lpstr>
      <vt:lpstr>Transacciones</vt:lpstr>
      <vt:lpstr>Privilegios</vt:lpstr>
      <vt:lpstr>Privilegios</vt:lpstr>
      <vt:lpstr>Sentencia GRANT</vt:lpstr>
      <vt:lpstr>Sentencia GRANT</vt:lpstr>
      <vt:lpstr>Ejemplos 12 y 13 (GRANT)</vt:lpstr>
      <vt:lpstr>Ejemplo 14 (GRANT)</vt:lpstr>
      <vt:lpstr>Sentencia REVOKE</vt:lpstr>
      <vt:lpstr>Sentencia REVOKE</vt:lpstr>
      <vt:lpstr>Sentencia REVOKE</vt:lpstr>
      <vt:lpstr>Sentencia REVOKE</vt:lpstr>
      <vt:lpstr>Ejemplos 15 y 16 (REVOKE)</vt:lpstr>
      <vt:lpstr>Presentación de PowerPoint</vt:lpstr>
    </vt:vector>
  </TitlesOfParts>
  <Manager/>
  <Company>ESPOL - FCNM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MESAP - Manejo de Datos</dc:title>
  <dc:subject>Mantenimiento de la información</dc:subject>
  <dc:creator>Guillermo Baquerizo</dc:creator>
  <cp:keywords/>
  <dc:description/>
  <cp:lastModifiedBy>Guillermo Alejandro Baquerizo Palma</cp:lastModifiedBy>
  <cp:revision>217</cp:revision>
  <dcterms:created xsi:type="dcterms:W3CDTF">2019-06-03T20:36:55Z</dcterms:created>
  <dcterms:modified xsi:type="dcterms:W3CDTF">2023-06-19T02:37:46Z</dcterms:modified>
  <cp:category/>
</cp:coreProperties>
</file>