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56" r:id="rId2"/>
    <p:sldId id="260" r:id="rId3"/>
    <p:sldId id="292" r:id="rId4"/>
    <p:sldId id="280" r:id="rId5"/>
    <p:sldId id="295" r:id="rId6"/>
    <p:sldId id="294" r:id="rId7"/>
    <p:sldId id="296" r:id="rId8"/>
    <p:sldId id="297" r:id="rId9"/>
    <p:sldId id="298" r:id="rId10"/>
    <p:sldId id="302" r:id="rId11"/>
    <p:sldId id="299" r:id="rId12"/>
    <p:sldId id="309" r:id="rId13"/>
    <p:sldId id="301" r:id="rId14"/>
    <p:sldId id="300" r:id="rId15"/>
    <p:sldId id="303" r:id="rId16"/>
    <p:sldId id="310" r:id="rId17"/>
    <p:sldId id="306" r:id="rId18"/>
    <p:sldId id="304" r:id="rId19"/>
    <p:sldId id="308" r:id="rId20"/>
    <p:sldId id="312" r:id="rId21"/>
    <p:sldId id="307" r:id="rId22"/>
    <p:sldId id="311" r:id="rId23"/>
    <p:sldId id="314" r:id="rId24"/>
    <p:sldId id="257" r:id="rId25"/>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3887"/>
    <a:srgbClr val="5B38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52"/>
    <p:restoredTop sz="84402"/>
  </p:normalViewPr>
  <p:slideViewPr>
    <p:cSldViewPr snapToGrid="0" snapToObjects="1">
      <p:cViewPr varScale="1">
        <p:scale>
          <a:sx n="61" d="100"/>
          <a:sy n="61" d="100"/>
        </p:scale>
        <p:origin x="888" y="6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29935B-7B77-423A-A4B1-1698DCF7CAA4}" type="datetimeFigureOut">
              <a:rPr lang="es-ES" smtClean="0"/>
              <a:t>16/06/2021</a:t>
            </a:fld>
            <a:endParaRPr lang="es-E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10FCDAA-E848-40F9-8F87-841142ABDF1F}" type="slidenum">
              <a:rPr lang="es-ES" smtClean="0"/>
              <a:t>‹Nº›</a:t>
            </a:fld>
            <a:endParaRPr lang="es-ES"/>
          </a:p>
        </p:txBody>
      </p:sp>
    </p:spTree>
    <p:extLst>
      <p:ext uri="{BB962C8B-B14F-4D97-AF65-F5344CB8AC3E}">
        <p14:creationId xmlns:p14="http://schemas.microsoft.com/office/powerpoint/2010/main" val="131708434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2BE400-2353-4EA9-BB27-5DD3749BE62E}" type="datetimeFigureOut">
              <a:rPr lang="es-ES" smtClean="0"/>
              <a:t>16/06/2021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DDD61B-2982-4B82-94AC-BE309B72E739}" type="slidenum">
              <a:rPr lang="es-ES" smtClean="0"/>
              <a:t>‹Nº›</a:t>
            </a:fld>
            <a:endParaRPr lang="es-ES"/>
          </a:p>
        </p:txBody>
      </p:sp>
    </p:spTree>
    <p:extLst>
      <p:ext uri="{BB962C8B-B14F-4D97-AF65-F5344CB8AC3E}">
        <p14:creationId xmlns:p14="http://schemas.microsoft.com/office/powerpoint/2010/main" val="243581921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b="0" i="0" dirty="0">
                <a:solidFill>
                  <a:srgbClr val="555555"/>
                </a:solidFill>
                <a:effectLst/>
                <a:latin typeface="Helvetica Neue"/>
              </a:rPr>
              <a:t>El proceso de análisis de datos siempre conlleva procedimientos de limpieza de los valores que implican realizar eliminación o generación de nuevos datos. Este proceso es relevante ya que sin datos eficientes y veraces todos los procesos posteriores serán erróneos o poco eficaces.</a:t>
            </a:r>
          </a:p>
          <a:p>
            <a:pPr algn="l"/>
            <a:r>
              <a:rPr lang="es-ES" b="0" i="0" dirty="0">
                <a:solidFill>
                  <a:srgbClr val="555555"/>
                </a:solidFill>
                <a:effectLst/>
                <a:latin typeface="Helvetica Neue"/>
              </a:rPr>
              <a:t>Además, R trabaja en forma preferente con datos tabulados (en forma de tablas) y su formato preferido es el </a:t>
            </a:r>
            <a:r>
              <a:rPr lang="es-ES" b="0" i="0" dirty="0" err="1">
                <a:solidFill>
                  <a:srgbClr val="555555"/>
                </a:solidFill>
                <a:effectLst/>
                <a:latin typeface="Helvetica Neue"/>
              </a:rPr>
              <a:t>dataframe</a:t>
            </a:r>
            <a:r>
              <a:rPr lang="es-ES" b="0" i="0" dirty="0">
                <a:solidFill>
                  <a:srgbClr val="555555"/>
                </a:solidFill>
                <a:effectLst/>
                <a:latin typeface="Helvetica Neue"/>
              </a:rPr>
              <a:t>. Los datos tabulados establecen:</a:t>
            </a:r>
          </a:p>
          <a:p>
            <a:pPr algn="l">
              <a:buFont typeface="Arial" panose="020B0604020202020204" pitchFamily="34" charset="0"/>
              <a:buChar char="•"/>
            </a:pPr>
            <a:r>
              <a:rPr lang="es-ES" b="0" i="0" dirty="0">
                <a:solidFill>
                  <a:srgbClr val="555555"/>
                </a:solidFill>
                <a:effectLst/>
                <a:latin typeface="Helvetica Neue"/>
              </a:rPr>
              <a:t>Cada variable esta almacenada en su propia columna.</a:t>
            </a:r>
          </a:p>
          <a:p>
            <a:pPr algn="l">
              <a:buFont typeface="Arial" panose="020B0604020202020204" pitchFamily="34" charset="0"/>
              <a:buChar char="•"/>
            </a:pPr>
            <a:r>
              <a:rPr lang="es-ES" b="0" i="0" dirty="0">
                <a:solidFill>
                  <a:srgbClr val="555555"/>
                </a:solidFill>
                <a:effectLst/>
                <a:latin typeface="Helvetica Neue"/>
              </a:rPr>
              <a:t>Cada observación esta almacenada en su propia fila.</a:t>
            </a:r>
          </a:p>
          <a:p>
            <a:pPr algn="l">
              <a:buFont typeface="Arial" panose="020B0604020202020204" pitchFamily="34" charset="0"/>
              <a:buChar char="•"/>
            </a:pPr>
            <a:r>
              <a:rPr lang="es-ES" b="0" i="0" dirty="0">
                <a:solidFill>
                  <a:srgbClr val="555555"/>
                </a:solidFill>
                <a:effectLst/>
                <a:latin typeface="Helvetica Neue"/>
              </a:rPr>
              <a:t>Cada tabla corresponde a un tipo de observación.</a:t>
            </a:r>
          </a:p>
          <a:p>
            <a:pPr algn="l"/>
            <a:r>
              <a:rPr lang="es-ES" b="0" i="0" dirty="0">
                <a:solidFill>
                  <a:srgbClr val="555555"/>
                </a:solidFill>
                <a:effectLst/>
                <a:latin typeface="Helvetica Neue"/>
              </a:rPr>
              <a:t>El análisis de los datos tiene como objetivo extraer información de ello. Por ello se requiere entre otras operaciones: </a:t>
            </a:r>
            <a:r>
              <a:rPr lang="es-ES" b="1" i="0" dirty="0">
                <a:solidFill>
                  <a:srgbClr val="555555"/>
                </a:solidFill>
                <a:effectLst/>
                <a:latin typeface="Helvetica Neue"/>
              </a:rPr>
              <a:t>Extraer las variables existentes</a:t>
            </a:r>
            <a:r>
              <a:rPr lang="es-ES" b="0" i="0" dirty="0">
                <a:solidFill>
                  <a:srgbClr val="555555"/>
                </a:solidFill>
                <a:effectLst/>
                <a:latin typeface="Helvetica Neue"/>
              </a:rPr>
              <a:t> en el conjunto de datos, </a:t>
            </a:r>
            <a:r>
              <a:rPr lang="es-ES" b="1" i="0" dirty="0">
                <a:solidFill>
                  <a:srgbClr val="555555"/>
                </a:solidFill>
                <a:effectLst/>
                <a:latin typeface="Helvetica Neue"/>
              </a:rPr>
              <a:t>Extraer</a:t>
            </a:r>
            <a:r>
              <a:rPr lang="es-ES" b="0" i="0" dirty="0">
                <a:solidFill>
                  <a:srgbClr val="555555"/>
                </a:solidFill>
                <a:effectLst/>
                <a:latin typeface="Helvetica Neue"/>
              </a:rPr>
              <a:t> las observaciones preexistentes, </a:t>
            </a:r>
            <a:r>
              <a:rPr lang="es-ES" b="1" i="0" dirty="0">
                <a:solidFill>
                  <a:srgbClr val="555555"/>
                </a:solidFill>
                <a:effectLst/>
                <a:latin typeface="Helvetica Neue"/>
              </a:rPr>
              <a:t>Derivar nuevas variables</a:t>
            </a:r>
            <a:r>
              <a:rPr lang="es-ES" b="0" i="0" dirty="0">
                <a:solidFill>
                  <a:srgbClr val="555555"/>
                </a:solidFill>
                <a:effectLst/>
                <a:latin typeface="Helvetica Neue"/>
              </a:rPr>
              <a:t> sobre las ya existentes y </a:t>
            </a:r>
            <a:r>
              <a:rPr lang="es-ES" b="1" i="0" dirty="0">
                <a:solidFill>
                  <a:srgbClr val="555555"/>
                </a:solidFill>
                <a:effectLst/>
                <a:latin typeface="Helvetica Neue"/>
              </a:rPr>
              <a:t>Cambiar las unidades</a:t>
            </a:r>
            <a:r>
              <a:rPr lang="es-ES" b="0" i="0" dirty="0">
                <a:solidFill>
                  <a:srgbClr val="555555"/>
                </a:solidFill>
                <a:effectLst/>
                <a:latin typeface="Helvetica Neue"/>
              </a:rPr>
              <a:t> de las variables.</a:t>
            </a:r>
          </a:p>
          <a:p>
            <a:pPr algn="l"/>
            <a:r>
              <a:rPr lang="es-ES" b="0" i="0" dirty="0">
                <a:solidFill>
                  <a:srgbClr val="555555"/>
                </a:solidFill>
                <a:effectLst/>
                <a:latin typeface="Helvetica Neue"/>
              </a:rPr>
              <a:t>El paquete </a:t>
            </a:r>
            <a:r>
              <a:rPr lang="es-ES" b="0" i="0" dirty="0" err="1">
                <a:solidFill>
                  <a:srgbClr val="555555"/>
                </a:solidFill>
                <a:effectLst/>
                <a:latin typeface="Helvetica Neue"/>
              </a:rPr>
              <a:t>Tidyverse</a:t>
            </a:r>
            <a:r>
              <a:rPr lang="es-ES" b="0" i="0" dirty="0">
                <a:solidFill>
                  <a:srgbClr val="555555"/>
                </a:solidFill>
                <a:effectLst/>
                <a:latin typeface="Helvetica Neue"/>
              </a:rPr>
              <a:t> provee una serie de herramientas destinadas a facilitar estos procesos.</a:t>
            </a:r>
          </a:p>
          <a:p>
            <a:pPr algn="l"/>
            <a:r>
              <a:rPr lang="es-ES" b="1" i="0" dirty="0" err="1">
                <a:solidFill>
                  <a:srgbClr val="555555"/>
                </a:solidFill>
                <a:effectLst/>
                <a:latin typeface="Helvetica Neue"/>
              </a:rPr>
              <a:t>Tidyverse</a:t>
            </a:r>
            <a:r>
              <a:rPr lang="es-ES" b="0" i="0" dirty="0">
                <a:solidFill>
                  <a:srgbClr val="555555"/>
                </a:solidFill>
                <a:effectLst/>
                <a:latin typeface="Helvetica Neue"/>
              </a:rPr>
              <a:t> es una colección de paquetes disponibles en </a:t>
            </a:r>
            <a:r>
              <a:rPr lang="es-ES" b="1" i="0" dirty="0">
                <a:solidFill>
                  <a:srgbClr val="555555"/>
                </a:solidFill>
                <a:effectLst/>
                <a:latin typeface="Helvetica Neue"/>
              </a:rPr>
              <a:t>R</a:t>
            </a:r>
            <a:r>
              <a:rPr lang="es-ES" b="0" i="0" dirty="0">
                <a:solidFill>
                  <a:srgbClr val="555555"/>
                </a:solidFill>
                <a:effectLst/>
                <a:latin typeface="Helvetica Neue"/>
              </a:rPr>
              <a:t> y orientados a la manipulación, importación, exploración y visualización de datos y que se utiliza exhaustivamente en ciencia de datos. El uso de </a:t>
            </a:r>
            <a:r>
              <a:rPr lang="es-ES" b="0" i="0" dirty="0" err="1">
                <a:solidFill>
                  <a:srgbClr val="555555"/>
                </a:solidFill>
                <a:effectLst/>
                <a:latin typeface="Helvetica Neue"/>
              </a:rPr>
              <a:t>Tidyverse</a:t>
            </a:r>
            <a:r>
              <a:rPr lang="es-ES" b="0" i="0" dirty="0">
                <a:solidFill>
                  <a:srgbClr val="555555"/>
                </a:solidFill>
                <a:effectLst/>
                <a:latin typeface="Helvetica Neue"/>
              </a:rPr>
              <a:t> permite facilitar el trabajo estadístico y la generación de trabajos reproducibles. Está compuesto de los siguientes paquetes:</a:t>
            </a:r>
          </a:p>
          <a:p>
            <a:pPr algn="l">
              <a:buFont typeface="Arial" panose="020B0604020202020204" pitchFamily="34" charset="0"/>
              <a:buChar char="•"/>
            </a:pPr>
            <a:r>
              <a:rPr lang="es-ES" b="0" i="0" dirty="0" err="1">
                <a:solidFill>
                  <a:srgbClr val="555555"/>
                </a:solidFill>
                <a:effectLst/>
                <a:latin typeface="Helvetica Neue"/>
              </a:rPr>
              <a:t>readr</a:t>
            </a:r>
            <a:endParaRPr lang="es-ES" b="0" i="0" dirty="0">
              <a:solidFill>
                <a:srgbClr val="555555"/>
              </a:solidFill>
              <a:effectLst/>
              <a:latin typeface="Helvetica Neue"/>
            </a:endParaRPr>
          </a:p>
          <a:p>
            <a:pPr algn="l">
              <a:buFont typeface="Arial" panose="020B0604020202020204" pitchFamily="34" charset="0"/>
              <a:buChar char="•"/>
            </a:pPr>
            <a:r>
              <a:rPr lang="es-ES" b="0" i="0" dirty="0" err="1">
                <a:solidFill>
                  <a:srgbClr val="555555"/>
                </a:solidFill>
                <a:effectLst/>
                <a:latin typeface="Helvetica Neue"/>
              </a:rPr>
              <a:t>dplyr</a:t>
            </a:r>
            <a:endParaRPr lang="es-ES" b="0" i="0" dirty="0">
              <a:solidFill>
                <a:srgbClr val="555555"/>
              </a:solidFill>
              <a:effectLst/>
              <a:latin typeface="Helvetica Neue"/>
            </a:endParaRPr>
          </a:p>
          <a:p>
            <a:pPr algn="l">
              <a:buFont typeface="Arial" panose="020B0604020202020204" pitchFamily="34" charset="0"/>
              <a:buChar char="•"/>
            </a:pPr>
            <a:r>
              <a:rPr lang="es-ES" b="0" i="0" dirty="0">
                <a:solidFill>
                  <a:srgbClr val="555555"/>
                </a:solidFill>
                <a:effectLst/>
                <a:latin typeface="Helvetica Neue"/>
              </a:rPr>
              <a:t>ggplot2</a:t>
            </a:r>
          </a:p>
          <a:p>
            <a:pPr algn="l">
              <a:buFont typeface="Arial" panose="020B0604020202020204" pitchFamily="34" charset="0"/>
              <a:buChar char="•"/>
            </a:pPr>
            <a:r>
              <a:rPr lang="es-ES" b="0" i="0" dirty="0" err="1">
                <a:solidFill>
                  <a:srgbClr val="555555"/>
                </a:solidFill>
                <a:effectLst/>
                <a:latin typeface="Helvetica Neue"/>
              </a:rPr>
              <a:t>tibble</a:t>
            </a:r>
            <a:endParaRPr lang="es-ES" b="0" i="0" dirty="0">
              <a:solidFill>
                <a:srgbClr val="555555"/>
              </a:solidFill>
              <a:effectLst/>
              <a:latin typeface="Helvetica Neue"/>
            </a:endParaRPr>
          </a:p>
          <a:p>
            <a:pPr algn="l">
              <a:buFont typeface="Arial" panose="020B0604020202020204" pitchFamily="34" charset="0"/>
              <a:buChar char="•"/>
            </a:pPr>
            <a:r>
              <a:rPr lang="es-ES" b="0" i="0" dirty="0" err="1">
                <a:solidFill>
                  <a:srgbClr val="555555"/>
                </a:solidFill>
                <a:effectLst/>
                <a:latin typeface="Helvetica Neue"/>
              </a:rPr>
              <a:t>tidyr</a:t>
            </a:r>
            <a:endParaRPr lang="es-ES" b="0" i="0" dirty="0">
              <a:solidFill>
                <a:srgbClr val="555555"/>
              </a:solidFill>
              <a:effectLst/>
              <a:latin typeface="Helvetica Neue"/>
            </a:endParaRPr>
          </a:p>
          <a:p>
            <a:pPr algn="l">
              <a:buFont typeface="Arial" panose="020B0604020202020204" pitchFamily="34" charset="0"/>
              <a:buChar char="•"/>
            </a:pPr>
            <a:r>
              <a:rPr lang="es-ES" b="0" i="0" dirty="0" err="1">
                <a:solidFill>
                  <a:srgbClr val="555555"/>
                </a:solidFill>
                <a:effectLst/>
                <a:latin typeface="Helvetica Neue"/>
              </a:rPr>
              <a:t>purr</a:t>
            </a:r>
            <a:endParaRPr lang="es-ES" b="0" i="0" dirty="0">
              <a:solidFill>
                <a:srgbClr val="555555"/>
              </a:solidFill>
              <a:effectLst/>
              <a:latin typeface="Helvetica Neue"/>
            </a:endParaRPr>
          </a:p>
          <a:p>
            <a:pPr algn="l">
              <a:buFont typeface="Arial" panose="020B0604020202020204" pitchFamily="34" charset="0"/>
              <a:buChar char="•"/>
            </a:pPr>
            <a:r>
              <a:rPr lang="es-ES" b="0" i="0" dirty="0" err="1">
                <a:solidFill>
                  <a:srgbClr val="555555"/>
                </a:solidFill>
                <a:effectLst/>
                <a:latin typeface="Helvetica Neue"/>
              </a:rPr>
              <a:t>stringr</a:t>
            </a:r>
            <a:endParaRPr lang="es-ES" b="0" i="0" dirty="0">
              <a:solidFill>
                <a:srgbClr val="555555"/>
              </a:solidFill>
              <a:effectLst/>
              <a:latin typeface="Helvetica Neue"/>
            </a:endParaRPr>
          </a:p>
          <a:p>
            <a:pPr algn="l">
              <a:buFont typeface="Arial" panose="020B0604020202020204" pitchFamily="34" charset="0"/>
              <a:buChar char="•"/>
            </a:pPr>
            <a:r>
              <a:rPr lang="es-ES" b="0" i="0" dirty="0" err="1">
                <a:solidFill>
                  <a:srgbClr val="555555"/>
                </a:solidFill>
                <a:effectLst/>
                <a:latin typeface="Helvetica Neue"/>
              </a:rPr>
              <a:t>forcats</a:t>
            </a:r>
            <a:endParaRPr lang="es-ES" b="0" i="0" dirty="0">
              <a:solidFill>
                <a:srgbClr val="555555"/>
              </a:solidFill>
              <a:effectLst/>
              <a:latin typeface="Helvetica Neue"/>
            </a:endParaRPr>
          </a:p>
          <a:p>
            <a:endParaRPr lang="es-EC" dirty="0"/>
          </a:p>
        </p:txBody>
      </p:sp>
    </p:spTree>
    <p:extLst>
      <p:ext uri="{BB962C8B-B14F-4D97-AF65-F5344CB8AC3E}">
        <p14:creationId xmlns:p14="http://schemas.microsoft.com/office/powerpoint/2010/main" val="10708496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97C51C-94E4-4E4A-AA68-BF1BE096FD2D}"/>
              </a:ext>
            </a:extLst>
          </p:cNvPr>
          <p:cNvSpPr>
            <a:spLocks noGrp="1"/>
          </p:cNvSpPr>
          <p:nvPr>
            <p:ph type="title"/>
          </p:nvPr>
        </p:nvSpPr>
        <p:spPr/>
        <p:txBody>
          <a:bodyPr/>
          <a:lstStyle/>
          <a:p>
            <a:r>
              <a:rPr lang="es-ES" dirty="0"/>
              <a:t>Haga clic para modificar el estilo de título del patrón</a:t>
            </a:r>
            <a:endParaRPr lang="es-EC" dirty="0"/>
          </a:p>
        </p:txBody>
      </p:sp>
      <p:sp>
        <p:nvSpPr>
          <p:cNvPr id="3" name="Marcador de contenido 2">
            <a:extLst>
              <a:ext uri="{FF2B5EF4-FFF2-40B4-BE49-F238E27FC236}">
                <a16:creationId xmlns:a16="http://schemas.microsoft.com/office/drawing/2014/main" id="{6387A191-90F0-3B41-BEF7-6AD325868769}"/>
              </a:ext>
            </a:extLst>
          </p:cNvPr>
          <p:cNvSpPr>
            <a:spLocks noGrp="1"/>
          </p:cNvSpPr>
          <p:nvPr>
            <p:ph idx="1"/>
          </p:nvPr>
        </p:nvSpPr>
        <p:spPr/>
        <p:txBody>
          <a:bodyPr/>
          <a:lstStyle/>
          <a:p>
            <a:r>
              <a:rPr lang="es-ES"/>
              <a:t>Editar los estilos de texto del patrón
Segundo nivel
Tercer nivel
Cuarto nivel
Quinto nivel</a:t>
            </a:r>
            <a:endParaRPr lang="es-EC"/>
          </a:p>
        </p:txBody>
      </p:sp>
      <p:sp>
        <p:nvSpPr>
          <p:cNvPr id="8" name="Marcador de fecha 7"/>
          <p:cNvSpPr>
            <a:spLocks noGrp="1"/>
          </p:cNvSpPr>
          <p:nvPr>
            <p:ph type="dt" sz="half" idx="10"/>
          </p:nvPr>
        </p:nvSpPr>
        <p:spPr/>
        <p:txBody>
          <a:bodyPr/>
          <a:lstStyle/>
          <a:p>
            <a:fld id="{D9AC36FF-E04D-4CBE-90A3-2B41DA602608}" type="datetime1">
              <a:rPr lang="es-EC" smtClean="0"/>
              <a:t>16/6/2021</a:t>
            </a:fld>
            <a:endParaRPr lang="es-EC"/>
          </a:p>
        </p:txBody>
      </p:sp>
      <p:sp>
        <p:nvSpPr>
          <p:cNvPr id="9" name="Marcador de pie de página 8"/>
          <p:cNvSpPr>
            <a:spLocks noGrp="1"/>
          </p:cNvSpPr>
          <p:nvPr>
            <p:ph type="ftr" sz="quarter" idx="11"/>
          </p:nvPr>
        </p:nvSpPr>
        <p:spPr/>
        <p:txBody>
          <a:bodyPr/>
          <a:lstStyle/>
          <a:p>
            <a:endParaRPr lang="es-EC"/>
          </a:p>
        </p:txBody>
      </p:sp>
      <p:sp>
        <p:nvSpPr>
          <p:cNvPr id="10" name="Marcador de número de diapositiva 9"/>
          <p:cNvSpPr>
            <a:spLocks noGrp="1"/>
          </p:cNvSpPr>
          <p:nvPr>
            <p:ph type="sldNum" sz="quarter" idx="12"/>
          </p:nvPr>
        </p:nvSpPr>
        <p:spPr/>
        <p:txBody>
          <a:bodyPr/>
          <a:lstStyle/>
          <a:p>
            <a:fld id="{CE617FFA-FFFF-594B-9377-103E5519C1FA}" type="slidenum">
              <a:rPr lang="es-EC" smtClean="0"/>
              <a:t>‹Nº›</a:t>
            </a:fld>
            <a:endParaRPr lang="es-EC"/>
          </a:p>
        </p:txBody>
      </p:sp>
      <p:pic>
        <p:nvPicPr>
          <p:cNvPr id="4" name="Imagen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23000"/>
            <a:ext cx="12192000" cy="635000"/>
          </a:xfrm>
          <a:prstGeom prst="rect">
            <a:avLst/>
          </a:prstGeom>
        </p:spPr>
      </p:pic>
    </p:spTree>
    <p:extLst>
      <p:ext uri="{BB962C8B-B14F-4D97-AF65-F5344CB8AC3E}">
        <p14:creationId xmlns:p14="http://schemas.microsoft.com/office/powerpoint/2010/main" val="1340873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0E5DD4-C2BD-3A48-BDD2-E8A21E5A664A}"/>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2B354714-4095-3B48-8A67-2A1EDAA6C961}"/>
              </a:ext>
            </a:extLst>
          </p:cNvPr>
          <p:cNvSpPr>
            <a:spLocks noGrp="1"/>
          </p:cNvSpPr>
          <p:nvPr>
            <p:ph type="body" orient="vert" idx="1"/>
          </p:nvPr>
        </p:nvSpPr>
        <p:spPr/>
        <p:txBody>
          <a:bodyPr vert="eaVert"/>
          <a:lstStyle/>
          <a:p>
            <a:r>
              <a:rPr lang="es-ES"/>
              <a:t>Editar los estilos de texto del patrón
Segundo nivel
Tercer nivel
Cuarto nivel
Quinto nivel</a:t>
            </a:r>
            <a:endParaRPr lang="es-EC"/>
          </a:p>
        </p:txBody>
      </p:sp>
      <p:sp>
        <p:nvSpPr>
          <p:cNvPr id="4" name="Marcador de fecha 3">
            <a:extLst>
              <a:ext uri="{FF2B5EF4-FFF2-40B4-BE49-F238E27FC236}">
                <a16:creationId xmlns:a16="http://schemas.microsoft.com/office/drawing/2014/main" id="{3362C5E1-2F9D-2444-865D-1E983130517B}"/>
              </a:ext>
            </a:extLst>
          </p:cNvPr>
          <p:cNvSpPr>
            <a:spLocks noGrp="1"/>
          </p:cNvSpPr>
          <p:nvPr>
            <p:ph type="dt" sz="half" idx="10"/>
          </p:nvPr>
        </p:nvSpPr>
        <p:spPr/>
        <p:txBody>
          <a:bodyPr/>
          <a:lstStyle/>
          <a:p>
            <a:fld id="{063C6EE4-87C8-4399-A18B-E3B4F9C81F7D}" type="datetime1">
              <a:rPr lang="es-EC" smtClean="0"/>
              <a:t>16/6/2021</a:t>
            </a:fld>
            <a:endParaRPr lang="es-EC"/>
          </a:p>
        </p:txBody>
      </p:sp>
      <p:sp>
        <p:nvSpPr>
          <p:cNvPr id="5" name="Marcador de pie de página 4">
            <a:extLst>
              <a:ext uri="{FF2B5EF4-FFF2-40B4-BE49-F238E27FC236}">
                <a16:creationId xmlns:a16="http://schemas.microsoft.com/office/drawing/2014/main" id="{78A79771-BED2-304D-B37C-5BFABE704F7A}"/>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4A86C033-DE60-DA40-BEEC-62047C136C23}"/>
              </a:ext>
            </a:extLst>
          </p:cNvPr>
          <p:cNvSpPr>
            <a:spLocks noGrp="1"/>
          </p:cNvSpPr>
          <p:nvPr>
            <p:ph type="sldNum" sz="quarter" idx="12"/>
          </p:nvPr>
        </p:nvSpPr>
        <p:spPr/>
        <p:txBody>
          <a:bodyPr/>
          <a:lstStyle/>
          <a:p>
            <a:fld id="{CE617FFA-FFFF-594B-9377-103E5519C1FA}" type="slidenum">
              <a:rPr lang="es-EC" smtClean="0"/>
              <a:t>‹Nº›</a:t>
            </a:fld>
            <a:endParaRPr lang="es-EC"/>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23000"/>
            <a:ext cx="12192000" cy="635000"/>
          </a:xfrm>
          <a:prstGeom prst="rect">
            <a:avLst/>
          </a:prstGeom>
        </p:spPr>
      </p:pic>
    </p:spTree>
    <p:extLst>
      <p:ext uri="{BB962C8B-B14F-4D97-AF65-F5344CB8AC3E}">
        <p14:creationId xmlns:p14="http://schemas.microsoft.com/office/powerpoint/2010/main" val="2000577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FC90EC2-F2A8-CB4A-B0A1-32DB60B0C87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EA7A2714-993B-F547-A18E-1D03E67ACA37}"/>
              </a:ext>
            </a:extLst>
          </p:cNvPr>
          <p:cNvSpPr>
            <a:spLocks noGrp="1"/>
          </p:cNvSpPr>
          <p:nvPr>
            <p:ph type="body" orient="vert" idx="1"/>
          </p:nvPr>
        </p:nvSpPr>
        <p:spPr>
          <a:xfrm>
            <a:off x="838200" y="365125"/>
            <a:ext cx="7734300" cy="5811838"/>
          </a:xfrm>
        </p:spPr>
        <p:txBody>
          <a:bodyPr vert="eaVert"/>
          <a:lstStyle/>
          <a:p>
            <a:r>
              <a:rPr lang="es-ES"/>
              <a:t>Editar los estilos de texto del patrón
Segundo nivel
Tercer nivel
Cuarto nivel
Quinto nivel</a:t>
            </a:r>
            <a:endParaRPr lang="es-EC"/>
          </a:p>
        </p:txBody>
      </p:sp>
      <p:sp>
        <p:nvSpPr>
          <p:cNvPr id="4" name="Marcador de fecha 3">
            <a:extLst>
              <a:ext uri="{FF2B5EF4-FFF2-40B4-BE49-F238E27FC236}">
                <a16:creationId xmlns:a16="http://schemas.microsoft.com/office/drawing/2014/main" id="{109FABC9-6A11-374F-BBD0-15748A7D78BA}"/>
              </a:ext>
            </a:extLst>
          </p:cNvPr>
          <p:cNvSpPr>
            <a:spLocks noGrp="1"/>
          </p:cNvSpPr>
          <p:nvPr>
            <p:ph type="dt" sz="half" idx="10"/>
          </p:nvPr>
        </p:nvSpPr>
        <p:spPr/>
        <p:txBody>
          <a:bodyPr/>
          <a:lstStyle/>
          <a:p>
            <a:fld id="{C50100E1-F999-4A32-88EB-932B4B1EC5F9}" type="datetime1">
              <a:rPr lang="es-EC" smtClean="0"/>
              <a:t>16/6/2021</a:t>
            </a:fld>
            <a:endParaRPr lang="es-EC"/>
          </a:p>
        </p:txBody>
      </p:sp>
      <p:sp>
        <p:nvSpPr>
          <p:cNvPr id="5" name="Marcador de pie de página 4">
            <a:extLst>
              <a:ext uri="{FF2B5EF4-FFF2-40B4-BE49-F238E27FC236}">
                <a16:creationId xmlns:a16="http://schemas.microsoft.com/office/drawing/2014/main" id="{960E88B7-57E0-044F-924E-2511E35B0172}"/>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CFAFF821-32D1-4F42-AD7D-F11652315DA2}"/>
              </a:ext>
            </a:extLst>
          </p:cNvPr>
          <p:cNvSpPr>
            <a:spLocks noGrp="1"/>
          </p:cNvSpPr>
          <p:nvPr>
            <p:ph type="sldNum" sz="quarter" idx="12"/>
          </p:nvPr>
        </p:nvSpPr>
        <p:spPr/>
        <p:txBody>
          <a:bodyPr/>
          <a:lstStyle/>
          <a:p>
            <a:fld id="{CE617FFA-FFFF-594B-9377-103E5519C1FA}" type="slidenum">
              <a:rPr lang="es-EC" smtClean="0"/>
              <a:t>‹Nº›</a:t>
            </a:fld>
            <a:endParaRPr lang="es-EC"/>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23000"/>
            <a:ext cx="12192000" cy="635000"/>
          </a:xfrm>
          <a:prstGeom prst="rect">
            <a:avLst/>
          </a:prstGeom>
        </p:spPr>
      </p:pic>
    </p:spTree>
    <p:extLst>
      <p:ext uri="{BB962C8B-B14F-4D97-AF65-F5344CB8AC3E}">
        <p14:creationId xmlns:p14="http://schemas.microsoft.com/office/powerpoint/2010/main" val="1150529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DDEA129B-788D-4F9E-A4FC-8EE29C49916C}" type="datetime1">
              <a:rPr lang="es-EC" smtClean="0"/>
              <a:t>16/6/2021</a:t>
            </a:fld>
            <a:endParaRPr lang="es-EC"/>
          </a:p>
        </p:txBody>
      </p:sp>
      <p:sp>
        <p:nvSpPr>
          <p:cNvPr id="4" name="Marcador de pie de página 3"/>
          <p:cNvSpPr>
            <a:spLocks noGrp="1"/>
          </p:cNvSpPr>
          <p:nvPr>
            <p:ph type="ftr" sz="quarter" idx="11"/>
          </p:nvPr>
        </p:nvSpPr>
        <p:spPr/>
        <p:txBody>
          <a:bodyPr/>
          <a:lstStyle/>
          <a:p>
            <a:endParaRPr lang="es-EC"/>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189097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2122FFF-C742-C34F-8182-53834AA379CA}"/>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389211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5601D9-09C8-1347-9D7D-E6B054386770}"/>
              </a:ext>
            </a:extLst>
          </p:cNvPr>
          <p:cNvSpPr>
            <a:spLocks noGrp="1"/>
          </p:cNvSpPr>
          <p:nvPr>
            <p:ph type="title"/>
          </p:nvPr>
        </p:nvSpPr>
        <p:spPr>
          <a:xfrm>
            <a:off x="831850" y="1330798"/>
            <a:ext cx="10515600" cy="1985317"/>
          </a:xfrm>
          <a:noFill/>
        </p:spPr>
        <p:txBody>
          <a:bodyPr anchor="b"/>
          <a:lstStyle>
            <a:lvl1pPr algn="ctr">
              <a:defRPr sz="6000">
                <a:solidFill>
                  <a:schemeClr val="tx1"/>
                </a:solidFill>
              </a:defRPr>
            </a:lvl1pPr>
          </a:lstStyle>
          <a:p>
            <a:r>
              <a:rPr lang="es-ES" dirty="0"/>
              <a:t>Haga clic para modificar el estilo de título del patrón</a:t>
            </a:r>
            <a:endParaRPr lang="es-EC" dirty="0"/>
          </a:p>
        </p:txBody>
      </p:sp>
      <p:sp>
        <p:nvSpPr>
          <p:cNvPr id="3" name="Marcador de texto 2">
            <a:extLst>
              <a:ext uri="{FF2B5EF4-FFF2-40B4-BE49-F238E27FC236}">
                <a16:creationId xmlns:a16="http://schemas.microsoft.com/office/drawing/2014/main" id="{658A4649-EBD7-D941-8B7F-EFBAF4FA21CD}"/>
              </a:ext>
            </a:extLst>
          </p:cNvPr>
          <p:cNvSpPr>
            <a:spLocks noGrp="1"/>
          </p:cNvSpPr>
          <p:nvPr>
            <p:ph type="body" idx="1"/>
          </p:nvPr>
        </p:nvSpPr>
        <p:spPr>
          <a:xfrm>
            <a:off x="831850" y="3452641"/>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dirty="0"/>
              <a:t>Editar los estilos de texto del patrón
Segundo nivel
Tercer nivel
Cuarto nivel
Quinto nivel</a:t>
            </a:r>
            <a:endParaRPr lang="es-EC" dirty="0"/>
          </a:p>
        </p:txBody>
      </p:sp>
      <p:sp>
        <p:nvSpPr>
          <p:cNvPr id="4" name="Marcador de fecha 3">
            <a:extLst>
              <a:ext uri="{FF2B5EF4-FFF2-40B4-BE49-F238E27FC236}">
                <a16:creationId xmlns:a16="http://schemas.microsoft.com/office/drawing/2014/main" id="{92F28D10-2622-174C-B8BB-F45ECD542044}"/>
              </a:ext>
            </a:extLst>
          </p:cNvPr>
          <p:cNvSpPr>
            <a:spLocks noGrp="1"/>
          </p:cNvSpPr>
          <p:nvPr>
            <p:ph type="dt" sz="half" idx="10"/>
          </p:nvPr>
        </p:nvSpPr>
        <p:spPr/>
        <p:txBody>
          <a:bodyPr/>
          <a:lstStyle/>
          <a:p>
            <a:fld id="{E490AB2F-905B-4829-99C3-D86E907F6E05}" type="datetime1">
              <a:rPr lang="es-EC" smtClean="0"/>
              <a:t>16/6/2021</a:t>
            </a:fld>
            <a:endParaRPr lang="es-EC"/>
          </a:p>
        </p:txBody>
      </p:sp>
      <p:sp>
        <p:nvSpPr>
          <p:cNvPr id="5" name="Marcador de pie de página 4">
            <a:extLst>
              <a:ext uri="{FF2B5EF4-FFF2-40B4-BE49-F238E27FC236}">
                <a16:creationId xmlns:a16="http://schemas.microsoft.com/office/drawing/2014/main" id="{A9B42A80-1D52-E748-9125-E220F13CFE04}"/>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47071B73-4C96-1844-99CB-96FD5E4E095C}"/>
              </a:ext>
            </a:extLst>
          </p:cNvPr>
          <p:cNvSpPr>
            <a:spLocks noGrp="1"/>
          </p:cNvSpPr>
          <p:nvPr>
            <p:ph type="sldNum" sz="quarter" idx="12"/>
          </p:nvPr>
        </p:nvSpPr>
        <p:spPr/>
        <p:txBody>
          <a:bodyPr/>
          <a:lstStyle>
            <a:lvl1pPr algn="r">
              <a:defRPr/>
            </a:lvl1pPr>
          </a:lstStyle>
          <a:p>
            <a:fld id="{CE617FFA-FFFF-594B-9377-103E5519C1FA}" type="slidenum">
              <a:rPr lang="es-EC" smtClean="0"/>
              <a:pPr/>
              <a:t>‹Nº›</a:t>
            </a:fld>
            <a:endParaRPr lang="es-EC"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23000"/>
            <a:ext cx="12192000" cy="635000"/>
          </a:xfrm>
          <a:prstGeom prst="rect">
            <a:avLst/>
          </a:prstGeom>
        </p:spPr>
      </p:pic>
    </p:spTree>
    <p:extLst>
      <p:ext uri="{BB962C8B-B14F-4D97-AF65-F5344CB8AC3E}">
        <p14:creationId xmlns:p14="http://schemas.microsoft.com/office/powerpoint/2010/main" val="252045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B0C756-4E67-1943-A4E0-DEBB76578191}"/>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20FE8AA4-2FC0-6A49-88F3-4685228E4767}"/>
              </a:ext>
            </a:extLst>
          </p:cNvPr>
          <p:cNvSpPr>
            <a:spLocks noGrp="1"/>
          </p:cNvSpPr>
          <p:nvPr>
            <p:ph sz="half" idx="1"/>
          </p:nvPr>
        </p:nvSpPr>
        <p:spPr>
          <a:xfrm>
            <a:off x="838200" y="1825625"/>
            <a:ext cx="5181600" cy="4351338"/>
          </a:xfrm>
        </p:spPr>
        <p:txBody>
          <a:bodyPr/>
          <a:lstStyle/>
          <a:p>
            <a:r>
              <a:rPr lang="es-ES"/>
              <a:t>Editar los estilos de texto del patrón
Segundo nivel
Tercer nivel
Cuarto nivel
Quinto nivel</a:t>
            </a:r>
            <a:endParaRPr lang="es-EC"/>
          </a:p>
        </p:txBody>
      </p:sp>
      <p:sp>
        <p:nvSpPr>
          <p:cNvPr id="4" name="Marcador de contenido 3">
            <a:extLst>
              <a:ext uri="{FF2B5EF4-FFF2-40B4-BE49-F238E27FC236}">
                <a16:creationId xmlns:a16="http://schemas.microsoft.com/office/drawing/2014/main" id="{18588646-C7D4-934F-B19E-6553738089C7}"/>
              </a:ext>
            </a:extLst>
          </p:cNvPr>
          <p:cNvSpPr>
            <a:spLocks noGrp="1"/>
          </p:cNvSpPr>
          <p:nvPr>
            <p:ph sz="half" idx="2"/>
          </p:nvPr>
        </p:nvSpPr>
        <p:spPr>
          <a:xfrm>
            <a:off x="6172200" y="1825625"/>
            <a:ext cx="5181600" cy="4351338"/>
          </a:xfrm>
        </p:spPr>
        <p:txBody>
          <a:bodyPr/>
          <a:lstStyle/>
          <a:p>
            <a:r>
              <a:rPr lang="es-ES"/>
              <a:t>Editar los estilos de texto del patrón
Segundo nivel
Tercer nivel
Cuarto nivel
Quinto nivel</a:t>
            </a:r>
            <a:endParaRPr lang="es-EC"/>
          </a:p>
        </p:txBody>
      </p:sp>
      <p:sp>
        <p:nvSpPr>
          <p:cNvPr id="5" name="Marcador de fecha 4">
            <a:extLst>
              <a:ext uri="{FF2B5EF4-FFF2-40B4-BE49-F238E27FC236}">
                <a16:creationId xmlns:a16="http://schemas.microsoft.com/office/drawing/2014/main" id="{E1889A28-03F8-B64F-9934-E45047E92B3C}"/>
              </a:ext>
            </a:extLst>
          </p:cNvPr>
          <p:cNvSpPr>
            <a:spLocks noGrp="1"/>
          </p:cNvSpPr>
          <p:nvPr>
            <p:ph type="dt" sz="half" idx="10"/>
          </p:nvPr>
        </p:nvSpPr>
        <p:spPr/>
        <p:txBody>
          <a:bodyPr/>
          <a:lstStyle/>
          <a:p>
            <a:fld id="{2E4A3FAD-F077-416B-AB5B-81F5F6E2AA56}" type="datetime1">
              <a:rPr lang="es-EC" smtClean="0"/>
              <a:t>16/6/2021</a:t>
            </a:fld>
            <a:endParaRPr lang="es-EC"/>
          </a:p>
        </p:txBody>
      </p:sp>
      <p:sp>
        <p:nvSpPr>
          <p:cNvPr id="6" name="Marcador de pie de página 5">
            <a:extLst>
              <a:ext uri="{FF2B5EF4-FFF2-40B4-BE49-F238E27FC236}">
                <a16:creationId xmlns:a16="http://schemas.microsoft.com/office/drawing/2014/main" id="{FE6100B5-66D0-7D4D-AB53-310DE7A45643}"/>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0FD17FB4-DFEE-E449-A546-6FFAB678EDBD}"/>
              </a:ext>
            </a:extLst>
          </p:cNvPr>
          <p:cNvSpPr>
            <a:spLocks noGrp="1"/>
          </p:cNvSpPr>
          <p:nvPr>
            <p:ph type="sldNum" sz="quarter" idx="12"/>
          </p:nvPr>
        </p:nvSpPr>
        <p:spPr/>
        <p:txBody>
          <a:bodyPr/>
          <a:lstStyle/>
          <a:p>
            <a:fld id="{CE617FFA-FFFF-594B-9377-103E5519C1FA}" type="slidenum">
              <a:rPr lang="es-EC" smtClean="0"/>
              <a:t>‹Nº›</a:t>
            </a:fld>
            <a:endParaRPr lang="es-EC"/>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23000"/>
            <a:ext cx="12192000" cy="635000"/>
          </a:xfrm>
          <a:prstGeom prst="rect">
            <a:avLst/>
          </a:prstGeom>
        </p:spPr>
      </p:pic>
    </p:spTree>
    <p:extLst>
      <p:ext uri="{BB962C8B-B14F-4D97-AF65-F5344CB8AC3E}">
        <p14:creationId xmlns:p14="http://schemas.microsoft.com/office/powerpoint/2010/main" val="929115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D9B31C-D7CA-A143-B84D-359ADFC2BCA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9948E873-65E0-D043-9E9C-7ABF5A22BE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s-ES"/>
              <a:t>Editar los estilos de texto del patrón
Segundo nivel
Tercer nivel
Cuarto nivel
Quinto nivel</a:t>
            </a:r>
            <a:endParaRPr lang="es-EC"/>
          </a:p>
        </p:txBody>
      </p:sp>
      <p:sp>
        <p:nvSpPr>
          <p:cNvPr id="4" name="Marcador de contenido 3">
            <a:extLst>
              <a:ext uri="{FF2B5EF4-FFF2-40B4-BE49-F238E27FC236}">
                <a16:creationId xmlns:a16="http://schemas.microsoft.com/office/drawing/2014/main" id="{1F00DF9E-55E2-0846-B98D-CD0844F0FFAD}"/>
              </a:ext>
            </a:extLst>
          </p:cNvPr>
          <p:cNvSpPr>
            <a:spLocks noGrp="1"/>
          </p:cNvSpPr>
          <p:nvPr>
            <p:ph sz="half" idx="2"/>
          </p:nvPr>
        </p:nvSpPr>
        <p:spPr>
          <a:xfrm>
            <a:off x="839788" y="2505075"/>
            <a:ext cx="5157787" cy="3684588"/>
          </a:xfrm>
        </p:spPr>
        <p:txBody>
          <a:bodyPr/>
          <a:lstStyle/>
          <a:p>
            <a:r>
              <a:rPr lang="es-ES"/>
              <a:t>Editar los estilos de texto del patrón
Segundo nivel
Tercer nivel
Cuarto nivel
Quinto nivel</a:t>
            </a:r>
            <a:endParaRPr lang="es-EC"/>
          </a:p>
        </p:txBody>
      </p:sp>
      <p:sp>
        <p:nvSpPr>
          <p:cNvPr id="5" name="Marcador de texto 4">
            <a:extLst>
              <a:ext uri="{FF2B5EF4-FFF2-40B4-BE49-F238E27FC236}">
                <a16:creationId xmlns:a16="http://schemas.microsoft.com/office/drawing/2014/main" id="{FF7939C6-809C-3E4F-BC56-7CE208DAC4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s-ES"/>
              <a:t>Editar los estilos de texto del patrón
Segundo nivel
Tercer nivel
Cuarto nivel
Quinto nivel</a:t>
            </a:r>
            <a:endParaRPr lang="es-EC"/>
          </a:p>
        </p:txBody>
      </p:sp>
      <p:sp>
        <p:nvSpPr>
          <p:cNvPr id="6" name="Marcador de contenido 5">
            <a:extLst>
              <a:ext uri="{FF2B5EF4-FFF2-40B4-BE49-F238E27FC236}">
                <a16:creationId xmlns:a16="http://schemas.microsoft.com/office/drawing/2014/main" id="{668F6365-EA44-1B4C-8854-FD7BA163F415}"/>
              </a:ext>
            </a:extLst>
          </p:cNvPr>
          <p:cNvSpPr>
            <a:spLocks noGrp="1"/>
          </p:cNvSpPr>
          <p:nvPr>
            <p:ph sz="quarter" idx="4"/>
          </p:nvPr>
        </p:nvSpPr>
        <p:spPr>
          <a:xfrm>
            <a:off x="6172200" y="2505075"/>
            <a:ext cx="5183188" cy="3684588"/>
          </a:xfrm>
        </p:spPr>
        <p:txBody>
          <a:bodyPr/>
          <a:lstStyle/>
          <a:p>
            <a:r>
              <a:rPr lang="es-ES"/>
              <a:t>Editar los estilos de texto del patrón
Segundo nivel
Tercer nivel
Cuarto nivel
Quinto nivel</a:t>
            </a:r>
            <a:endParaRPr lang="es-EC"/>
          </a:p>
        </p:txBody>
      </p:sp>
      <p:sp>
        <p:nvSpPr>
          <p:cNvPr id="7" name="Marcador de fecha 6">
            <a:extLst>
              <a:ext uri="{FF2B5EF4-FFF2-40B4-BE49-F238E27FC236}">
                <a16:creationId xmlns:a16="http://schemas.microsoft.com/office/drawing/2014/main" id="{C58DB97E-EAF2-1B43-AE0C-8F87EB16DBE5}"/>
              </a:ext>
            </a:extLst>
          </p:cNvPr>
          <p:cNvSpPr>
            <a:spLocks noGrp="1"/>
          </p:cNvSpPr>
          <p:nvPr>
            <p:ph type="dt" sz="half" idx="10"/>
          </p:nvPr>
        </p:nvSpPr>
        <p:spPr/>
        <p:txBody>
          <a:bodyPr/>
          <a:lstStyle/>
          <a:p>
            <a:fld id="{C9DD8FD5-83F1-4AFD-9C3D-AFF8F8FE8072}" type="datetime1">
              <a:rPr lang="es-EC" smtClean="0"/>
              <a:t>16/6/2021</a:t>
            </a:fld>
            <a:endParaRPr lang="es-EC"/>
          </a:p>
        </p:txBody>
      </p:sp>
      <p:sp>
        <p:nvSpPr>
          <p:cNvPr id="8" name="Marcador de pie de página 7">
            <a:extLst>
              <a:ext uri="{FF2B5EF4-FFF2-40B4-BE49-F238E27FC236}">
                <a16:creationId xmlns:a16="http://schemas.microsoft.com/office/drawing/2014/main" id="{478FB92D-355C-1046-819B-0D0F92AB0F26}"/>
              </a:ext>
            </a:extLst>
          </p:cNvPr>
          <p:cNvSpPr>
            <a:spLocks noGrp="1"/>
          </p:cNvSpPr>
          <p:nvPr>
            <p:ph type="ftr" sz="quarter" idx="11"/>
          </p:nvPr>
        </p:nvSpPr>
        <p:spPr/>
        <p:txBody>
          <a:bodyPr/>
          <a:lstStyle/>
          <a:p>
            <a:endParaRPr lang="es-EC"/>
          </a:p>
        </p:txBody>
      </p:sp>
      <p:sp>
        <p:nvSpPr>
          <p:cNvPr id="9" name="Marcador de número de diapositiva 8">
            <a:extLst>
              <a:ext uri="{FF2B5EF4-FFF2-40B4-BE49-F238E27FC236}">
                <a16:creationId xmlns:a16="http://schemas.microsoft.com/office/drawing/2014/main" id="{3F9DD87D-73DF-3B40-8DCC-AB92B3446388}"/>
              </a:ext>
            </a:extLst>
          </p:cNvPr>
          <p:cNvSpPr>
            <a:spLocks noGrp="1"/>
          </p:cNvSpPr>
          <p:nvPr>
            <p:ph type="sldNum" sz="quarter" idx="12"/>
          </p:nvPr>
        </p:nvSpPr>
        <p:spPr/>
        <p:txBody>
          <a:bodyPr/>
          <a:lstStyle/>
          <a:p>
            <a:fld id="{CE617FFA-FFFF-594B-9377-103E5519C1FA}" type="slidenum">
              <a:rPr lang="es-EC" smtClean="0"/>
              <a:t>‹Nº›</a:t>
            </a:fld>
            <a:endParaRPr lang="es-EC"/>
          </a:p>
        </p:txBody>
      </p:sp>
      <p:pic>
        <p:nvPicPr>
          <p:cNvPr id="11" name="Imagen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23000"/>
            <a:ext cx="12192000" cy="635000"/>
          </a:xfrm>
          <a:prstGeom prst="rect">
            <a:avLst/>
          </a:prstGeom>
        </p:spPr>
      </p:pic>
    </p:spTree>
    <p:extLst>
      <p:ext uri="{BB962C8B-B14F-4D97-AF65-F5344CB8AC3E}">
        <p14:creationId xmlns:p14="http://schemas.microsoft.com/office/powerpoint/2010/main" val="4172113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B9EBB3-9622-5040-BD0F-D9947D888CF6}"/>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fecha 2">
            <a:extLst>
              <a:ext uri="{FF2B5EF4-FFF2-40B4-BE49-F238E27FC236}">
                <a16:creationId xmlns:a16="http://schemas.microsoft.com/office/drawing/2014/main" id="{21DF367D-725E-F14F-B83C-8315068631DA}"/>
              </a:ext>
            </a:extLst>
          </p:cNvPr>
          <p:cNvSpPr>
            <a:spLocks noGrp="1"/>
          </p:cNvSpPr>
          <p:nvPr>
            <p:ph type="dt" sz="half" idx="10"/>
          </p:nvPr>
        </p:nvSpPr>
        <p:spPr/>
        <p:txBody>
          <a:bodyPr/>
          <a:lstStyle/>
          <a:p>
            <a:fld id="{AF39016B-764C-4F94-9891-C2BDD1E5BF28}" type="datetime1">
              <a:rPr lang="es-EC" smtClean="0"/>
              <a:t>16/6/2021</a:t>
            </a:fld>
            <a:endParaRPr lang="es-EC"/>
          </a:p>
        </p:txBody>
      </p:sp>
      <p:sp>
        <p:nvSpPr>
          <p:cNvPr id="4" name="Marcador de pie de página 3">
            <a:extLst>
              <a:ext uri="{FF2B5EF4-FFF2-40B4-BE49-F238E27FC236}">
                <a16:creationId xmlns:a16="http://schemas.microsoft.com/office/drawing/2014/main" id="{40A82F9C-A621-4244-9347-82AE0E0BC46E}"/>
              </a:ext>
            </a:extLst>
          </p:cNvPr>
          <p:cNvSpPr>
            <a:spLocks noGrp="1"/>
          </p:cNvSpPr>
          <p:nvPr>
            <p:ph type="ftr" sz="quarter" idx="11"/>
          </p:nvPr>
        </p:nvSpPr>
        <p:spPr/>
        <p:txBody>
          <a:bodyPr/>
          <a:lstStyle/>
          <a:p>
            <a:endParaRPr lang="es-EC"/>
          </a:p>
        </p:txBody>
      </p:sp>
      <p:sp>
        <p:nvSpPr>
          <p:cNvPr id="5" name="Marcador de número de diapositiva 4">
            <a:extLst>
              <a:ext uri="{FF2B5EF4-FFF2-40B4-BE49-F238E27FC236}">
                <a16:creationId xmlns:a16="http://schemas.microsoft.com/office/drawing/2014/main" id="{F5EB7694-487C-EF41-B3C4-9ED0D6410C9E}"/>
              </a:ext>
            </a:extLst>
          </p:cNvPr>
          <p:cNvSpPr>
            <a:spLocks noGrp="1"/>
          </p:cNvSpPr>
          <p:nvPr>
            <p:ph type="sldNum" sz="quarter" idx="12"/>
          </p:nvPr>
        </p:nvSpPr>
        <p:spPr/>
        <p:txBody>
          <a:bodyPr/>
          <a:lstStyle>
            <a:lvl1pPr>
              <a:defRPr>
                <a:ln>
                  <a:noFill/>
                </a:ln>
              </a:defRPr>
            </a:lvl1pPr>
          </a:lstStyle>
          <a:p>
            <a:fld id="{CE617FFA-FFFF-594B-9377-103E5519C1FA}" type="slidenum">
              <a:rPr lang="es-EC" smtClean="0"/>
              <a:pPr/>
              <a:t>‹Nº›</a:t>
            </a:fld>
            <a:endParaRPr lang="es-EC"/>
          </a:p>
        </p:txBody>
      </p:sp>
      <p:pic>
        <p:nvPicPr>
          <p:cNvPr id="10" name="Imagen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23000"/>
            <a:ext cx="12192000" cy="635000"/>
          </a:xfrm>
          <a:prstGeom prst="rect">
            <a:avLst/>
          </a:prstGeom>
        </p:spPr>
      </p:pic>
    </p:spTree>
    <p:extLst>
      <p:ext uri="{BB962C8B-B14F-4D97-AF65-F5344CB8AC3E}">
        <p14:creationId xmlns:p14="http://schemas.microsoft.com/office/powerpoint/2010/main" val="4159810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23000"/>
            <a:ext cx="12192000" cy="635000"/>
          </a:xfrm>
          <a:prstGeom prst="rect">
            <a:avLst/>
          </a:prstGeom>
        </p:spPr>
      </p:pic>
    </p:spTree>
    <p:extLst>
      <p:ext uri="{BB962C8B-B14F-4D97-AF65-F5344CB8AC3E}">
        <p14:creationId xmlns:p14="http://schemas.microsoft.com/office/powerpoint/2010/main" val="1773229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1BB8E0-09A4-3840-87EB-62021322146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123B04B7-C0B0-D343-9F9A-48B6F96D6C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s-ES"/>
              <a:t>Editar los estilos de texto del patrón
Segundo nivel
Tercer nivel
Cuarto nivel
Quinto nivel</a:t>
            </a:r>
            <a:endParaRPr lang="es-EC"/>
          </a:p>
        </p:txBody>
      </p:sp>
      <p:sp>
        <p:nvSpPr>
          <p:cNvPr id="4" name="Marcador de texto 3">
            <a:extLst>
              <a:ext uri="{FF2B5EF4-FFF2-40B4-BE49-F238E27FC236}">
                <a16:creationId xmlns:a16="http://schemas.microsoft.com/office/drawing/2014/main" id="{C59DF758-C6C5-504E-B6B9-B1F48BAF8C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Editar los estilos de texto del patrón
Segundo nivel
Tercer nivel
Cuarto nivel
Quinto nivel</a:t>
            </a:r>
            <a:endParaRPr lang="es-EC"/>
          </a:p>
        </p:txBody>
      </p:sp>
      <p:sp>
        <p:nvSpPr>
          <p:cNvPr id="5" name="Marcador de fecha 4">
            <a:extLst>
              <a:ext uri="{FF2B5EF4-FFF2-40B4-BE49-F238E27FC236}">
                <a16:creationId xmlns:a16="http://schemas.microsoft.com/office/drawing/2014/main" id="{C1092FA7-6166-8444-B229-E28C88833583}"/>
              </a:ext>
            </a:extLst>
          </p:cNvPr>
          <p:cNvSpPr>
            <a:spLocks noGrp="1"/>
          </p:cNvSpPr>
          <p:nvPr>
            <p:ph type="dt" sz="half" idx="10"/>
          </p:nvPr>
        </p:nvSpPr>
        <p:spPr/>
        <p:txBody>
          <a:bodyPr/>
          <a:lstStyle/>
          <a:p>
            <a:fld id="{A8376D57-F0B4-43D0-8B7B-79E1405A7EC7}" type="datetime1">
              <a:rPr lang="es-EC" smtClean="0"/>
              <a:t>16/6/2021</a:t>
            </a:fld>
            <a:endParaRPr lang="es-EC"/>
          </a:p>
        </p:txBody>
      </p:sp>
      <p:sp>
        <p:nvSpPr>
          <p:cNvPr id="6" name="Marcador de pie de página 5">
            <a:extLst>
              <a:ext uri="{FF2B5EF4-FFF2-40B4-BE49-F238E27FC236}">
                <a16:creationId xmlns:a16="http://schemas.microsoft.com/office/drawing/2014/main" id="{A97BD1A2-64B7-DF42-9FD4-A83D332ACEF0}"/>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324B70DE-C9D2-D040-B661-37B77CA575C1}"/>
              </a:ext>
            </a:extLst>
          </p:cNvPr>
          <p:cNvSpPr>
            <a:spLocks noGrp="1"/>
          </p:cNvSpPr>
          <p:nvPr>
            <p:ph type="sldNum" sz="quarter" idx="12"/>
          </p:nvPr>
        </p:nvSpPr>
        <p:spPr/>
        <p:txBody>
          <a:bodyPr/>
          <a:lstStyle/>
          <a:p>
            <a:fld id="{CE617FFA-FFFF-594B-9377-103E5519C1FA}" type="slidenum">
              <a:rPr lang="es-EC" smtClean="0"/>
              <a:t>‹Nº›</a:t>
            </a:fld>
            <a:endParaRPr lang="es-EC"/>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23000"/>
            <a:ext cx="12192000" cy="635000"/>
          </a:xfrm>
          <a:prstGeom prst="rect">
            <a:avLst/>
          </a:prstGeom>
        </p:spPr>
      </p:pic>
    </p:spTree>
    <p:extLst>
      <p:ext uri="{BB962C8B-B14F-4D97-AF65-F5344CB8AC3E}">
        <p14:creationId xmlns:p14="http://schemas.microsoft.com/office/powerpoint/2010/main" val="2106082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063C72-F70B-A641-B707-D8529D3FDC1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posición de imagen 2">
            <a:extLst>
              <a:ext uri="{FF2B5EF4-FFF2-40B4-BE49-F238E27FC236}">
                <a16:creationId xmlns:a16="http://schemas.microsoft.com/office/drawing/2014/main" id="{66433D29-6292-7543-AD21-AC9183C15A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Marcador de texto 3">
            <a:extLst>
              <a:ext uri="{FF2B5EF4-FFF2-40B4-BE49-F238E27FC236}">
                <a16:creationId xmlns:a16="http://schemas.microsoft.com/office/drawing/2014/main" id="{55347883-48A0-4642-91EE-A832FE7658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Editar los estilos de texto del patrón
Segundo nivel
Tercer nivel
Cuarto nivel
Quinto nivel</a:t>
            </a:r>
            <a:endParaRPr lang="es-EC"/>
          </a:p>
        </p:txBody>
      </p:sp>
      <p:sp>
        <p:nvSpPr>
          <p:cNvPr id="5" name="Marcador de fecha 4">
            <a:extLst>
              <a:ext uri="{FF2B5EF4-FFF2-40B4-BE49-F238E27FC236}">
                <a16:creationId xmlns:a16="http://schemas.microsoft.com/office/drawing/2014/main" id="{016C7995-50C4-2741-9A0F-9AF7F997393B}"/>
              </a:ext>
            </a:extLst>
          </p:cNvPr>
          <p:cNvSpPr>
            <a:spLocks noGrp="1"/>
          </p:cNvSpPr>
          <p:nvPr>
            <p:ph type="dt" sz="half" idx="10"/>
          </p:nvPr>
        </p:nvSpPr>
        <p:spPr/>
        <p:txBody>
          <a:bodyPr/>
          <a:lstStyle/>
          <a:p>
            <a:fld id="{BA73F333-2CF8-4DFC-8C6F-E24080981CB4}" type="datetime1">
              <a:rPr lang="es-EC" smtClean="0"/>
              <a:t>16/6/2021</a:t>
            </a:fld>
            <a:endParaRPr lang="es-EC"/>
          </a:p>
        </p:txBody>
      </p:sp>
      <p:sp>
        <p:nvSpPr>
          <p:cNvPr id="6" name="Marcador de pie de página 5">
            <a:extLst>
              <a:ext uri="{FF2B5EF4-FFF2-40B4-BE49-F238E27FC236}">
                <a16:creationId xmlns:a16="http://schemas.microsoft.com/office/drawing/2014/main" id="{740903D1-4FA8-4942-BDCF-CD88610A4EEB}"/>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7DF22E42-3CAC-8949-BA1F-F0067C3A2D75}"/>
              </a:ext>
            </a:extLst>
          </p:cNvPr>
          <p:cNvSpPr>
            <a:spLocks noGrp="1"/>
          </p:cNvSpPr>
          <p:nvPr>
            <p:ph type="sldNum" sz="quarter" idx="12"/>
          </p:nvPr>
        </p:nvSpPr>
        <p:spPr/>
        <p:txBody>
          <a:bodyPr/>
          <a:lstStyle/>
          <a:p>
            <a:fld id="{CE617FFA-FFFF-594B-9377-103E5519C1FA}" type="slidenum">
              <a:rPr lang="es-EC" smtClean="0"/>
              <a:t>‹Nº›</a:t>
            </a:fld>
            <a:endParaRPr lang="es-EC"/>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23000"/>
            <a:ext cx="12192000" cy="635000"/>
          </a:xfrm>
          <a:prstGeom prst="rect">
            <a:avLst/>
          </a:prstGeom>
        </p:spPr>
      </p:pic>
    </p:spTree>
    <p:extLst>
      <p:ext uri="{BB962C8B-B14F-4D97-AF65-F5344CB8AC3E}">
        <p14:creationId xmlns:p14="http://schemas.microsoft.com/office/powerpoint/2010/main" val="512215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5EEB454-19D1-2A41-8B76-285EEEA5B0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0FB5FA1C-41BA-374A-98C9-9EC850A93B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es-ES"/>
              <a:t>Editar los estilos de texto del patrón
Segundo nivel
Tercer nivel
Cuarto nivel
Quinto nivel</a:t>
            </a:r>
            <a:endParaRPr lang="es-EC"/>
          </a:p>
        </p:txBody>
      </p:sp>
      <p:sp>
        <p:nvSpPr>
          <p:cNvPr id="4" name="Marcador de fecha 3">
            <a:extLst>
              <a:ext uri="{FF2B5EF4-FFF2-40B4-BE49-F238E27FC236}">
                <a16:creationId xmlns:a16="http://schemas.microsoft.com/office/drawing/2014/main" id="{A9294F65-5D9E-224F-AB6A-B00F05156D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947A22-A436-49DD-B847-DDE651A555A2}" type="datetime1">
              <a:rPr lang="es-EC" smtClean="0"/>
              <a:t>16/6/2021</a:t>
            </a:fld>
            <a:endParaRPr lang="es-EC"/>
          </a:p>
        </p:txBody>
      </p:sp>
      <p:sp>
        <p:nvSpPr>
          <p:cNvPr id="5" name="Marcador de pie de página 4">
            <a:extLst>
              <a:ext uri="{FF2B5EF4-FFF2-40B4-BE49-F238E27FC236}">
                <a16:creationId xmlns:a16="http://schemas.microsoft.com/office/drawing/2014/main" id="{953DE4B9-9538-C242-AB8C-1FDBC403ED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a:extLst>
              <a:ext uri="{FF2B5EF4-FFF2-40B4-BE49-F238E27FC236}">
                <a16:creationId xmlns:a16="http://schemas.microsoft.com/office/drawing/2014/main" id="{C2F58C84-5FF8-3844-BB3B-2548759DADD7}"/>
              </a:ext>
            </a:extLst>
          </p:cNvPr>
          <p:cNvSpPr>
            <a:spLocks noGrp="1"/>
          </p:cNvSpPr>
          <p:nvPr>
            <p:ph type="sldNum" sz="quarter" idx="4"/>
          </p:nvPr>
        </p:nvSpPr>
        <p:spPr>
          <a:xfrm>
            <a:off x="9448800" y="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617FFA-FFFF-594B-9377-103E5519C1FA}" type="slidenum">
              <a:rPr lang="es-EC" smtClean="0"/>
              <a:t>‹Nº›</a:t>
            </a:fld>
            <a:endParaRPr lang="es-EC"/>
          </a:p>
        </p:txBody>
      </p:sp>
    </p:spTree>
    <p:extLst>
      <p:ext uri="{BB962C8B-B14F-4D97-AF65-F5344CB8AC3E}">
        <p14:creationId xmlns:p14="http://schemas.microsoft.com/office/powerpoint/2010/main" val="956886143"/>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gi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2"/>
          <p:cNvSpPr txBox="1">
            <a:spLocks/>
          </p:cNvSpPr>
          <p:nvPr/>
        </p:nvSpPr>
        <p:spPr>
          <a:xfrm>
            <a:off x="859142" y="4175974"/>
            <a:ext cx="10515600" cy="45802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b="1" dirty="0"/>
              <a:t>MANEJO DE DATOS</a:t>
            </a:r>
          </a:p>
        </p:txBody>
      </p:sp>
      <p:sp>
        <p:nvSpPr>
          <p:cNvPr id="3" name="Título 1"/>
          <p:cNvSpPr txBox="1">
            <a:spLocks/>
          </p:cNvSpPr>
          <p:nvPr/>
        </p:nvSpPr>
        <p:spPr>
          <a:xfrm>
            <a:off x="512301" y="4869409"/>
            <a:ext cx="11075353" cy="76427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lnSpc>
                <a:spcPts val="1200"/>
              </a:lnSpc>
              <a:spcBef>
                <a:spcPts val="105"/>
              </a:spcBef>
              <a:spcAft>
                <a:spcPts val="1000"/>
              </a:spcAft>
            </a:pPr>
            <a:r>
              <a:rPr lang="es-EC" sz="2400" b="1" dirty="0">
                <a:latin typeface="Arial" panose="020B0604020202020204" pitchFamily="34" charset="0"/>
                <a:ea typeface="Arial" panose="020B0604020202020204" pitchFamily="34" charset="0"/>
                <a:cs typeface="Arial" panose="020B0604020202020204" pitchFamily="34" charset="0"/>
              </a:rPr>
              <a:t>Conexión a una Base de Datos, </a:t>
            </a:r>
            <a:r>
              <a:rPr lang="es-EC" sz="2400" b="1" dirty="0">
                <a:effectLst/>
                <a:latin typeface="Arial" panose="020B0604020202020204" pitchFamily="34" charset="0"/>
                <a:ea typeface="Arial" panose="020B0604020202020204" pitchFamily="34" charset="0"/>
                <a:cs typeface="Arial" panose="020B0604020202020204" pitchFamily="34" charset="0"/>
              </a:rPr>
              <a:t>manipulación y almacenamiento de datos</a:t>
            </a:r>
          </a:p>
          <a:p>
            <a:pPr lvl="0" algn="ctr">
              <a:lnSpc>
                <a:spcPts val="1200"/>
              </a:lnSpc>
              <a:spcBef>
                <a:spcPts val="105"/>
              </a:spcBef>
              <a:spcAft>
                <a:spcPts val="1000"/>
              </a:spcAft>
            </a:pPr>
            <a:r>
              <a:rPr lang="es-EC" sz="2400" b="1" dirty="0">
                <a:effectLst/>
                <a:latin typeface="Arial" panose="020B0604020202020204" pitchFamily="34" charset="0"/>
                <a:ea typeface="Arial" panose="020B0604020202020204" pitchFamily="34" charset="0"/>
                <a:cs typeface="Arial" panose="020B0604020202020204" pitchFamily="34" charset="0"/>
              </a:rPr>
              <a:t> desde un Software Estadístico. </a:t>
            </a:r>
          </a:p>
        </p:txBody>
      </p:sp>
    </p:spTree>
    <p:extLst>
      <p:ext uri="{BB962C8B-B14F-4D97-AF65-F5344CB8AC3E}">
        <p14:creationId xmlns:p14="http://schemas.microsoft.com/office/powerpoint/2010/main" val="222041835"/>
      </p:ext>
    </p:extLst>
  </p:cSld>
  <p:clrMapOvr>
    <a:masterClrMapping/>
  </p:clrMapOvr>
  <mc:AlternateContent xmlns:mc="http://schemas.openxmlformats.org/markup-compatibility/2006" xmlns:p14="http://schemas.microsoft.com/office/powerpoint/2010/main">
    <mc:Choice Requires="p14">
      <p:transition spd="slow" p14:dur="2000" advTm="18216"/>
    </mc:Choice>
    <mc:Fallback xmlns="">
      <p:transition spd="slow" advTm="1821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AD86022D-7B47-4FBB-B8B8-32A2B94EC839}"/>
              </a:ext>
            </a:extLst>
          </p:cNvPr>
          <p:cNvSpPr>
            <a:spLocks noGrp="1"/>
          </p:cNvSpPr>
          <p:nvPr>
            <p:ph type="title"/>
          </p:nvPr>
        </p:nvSpPr>
        <p:spPr>
          <a:xfrm>
            <a:off x="144517" y="333595"/>
            <a:ext cx="10515600" cy="896116"/>
          </a:xfrm>
        </p:spPr>
        <p:txBody>
          <a:bodyPr/>
          <a:lstStyle/>
          <a:p>
            <a:r>
              <a:rPr lang="es-ES" dirty="0" err="1"/>
              <a:t>Rstudio</a:t>
            </a:r>
            <a:r>
              <a:rPr lang="es-ES" dirty="0"/>
              <a:t>: Conexión a Base de Datos (4)</a:t>
            </a:r>
            <a:endParaRPr lang="es-EC" dirty="0"/>
          </a:p>
        </p:txBody>
      </p:sp>
      <p:sp>
        <p:nvSpPr>
          <p:cNvPr id="4" name="Marcador de número de diapositiva 3">
            <a:extLst>
              <a:ext uri="{FF2B5EF4-FFF2-40B4-BE49-F238E27FC236}">
                <a16:creationId xmlns:a16="http://schemas.microsoft.com/office/drawing/2014/main" id="{5A7B7B2C-17BC-4579-998F-45A6AC4DE878}"/>
              </a:ext>
            </a:extLst>
          </p:cNvPr>
          <p:cNvSpPr>
            <a:spLocks noGrp="1"/>
          </p:cNvSpPr>
          <p:nvPr>
            <p:ph type="sldNum" sz="quarter" idx="12"/>
          </p:nvPr>
        </p:nvSpPr>
        <p:spPr/>
        <p:txBody>
          <a:bodyPr/>
          <a:lstStyle/>
          <a:p>
            <a:fld id="{CE617FFA-FFFF-594B-9377-103E5519C1FA}" type="slidenum">
              <a:rPr lang="es-EC" smtClean="0"/>
              <a:pPr/>
              <a:t>10</a:t>
            </a:fld>
            <a:endParaRPr lang="es-EC" dirty="0"/>
          </a:p>
        </p:txBody>
      </p:sp>
      <p:sp>
        <p:nvSpPr>
          <p:cNvPr id="7" name="CuadroTexto 6">
            <a:extLst>
              <a:ext uri="{FF2B5EF4-FFF2-40B4-BE49-F238E27FC236}">
                <a16:creationId xmlns:a16="http://schemas.microsoft.com/office/drawing/2014/main" id="{DECE904C-A71D-4796-90D0-E0C3396BDB21}"/>
              </a:ext>
            </a:extLst>
          </p:cNvPr>
          <p:cNvSpPr txBox="1"/>
          <p:nvPr/>
        </p:nvSpPr>
        <p:spPr>
          <a:xfrm>
            <a:off x="6258911" y="73290"/>
            <a:ext cx="5618407" cy="369332"/>
          </a:xfrm>
          <a:prstGeom prst="rect">
            <a:avLst/>
          </a:prstGeom>
          <a:noFill/>
        </p:spPr>
        <p:txBody>
          <a:bodyPr wrap="square" rtlCol="0">
            <a:spAutoFit/>
          </a:bodyPr>
          <a:lstStyle/>
          <a:p>
            <a:pPr algn="r"/>
            <a:r>
              <a:rPr lang="es-ES" b="1" dirty="0"/>
              <a:t>Conexión a Base de Datos y Manipulación desde </a:t>
            </a:r>
            <a:r>
              <a:rPr lang="es-ES" b="1" dirty="0" err="1"/>
              <a:t>Rstudio</a:t>
            </a:r>
            <a:endParaRPr lang="es-ES_tradnl" b="1" dirty="0"/>
          </a:p>
        </p:txBody>
      </p:sp>
      <p:pic>
        <p:nvPicPr>
          <p:cNvPr id="11" name="Imagen 10">
            <a:extLst>
              <a:ext uri="{FF2B5EF4-FFF2-40B4-BE49-F238E27FC236}">
                <a16:creationId xmlns:a16="http://schemas.microsoft.com/office/drawing/2014/main" id="{FACCF9EC-A5B3-4208-8E37-B46A3821C0AF}"/>
              </a:ext>
            </a:extLst>
          </p:cNvPr>
          <p:cNvPicPr/>
          <p:nvPr/>
        </p:nvPicPr>
        <p:blipFill>
          <a:blip r:embed="rId2"/>
          <a:stretch>
            <a:fillRect/>
          </a:stretch>
        </p:blipFill>
        <p:spPr>
          <a:xfrm>
            <a:off x="395452" y="1107365"/>
            <a:ext cx="3168712" cy="2321636"/>
          </a:xfrm>
          <a:prstGeom prst="rect">
            <a:avLst/>
          </a:prstGeom>
        </p:spPr>
      </p:pic>
      <p:pic>
        <p:nvPicPr>
          <p:cNvPr id="12" name="Imagen 11">
            <a:extLst>
              <a:ext uri="{FF2B5EF4-FFF2-40B4-BE49-F238E27FC236}">
                <a16:creationId xmlns:a16="http://schemas.microsoft.com/office/drawing/2014/main" id="{0B449543-B8B5-43A1-AB51-EF9ED914AF19}"/>
              </a:ext>
            </a:extLst>
          </p:cNvPr>
          <p:cNvPicPr/>
          <p:nvPr/>
        </p:nvPicPr>
        <p:blipFill>
          <a:blip r:embed="rId3"/>
          <a:stretch>
            <a:fillRect/>
          </a:stretch>
        </p:blipFill>
        <p:spPr>
          <a:xfrm>
            <a:off x="395452" y="3633952"/>
            <a:ext cx="3168712" cy="2116683"/>
          </a:xfrm>
          <a:prstGeom prst="rect">
            <a:avLst/>
          </a:prstGeom>
        </p:spPr>
      </p:pic>
      <p:sp>
        <p:nvSpPr>
          <p:cNvPr id="6" name="CuadroTexto 5">
            <a:extLst>
              <a:ext uri="{FF2B5EF4-FFF2-40B4-BE49-F238E27FC236}">
                <a16:creationId xmlns:a16="http://schemas.microsoft.com/office/drawing/2014/main" id="{0BD8A048-EE3C-4E64-86E1-221CC248879C}"/>
              </a:ext>
            </a:extLst>
          </p:cNvPr>
          <p:cNvSpPr txBox="1"/>
          <p:nvPr/>
        </p:nvSpPr>
        <p:spPr>
          <a:xfrm>
            <a:off x="4508938" y="1846515"/>
            <a:ext cx="7368380" cy="3895938"/>
          </a:xfrm>
          <a:prstGeom prst="rect">
            <a:avLst/>
          </a:prstGeom>
          <a:noFill/>
        </p:spPr>
        <p:txBody>
          <a:bodyPr wrap="square" rtlCol="0">
            <a:spAutoFit/>
          </a:bodyPr>
          <a:lstStyle/>
          <a:p>
            <a:pPr algn="ctr">
              <a:lnSpc>
                <a:spcPts val="1200"/>
              </a:lnSpc>
              <a:spcBef>
                <a:spcPts val="105"/>
              </a:spcBef>
              <a:spcAft>
                <a:spcPts val="1000"/>
              </a:spcAft>
            </a:pPr>
            <a:r>
              <a:rPr lang="es-EC" sz="1800" b="1" dirty="0">
                <a:effectLst/>
                <a:latin typeface="Arial" panose="020B0604020202020204" pitchFamily="34" charset="0"/>
                <a:ea typeface="Arial" panose="020B0604020202020204" pitchFamily="34" charset="0"/>
                <a:cs typeface="Times New Roman" panose="02020603050405020304" pitchFamily="18" charset="0"/>
              </a:rPr>
              <a:t>Conexión mediante Usuario DSN</a:t>
            </a:r>
          </a:p>
          <a:p>
            <a:pPr algn="just">
              <a:lnSpc>
                <a:spcPts val="1200"/>
              </a:lnSpc>
              <a:spcBef>
                <a:spcPts val="105"/>
              </a:spcBef>
              <a:spcAft>
                <a:spcPts val="1000"/>
              </a:spcAft>
            </a:pPr>
            <a:endParaRPr lang="es-EC" dirty="0">
              <a:latin typeface="Arial" panose="020B0604020202020204" pitchFamily="34" charset="0"/>
              <a:ea typeface="Arial" panose="020B0604020202020204" pitchFamily="34" charset="0"/>
              <a:cs typeface="Times New Roman" panose="02020603050405020304" pitchFamily="18" charset="0"/>
            </a:endParaRPr>
          </a:p>
          <a:p>
            <a:pPr algn="just">
              <a:lnSpc>
                <a:spcPts val="1200"/>
              </a:lnSpc>
              <a:spcBef>
                <a:spcPts val="105"/>
              </a:spcBef>
              <a:spcAft>
                <a:spcPts val="1000"/>
              </a:spcAft>
            </a:pPr>
            <a:r>
              <a:rPr lang="en-US" sz="1800" dirty="0" err="1">
                <a:effectLst/>
                <a:latin typeface="Arial" panose="020B0604020202020204" pitchFamily="34" charset="0"/>
                <a:ea typeface="Arial" panose="020B0604020202020204" pitchFamily="34" charset="0"/>
                <a:cs typeface="Times New Roman" panose="02020603050405020304" pitchFamily="18" charset="0"/>
              </a:rPr>
              <a:t>install.packages</a:t>
            </a:r>
            <a:r>
              <a:rPr lang="en-US" sz="1800" dirty="0">
                <a:effectLst/>
                <a:latin typeface="Arial" panose="020B0604020202020204" pitchFamily="34" charset="0"/>
                <a:ea typeface="Arial" panose="020B0604020202020204" pitchFamily="34" charset="0"/>
                <a:cs typeface="Times New Roman" panose="02020603050405020304" pitchFamily="18" charset="0"/>
              </a:rPr>
              <a:t>("RODBC")</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ts val="1200"/>
              </a:lnSpc>
              <a:spcBef>
                <a:spcPts val="105"/>
              </a:spcBef>
              <a:spcAft>
                <a:spcPts val="1000"/>
              </a:spcAft>
            </a:pPr>
            <a:endParaRPr lang="en-US" sz="1800" dirty="0">
              <a:effectLst/>
              <a:latin typeface="Arial" panose="020B0604020202020204" pitchFamily="34" charset="0"/>
              <a:ea typeface="Arial" panose="020B0604020202020204" pitchFamily="34" charset="0"/>
              <a:cs typeface="Times New Roman" panose="02020603050405020304" pitchFamily="18" charset="0"/>
            </a:endParaRPr>
          </a:p>
          <a:p>
            <a:pPr algn="just">
              <a:lnSpc>
                <a:spcPts val="1200"/>
              </a:lnSpc>
              <a:spcBef>
                <a:spcPts val="105"/>
              </a:spcBef>
              <a:spcAft>
                <a:spcPts val="1000"/>
              </a:spcAft>
            </a:pPr>
            <a:r>
              <a:rPr lang="en-US" sz="1800" dirty="0">
                <a:effectLst/>
                <a:latin typeface="Arial" panose="020B0604020202020204" pitchFamily="34" charset="0"/>
                <a:ea typeface="Arial" panose="020B0604020202020204" pitchFamily="34" charset="0"/>
                <a:cs typeface="Times New Roman" panose="02020603050405020304" pitchFamily="18" charset="0"/>
              </a:rPr>
              <a:t>library(RODBC)</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ts val="1200"/>
              </a:lnSpc>
              <a:spcBef>
                <a:spcPts val="105"/>
              </a:spcBef>
              <a:spcAft>
                <a:spcPts val="1000"/>
              </a:spcAft>
            </a:pPr>
            <a:endParaRPr lang="en-US" sz="1800" dirty="0">
              <a:effectLst/>
              <a:latin typeface="Arial" panose="020B0604020202020204" pitchFamily="34" charset="0"/>
              <a:ea typeface="Arial" panose="020B0604020202020204" pitchFamily="34" charset="0"/>
              <a:cs typeface="Times New Roman" panose="02020603050405020304" pitchFamily="18" charset="0"/>
            </a:endParaRPr>
          </a:p>
          <a:p>
            <a:pPr algn="just">
              <a:lnSpc>
                <a:spcPts val="1200"/>
              </a:lnSpc>
              <a:spcBef>
                <a:spcPts val="105"/>
              </a:spcBef>
              <a:spcAft>
                <a:spcPts val="1000"/>
              </a:spcAft>
            </a:pPr>
            <a:r>
              <a:rPr lang="en-US" sz="1800" dirty="0">
                <a:effectLst/>
                <a:latin typeface="Arial" panose="020B0604020202020204" pitchFamily="34" charset="0"/>
                <a:ea typeface="Arial" panose="020B0604020202020204" pitchFamily="34" charset="0"/>
                <a:cs typeface="Times New Roman" panose="02020603050405020304" pitchFamily="18" charset="0"/>
              </a:rPr>
              <a:t>con&lt;-</a:t>
            </a:r>
            <a:r>
              <a:rPr lang="en-US" sz="1800" dirty="0" err="1">
                <a:effectLst/>
                <a:latin typeface="Arial" panose="020B0604020202020204" pitchFamily="34" charset="0"/>
                <a:ea typeface="Arial" panose="020B0604020202020204" pitchFamily="34" charset="0"/>
                <a:cs typeface="Times New Roman" panose="02020603050405020304" pitchFamily="18" charset="0"/>
              </a:rPr>
              <a:t>odbcConnect</a:t>
            </a:r>
            <a:r>
              <a:rPr lang="en-US" sz="1800" dirty="0">
                <a:effectLst/>
                <a:latin typeface="Arial" panose="020B0604020202020204" pitchFamily="34" charset="0"/>
                <a:ea typeface="Arial" panose="020B0604020202020204" pitchFamily="34" charset="0"/>
                <a:cs typeface="Times New Roman" panose="02020603050405020304" pitchFamily="18" charset="0"/>
              </a:rPr>
              <a:t>("MySQLconexion1", </a:t>
            </a:r>
            <a:r>
              <a:rPr lang="en-US" sz="1800" dirty="0" err="1">
                <a:effectLst/>
                <a:latin typeface="Arial" panose="020B0604020202020204" pitchFamily="34" charset="0"/>
                <a:ea typeface="Arial" panose="020B0604020202020204" pitchFamily="34" charset="0"/>
                <a:cs typeface="Times New Roman" panose="02020603050405020304" pitchFamily="18" charset="0"/>
              </a:rPr>
              <a:t>uid</a:t>
            </a:r>
            <a:r>
              <a:rPr lang="en-US" sz="1800" dirty="0">
                <a:effectLst/>
                <a:latin typeface="Arial" panose="020B0604020202020204" pitchFamily="34" charset="0"/>
                <a:ea typeface="Arial" panose="020B0604020202020204" pitchFamily="34" charset="0"/>
                <a:cs typeface="Times New Roman" panose="02020603050405020304" pitchFamily="18" charset="0"/>
              </a:rPr>
              <a:t> = "root", </a:t>
            </a:r>
          </a:p>
          <a:p>
            <a:pPr algn="just">
              <a:lnSpc>
                <a:spcPts val="1200"/>
              </a:lnSpc>
              <a:spcBef>
                <a:spcPts val="105"/>
              </a:spcBef>
              <a:spcAft>
                <a:spcPts val="1000"/>
              </a:spcAft>
            </a:pPr>
            <a:r>
              <a:rPr lang="en-US" sz="1800" dirty="0" err="1">
                <a:effectLst/>
                <a:latin typeface="Arial" panose="020B0604020202020204" pitchFamily="34" charset="0"/>
                <a:ea typeface="Arial" panose="020B0604020202020204" pitchFamily="34" charset="0"/>
                <a:cs typeface="Times New Roman" panose="02020603050405020304" pitchFamily="18" charset="0"/>
              </a:rPr>
              <a:t>pwd</a:t>
            </a:r>
            <a:r>
              <a:rPr lang="en-US" sz="1800" dirty="0">
                <a:effectLst/>
                <a:latin typeface="Arial" panose="020B0604020202020204" pitchFamily="34" charset="0"/>
                <a:ea typeface="Arial" panose="020B0604020202020204" pitchFamily="34" charset="0"/>
                <a:cs typeface="Times New Roman" panose="02020603050405020304" pitchFamily="18" charset="0"/>
              </a:rPr>
              <a:t>=“</a:t>
            </a:r>
            <a:r>
              <a:rPr lang="en-US" sz="1800" dirty="0" err="1">
                <a:effectLst/>
                <a:latin typeface="Arial" panose="020B0604020202020204" pitchFamily="34" charset="0"/>
                <a:ea typeface="Arial" panose="020B0604020202020204" pitchFamily="34" charset="0"/>
                <a:cs typeface="Times New Roman" panose="02020603050405020304" pitchFamily="18" charset="0"/>
              </a:rPr>
              <a:t>xxxxx</a:t>
            </a:r>
            <a:r>
              <a:rPr lang="en-US" sz="1800" dirty="0">
                <a:effectLst/>
                <a:latin typeface="Arial" panose="020B0604020202020204" pitchFamily="34" charset="0"/>
                <a:ea typeface="Arial" panose="020B0604020202020204" pitchFamily="34" charset="0"/>
                <a:cs typeface="Times New Roman" panose="02020603050405020304" pitchFamily="18" charset="0"/>
              </a:rPr>
              <a:t>")</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ts val="1200"/>
              </a:lnSpc>
              <a:spcBef>
                <a:spcPts val="105"/>
              </a:spcBef>
              <a:spcAft>
                <a:spcPts val="1000"/>
              </a:spcAft>
            </a:pPr>
            <a:endParaRPr lang="en-US" sz="1800" dirty="0">
              <a:effectLst/>
              <a:latin typeface="Arial" panose="020B0604020202020204" pitchFamily="34" charset="0"/>
              <a:ea typeface="Arial" panose="020B0604020202020204" pitchFamily="34" charset="0"/>
              <a:cs typeface="Times New Roman" panose="02020603050405020304" pitchFamily="18" charset="0"/>
            </a:endParaRPr>
          </a:p>
          <a:p>
            <a:pPr algn="just">
              <a:lnSpc>
                <a:spcPts val="1200"/>
              </a:lnSpc>
              <a:spcBef>
                <a:spcPts val="105"/>
              </a:spcBef>
              <a:spcAft>
                <a:spcPts val="1000"/>
              </a:spcAft>
            </a:pPr>
            <a:r>
              <a:rPr lang="en-US" sz="1800" dirty="0">
                <a:effectLst/>
                <a:latin typeface="Arial" panose="020B0604020202020204" pitchFamily="34" charset="0"/>
                <a:ea typeface="Arial" panose="020B0604020202020204" pitchFamily="34" charset="0"/>
                <a:cs typeface="Times New Roman" panose="02020603050405020304" pitchFamily="18" charset="0"/>
              </a:rPr>
              <a:t>ciudad&lt;-</a:t>
            </a:r>
            <a:r>
              <a:rPr lang="en-US" sz="1800" dirty="0" err="1">
                <a:effectLst/>
                <a:latin typeface="Arial" panose="020B0604020202020204" pitchFamily="34" charset="0"/>
                <a:ea typeface="Arial" panose="020B0604020202020204" pitchFamily="34" charset="0"/>
                <a:cs typeface="Times New Roman" panose="02020603050405020304" pitchFamily="18" charset="0"/>
              </a:rPr>
              <a:t>sqlQuery</a:t>
            </a:r>
            <a:r>
              <a:rPr lang="en-US" sz="1800" dirty="0">
                <a:effectLst/>
                <a:latin typeface="Arial" panose="020B0604020202020204" pitchFamily="34" charset="0"/>
                <a:ea typeface="Arial" panose="020B0604020202020204" pitchFamily="34" charset="0"/>
                <a:cs typeface="Times New Roman" panose="02020603050405020304" pitchFamily="18" charset="0"/>
              </a:rPr>
              <a:t>(</a:t>
            </a:r>
            <a:r>
              <a:rPr lang="en-US" sz="1800" dirty="0" err="1">
                <a:effectLst/>
                <a:latin typeface="Arial" panose="020B0604020202020204" pitchFamily="34" charset="0"/>
                <a:ea typeface="Arial" panose="020B0604020202020204" pitchFamily="34" charset="0"/>
                <a:cs typeface="Times New Roman" panose="02020603050405020304" pitchFamily="18" charset="0"/>
              </a:rPr>
              <a:t>con,"Select</a:t>
            </a:r>
            <a:r>
              <a:rPr lang="en-US" sz="1800" dirty="0">
                <a:effectLst/>
                <a:latin typeface="Arial" panose="020B0604020202020204" pitchFamily="34" charset="0"/>
                <a:ea typeface="Arial" panose="020B0604020202020204" pitchFamily="34" charset="0"/>
                <a:cs typeface="Times New Roman" panose="02020603050405020304" pitchFamily="18" charset="0"/>
              </a:rPr>
              <a:t> ……")</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ts val="1200"/>
              </a:lnSpc>
              <a:spcBef>
                <a:spcPts val="105"/>
              </a:spcBef>
              <a:spcAft>
                <a:spcPts val="1000"/>
              </a:spcAft>
            </a:pPr>
            <a:endParaRPr lang="es-EC" sz="1800" dirty="0">
              <a:effectLst/>
              <a:latin typeface="Arial" panose="020B0604020202020204" pitchFamily="34" charset="0"/>
              <a:ea typeface="Arial" panose="020B0604020202020204" pitchFamily="34" charset="0"/>
              <a:cs typeface="Times New Roman" panose="02020603050405020304" pitchFamily="18" charset="0"/>
            </a:endParaRPr>
          </a:p>
          <a:p>
            <a:pPr algn="just">
              <a:lnSpc>
                <a:spcPts val="1200"/>
              </a:lnSpc>
              <a:spcBef>
                <a:spcPts val="105"/>
              </a:spcBef>
              <a:spcAft>
                <a:spcPts val="1000"/>
              </a:spcAft>
            </a:pPr>
            <a:r>
              <a:rPr lang="es-EC" sz="1800" dirty="0">
                <a:effectLst/>
                <a:latin typeface="Arial" panose="020B0604020202020204" pitchFamily="34" charset="0"/>
                <a:ea typeface="Arial" panose="020B0604020202020204" pitchFamily="34" charset="0"/>
                <a:cs typeface="Times New Roman" panose="02020603050405020304" pitchFamily="18" charset="0"/>
              </a:rPr>
              <a:t>View(ciudad)</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C" dirty="0"/>
          </a:p>
        </p:txBody>
      </p:sp>
      <p:cxnSp>
        <p:nvCxnSpPr>
          <p:cNvPr id="14" name="Conector recto de flecha 13">
            <a:extLst>
              <a:ext uri="{FF2B5EF4-FFF2-40B4-BE49-F238E27FC236}">
                <a16:creationId xmlns:a16="http://schemas.microsoft.com/office/drawing/2014/main" id="{82193F49-A25E-4C80-8CF7-0BE1E9DE877D}"/>
              </a:ext>
            </a:extLst>
          </p:cNvPr>
          <p:cNvCxnSpPr/>
          <p:nvPr/>
        </p:nvCxnSpPr>
        <p:spPr>
          <a:xfrm flipH="1">
            <a:off x="7551683" y="2238703"/>
            <a:ext cx="1072055" cy="11902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19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B21D6D68-AD7C-42C7-972C-DFB3C1016EC9}"/>
              </a:ext>
            </a:extLst>
          </p:cNvPr>
          <p:cNvSpPr>
            <a:spLocks noGrp="1"/>
          </p:cNvSpPr>
          <p:nvPr>
            <p:ph type="title"/>
          </p:nvPr>
        </p:nvSpPr>
        <p:spPr>
          <a:xfrm>
            <a:off x="522890" y="319984"/>
            <a:ext cx="10515600" cy="1325563"/>
          </a:xfrm>
        </p:spPr>
        <p:txBody>
          <a:bodyPr/>
          <a:lstStyle/>
          <a:p>
            <a:r>
              <a:rPr lang="es-ES" dirty="0"/>
              <a:t>Manipulación de los datos (1)</a:t>
            </a:r>
            <a:endParaRPr lang="es-EC" dirty="0"/>
          </a:p>
        </p:txBody>
      </p:sp>
      <p:sp>
        <p:nvSpPr>
          <p:cNvPr id="4" name="Marcador de número de diapositiva 3">
            <a:extLst>
              <a:ext uri="{FF2B5EF4-FFF2-40B4-BE49-F238E27FC236}">
                <a16:creationId xmlns:a16="http://schemas.microsoft.com/office/drawing/2014/main" id="{CF4403D1-EE8C-4464-845C-5FC8235539B7}"/>
              </a:ext>
            </a:extLst>
          </p:cNvPr>
          <p:cNvSpPr>
            <a:spLocks noGrp="1"/>
          </p:cNvSpPr>
          <p:nvPr>
            <p:ph type="sldNum" sz="quarter" idx="12"/>
          </p:nvPr>
        </p:nvSpPr>
        <p:spPr/>
        <p:txBody>
          <a:bodyPr/>
          <a:lstStyle/>
          <a:p>
            <a:fld id="{CE617FFA-FFFF-594B-9377-103E5519C1FA}" type="slidenum">
              <a:rPr lang="es-EC" smtClean="0"/>
              <a:pPr/>
              <a:t>11</a:t>
            </a:fld>
            <a:endParaRPr lang="es-EC" dirty="0"/>
          </a:p>
        </p:txBody>
      </p:sp>
      <p:sp>
        <p:nvSpPr>
          <p:cNvPr id="7" name="CuadroTexto 6">
            <a:extLst>
              <a:ext uri="{FF2B5EF4-FFF2-40B4-BE49-F238E27FC236}">
                <a16:creationId xmlns:a16="http://schemas.microsoft.com/office/drawing/2014/main" id="{2C2B5D9C-F694-4A9D-A3DB-288BD0E9DB96}"/>
              </a:ext>
            </a:extLst>
          </p:cNvPr>
          <p:cNvSpPr txBox="1"/>
          <p:nvPr/>
        </p:nvSpPr>
        <p:spPr>
          <a:xfrm>
            <a:off x="6286126" y="-49348"/>
            <a:ext cx="5618407" cy="369332"/>
          </a:xfrm>
          <a:prstGeom prst="rect">
            <a:avLst/>
          </a:prstGeom>
          <a:noFill/>
        </p:spPr>
        <p:txBody>
          <a:bodyPr wrap="square" rtlCol="0">
            <a:spAutoFit/>
          </a:bodyPr>
          <a:lstStyle/>
          <a:p>
            <a:pPr algn="r"/>
            <a:r>
              <a:rPr lang="es-ES" b="1" dirty="0"/>
              <a:t>Conexión a Base de Datos y Manipulación desde </a:t>
            </a:r>
            <a:r>
              <a:rPr lang="es-ES" b="1" dirty="0" err="1"/>
              <a:t>Rstudio</a:t>
            </a:r>
            <a:endParaRPr lang="es-ES_tradnl" b="1" dirty="0"/>
          </a:p>
        </p:txBody>
      </p:sp>
      <p:pic>
        <p:nvPicPr>
          <p:cNvPr id="3" name="Imagen 2" descr="Diagrama&#10;&#10;Descripción generada automáticamente">
            <a:extLst>
              <a:ext uri="{FF2B5EF4-FFF2-40B4-BE49-F238E27FC236}">
                <a16:creationId xmlns:a16="http://schemas.microsoft.com/office/drawing/2014/main" id="{70A38469-9F9D-4987-87E2-25D80570BD72}"/>
              </a:ext>
            </a:extLst>
          </p:cNvPr>
          <p:cNvPicPr>
            <a:picLocks noChangeAspect="1"/>
          </p:cNvPicPr>
          <p:nvPr/>
        </p:nvPicPr>
        <p:blipFill>
          <a:blip r:embed="rId2"/>
          <a:stretch>
            <a:fillRect/>
          </a:stretch>
        </p:blipFill>
        <p:spPr>
          <a:xfrm>
            <a:off x="1101898" y="1645547"/>
            <a:ext cx="8927854" cy="3230617"/>
          </a:xfrm>
          <a:prstGeom prst="rect">
            <a:avLst/>
          </a:prstGeom>
        </p:spPr>
      </p:pic>
      <p:sp>
        <p:nvSpPr>
          <p:cNvPr id="6" name="CuadroTexto 5">
            <a:extLst>
              <a:ext uri="{FF2B5EF4-FFF2-40B4-BE49-F238E27FC236}">
                <a16:creationId xmlns:a16="http://schemas.microsoft.com/office/drawing/2014/main" id="{41BFC588-C82E-48A5-B3C6-6DB8C0A64953}"/>
              </a:ext>
            </a:extLst>
          </p:cNvPr>
          <p:cNvSpPr txBox="1"/>
          <p:nvPr/>
        </p:nvSpPr>
        <p:spPr>
          <a:xfrm>
            <a:off x="1981200" y="5027787"/>
            <a:ext cx="4114800" cy="369332"/>
          </a:xfrm>
          <a:prstGeom prst="rect">
            <a:avLst/>
          </a:prstGeom>
          <a:noFill/>
        </p:spPr>
        <p:txBody>
          <a:bodyPr wrap="square" rtlCol="0">
            <a:spAutoFit/>
          </a:bodyPr>
          <a:lstStyle/>
          <a:p>
            <a:pPr algn="ctr"/>
            <a:r>
              <a:rPr lang="es-ES" b="1" dirty="0"/>
              <a:t>Manipulación y transformación de datos</a:t>
            </a:r>
            <a:endParaRPr lang="es-EC" b="1" dirty="0"/>
          </a:p>
        </p:txBody>
      </p:sp>
      <p:sp>
        <p:nvSpPr>
          <p:cNvPr id="8" name="CuadroTexto 7">
            <a:extLst>
              <a:ext uri="{FF2B5EF4-FFF2-40B4-BE49-F238E27FC236}">
                <a16:creationId xmlns:a16="http://schemas.microsoft.com/office/drawing/2014/main" id="{FCED20AC-E205-4706-BEDC-8BE8F29766D1}"/>
              </a:ext>
            </a:extLst>
          </p:cNvPr>
          <p:cNvSpPr txBox="1"/>
          <p:nvPr/>
        </p:nvSpPr>
        <p:spPr>
          <a:xfrm>
            <a:off x="6554453" y="3509290"/>
            <a:ext cx="5081751" cy="2862322"/>
          </a:xfrm>
          <a:prstGeom prst="rect">
            <a:avLst/>
          </a:prstGeom>
          <a:noFill/>
        </p:spPr>
        <p:txBody>
          <a:bodyPr wrap="square" rtlCol="0">
            <a:spAutoFit/>
          </a:bodyPr>
          <a:lstStyle/>
          <a:p>
            <a:pPr algn="ctr"/>
            <a:r>
              <a:rPr lang="en-US" b="1" i="0" dirty="0">
                <a:solidFill>
                  <a:srgbClr val="464646"/>
                </a:solidFill>
                <a:effectLst/>
                <a:latin typeface="Source Sans Pro" panose="020B0503030403020204" pitchFamily="34" charset="0"/>
              </a:rPr>
              <a:t>SQLDF - Structured Query Language (SQL) on </a:t>
            </a:r>
            <a:r>
              <a:rPr lang="en-US" b="1" i="0" dirty="0" err="1">
                <a:solidFill>
                  <a:srgbClr val="464646"/>
                </a:solidFill>
                <a:effectLst/>
                <a:latin typeface="Source Sans Pro" panose="020B0503030403020204" pitchFamily="34" charset="0"/>
              </a:rPr>
              <a:t>DataFrames</a:t>
            </a:r>
            <a:r>
              <a:rPr lang="en-US" b="1" i="0" dirty="0">
                <a:solidFill>
                  <a:srgbClr val="464646"/>
                </a:solidFill>
                <a:effectLst/>
                <a:latin typeface="Source Sans Pro" panose="020B0503030403020204" pitchFamily="34" charset="0"/>
              </a:rPr>
              <a:t> (DF)</a:t>
            </a:r>
          </a:p>
          <a:p>
            <a:pPr algn="ctr"/>
            <a:endParaRPr lang="en-US" b="1" i="0" dirty="0">
              <a:solidFill>
                <a:srgbClr val="464646"/>
              </a:solidFill>
              <a:effectLst/>
              <a:latin typeface="Source Sans Pro" panose="020B0503030403020204" pitchFamily="34" charset="0"/>
            </a:endParaRPr>
          </a:p>
          <a:p>
            <a:pPr algn="just"/>
            <a:r>
              <a:rPr lang="es-ES" b="0" i="0" dirty="0">
                <a:solidFill>
                  <a:srgbClr val="202124"/>
                </a:solidFill>
                <a:effectLst/>
                <a:latin typeface="arial" panose="020B0604020202020204" pitchFamily="34" charset="0"/>
              </a:rPr>
              <a:t>El paquete {</a:t>
            </a:r>
            <a:r>
              <a:rPr lang="es-ES" b="1" i="0" dirty="0" err="1">
                <a:solidFill>
                  <a:srgbClr val="202124"/>
                </a:solidFill>
                <a:effectLst/>
                <a:latin typeface="arial" panose="020B0604020202020204" pitchFamily="34" charset="0"/>
              </a:rPr>
              <a:t>sqldf</a:t>
            </a:r>
            <a:r>
              <a:rPr lang="es-ES" b="0" i="0" dirty="0">
                <a:solidFill>
                  <a:srgbClr val="202124"/>
                </a:solidFill>
                <a:effectLst/>
                <a:latin typeface="arial" panose="020B0604020202020204" pitchFamily="34" charset="0"/>
              </a:rPr>
              <a:t>} consiste en una función </a:t>
            </a:r>
            <a:r>
              <a:rPr lang="es-ES" b="1" i="0" dirty="0" err="1">
                <a:solidFill>
                  <a:srgbClr val="202124"/>
                </a:solidFill>
                <a:effectLst/>
                <a:latin typeface="arial" panose="020B0604020202020204" pitchFamily="34" charset="0"/>
              </a:rPr>
              <a:t>sqldf</a:t>
            </a:r>
            <a:r>
              <a:rPr lang="es-ES" b="0" i="0" dirty="0">
                <a:solidFill>
                  <a:srgbClr val="202124"/>
                </a:solidFill>
                <a:effectLst/>
                <a:latin typeface="arial" panose="020B0604020202020204" pitchFamily="34" charset="0"/>
              </a:rPr>
              <a:t>() . Dicha función se acompaña con el comando SELECT de </a:t>
            </a:r>
            <a:r>
              <a:rPr lang="es-ES" b="1" i="0" dirty="0">
                <a:solidFill>
                  <a:srgbClr val="202124"/>
                </a:solidFill>
                <a:effectLst/>
                <a:latin typeface="arial" panose="020B0604020202020204" pitchFamily="34" charset="0"/>
              </a:rPr>
              <a:t>SQL</a:t>
            </a:r>
            <a:r>
              <a:rPr lang="es-ES" b="0" i="0" dirty="0">
                <a:solidFill>
                  <a:srgbClr val="202124"/>
                </a:solidFill>
                <a:effectLst/>
                <a:latin typeface="arial" panose="020B0604020202020204" pitchFamily="34" charset="0"/>
              </a:rPr>
              <a:t> seguido de la sintaxis tradicional de </a:t>
            </a:r>
            <a:r>
              <a:rPr lang="es-ES" b="1" i="0" dirty="0">
                <a:solidFill>
                  <a:srgbClr val="202124"/>
                </a:solidFill>
                <a:effectLst/>
                <a:latin typeface="arial" panose="020B0604020202020204" pitchFamily="34" charset="0"/>
              </a:rPr>
              <a:t>SQL</a:t>
            </a:r>
            <a:r>
              <a:rPr lang="es-ES" b="0" i="0" dirty="0">
                <a:solidFill>
                  <a:srgbClr val="202124"/>
                </a:solidFill>
                <a:effectLst/>
                <a:latin typeface="arial" panose="020B0604020202020204" pitchFamily="34" charset="0"/>
              </a:rPr>
              <a:t>. Esta función nos permite trabajar con las formulaciones de </a:t>
            </a:r>
            <a:r>
              <a:rPr lang="es-ES" b="1" i="0" dirty="0">
                <a:solidFill>
                  <a:srgbClr val="202124"/>
                </a:solidFill>
                <a:effectLst/>
                <a:latin typeface="arial" panose="020B0604020202020204" pitchFamily="34" charset="0"/>
              </a:rPr>
              <a:t>SQL</a:t>
            </a:r>
            <a:r>
              <a:rPr lang="es-ES" b="0" i="0" dirty="0">
                <a:solidFill>
                  <a:srgbClr val="202124"/>
                </a:solidFill>
                <a:effectLst/>
                <a:latin typeface="arial" panose="020B0604020202020204" pitchFamily="34" charset="0"/>
              </a:rPr>
              <a:t> sobre </a:t>
            </a:r>
            <a:r>
              <a:rPr lang="es-ES" b="0" i="0" dirty="0" err="1">
                <a:solidFill>
                  <a:srgbClr val="202124"/>
                </a:solidFill>
                <a:effectLst/>
                <a:latin typeface="arial" panose="020B0604020202020204" pitchFamily="34" charset="0"/>
              </a:rPr>
              <a:t>dataframes</a:t>
            </a:r>
            <a:r>
              <a:rPr lang="es-ES" b="0" i="0" dirty="0">
                <a:solidFill>
                  <a:srgbClr val="202124"/>
                </a:solidFill>
                <a:effectLst/>
                <a:latin typeface="arial" panose="020B0604020202020204" pitchFamily="34" charset="0"/>
              </a:rPr>
              <a:t> del entorno de R</a:t>
            </a:r>
            <a:endParaRPr lang="en-US" b="1" i="0" dirty="0">
              <a:solidFill>
                <a:srgbClr val="464646"/>
              </a:solidFill>
              <a:effectLst/>
              <a:latin typeface="Source Sans Pro" panose="020B0503030403020204" pitchFamily="34" charset="0"/>
            </a:endParaRPr>
          </a:p>
          <a:p>
            <a:pPr algn="ctr"/>
            <a:endParaRPr lang="es-EC" dirty="0"/>
          </a:p>
        </p:txBody>
      </p:sp>
    </p:spTree>
    <p:extLst>
      <p:ext uri="{BB962C8B-B14F-4D97-AF65-F5344CB8AC3E}">
        <p14:creationId xmlns:p14="http://schemas.microsoft.com/office/powerpoint/2010/main" val="3197878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39DF68-0893-4BF7-AA95-7B54931845D9}"/>
              </a:ext>
            </a:extLst>
          </p:cNvPr>
          <p:cNvSpPr>
            <a:spLocks noGrp="1"/>
          </p:cNvSpPr>
          <p:nvPr>
            <p:ph type="title"/>
          </p:nvPr>
        </p:nvSpPr>
        <p:spPr/>
        <p:txBody>
          <a:bodyPr/>
          <a:lstStyle/>
          <a:p>
            <a:r>
              <a:rPr lang="es-ES" dirty="0"/>
              <a:t>Práctica 1</a:t>
            </a:r>
            <a:endParaRPr lang="es-EC" dirty="0"/>
          </a:p>
        </p:txBody>
      </p:sp>
      <p:sp>
        <p:nvSpPr>
          <p:cNvPr id="3" name="Marcador de texto 2">
            <a:extLst>
              <a:ext uri="{FF2B5EF4-FFF2-40B4-BE49-F238E27FC236}">
                <a16:creationId xmlns:a16="http://schemas.microsoft.com/office/drawing/2014/main" id="{104E1ABC-C45D-453E-BB6E-573A94B64518}"/>
              </a:ext>
            </a:extLst>
          </p:cNvPr>
          <p:cNvSpPr>
            <a:spLocks noGrp="1"/>
          </p:cNvSpPr>
          <p:nvPr>
            <p:ph type="body" idx="1"/>
          </p:nvPr>
        </p:nvSpPr>
        <p:spPr/>
        <p:txBody>
          <a:bodyPr/>
          <a:lstStyle/>
          <a:p>
            <a:r>
              <a:rPr lang="es-ES" dirty="0" err="1"/>
              <a:t>Rstudio</a:t>
            </a:r>
            <a:r>
              <a:rPr lang="es-ES" dirty="0"/>
              <a:t>: Conexión a DBMS</a:t>
            </a:r>
            <a:endParaRPr lang="es-EC" dirty="0"/>
          </a:p>
        </p:txBody>
      </p:sp>
    </p:spTree>
    <p:extLst>
      <p:ext uri="{BB962C8B-B14F-4D97-AF65-F5344CB8AC3E}">
        <p14:creationId xmlns:p14="http://schemas.microsoft.com/office/powerpoint/2010/main" val="8130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AD86022D-7B47-4FBB-B8B8-32A2B94EC839}"/>
              </a:ext>
            </a:extLst>
          </p:cNvPr>
          <p:cNvSpPr>
            <a:spLocks noGrp="1"/>
          </p:cNvSpPr>
          <p:nvPr>
            <p:ph type="title"/>
          </p:nvPr>
        </p:nvSpPr>
        <p:spPr/>
        <p:txBody>
          <a:bodyPr/>
          <a:lstStyle/>
          <a:p>
            <a:r>
              <a:rPr lang="es-ES" dirty="0"/>
              <a:t>Manipulación de los datos (2)</a:t>
            </a:r>
            <a:endParaRPr lang="es-EC" dirty="0"/>
          </a:p>
        </p:txBody>
      </p:sp>
      <p:sp>
        <p:nvSpPr>
          <p:cNvPr id="4" name="Marcador de número de diapositiva 3">
            <a:extLst>
              <a:ext uri="{FF2B5EF4-FFF2-40B4-BE49-F238E27FC236}">
                <a16:creationId xmlns:a16="http://schemas.microsoft.com/office/drawing/2014/main" id="{5A7B7B2C-17BC-4579-998F-45A6AC4DE878}"/>
              </a:ext>
            </a:extLst>
          </p:cNvPr>
          <p:cNvSpPr>
            <a:spLocks noGrp="1"/>
          </p:cNvSpPr>
          <p:nvPr>
            <p:ph type="sldNum" sz="quarter" idx="12"/>
          </p:nvPr>
        </p:nvSpPr>
        <p:spPr/>
        <p:txBody>
          <a:bodyPr/>
          <a:lstStyle/>
          <a:p>
            <a:fld id="{CE617FFA-FFFF-594B-9377-103E5519C1FA}" type="slidenum">
              <a:rPr lang="es-EC" smtClean="0"/>
              <a:pPr/>
              <a:t>13</a:t>
            </a:fld>
            <a:endParaRPr lang="es-EC" dirty="0"/>
          </a:p>
        </p:txBody>
      </p:sp>
      <p:sp>
        <p:nvSpPr>
          <p:cNvPr id="7" name="CuadroTexto 6">
            <a:extLst>
              <a:ext uri="{FF2B5EF4-FFF2-40B4-BE49-F238E27FC236}">
                <a16:creationId xmlns:a16="http://schemas.microsoft.com/office/drawing/2014/main" id="{DECE904C-A71D-4796-90D0-E0C3396BDB21}"/>
              </a:ext>
            </a:extLst>
          </p:cNvPr>
          <p:cNvSpPr txBox="1"/>
          <p:nvPr/>
        </p:nvSpPr>
        <p:spPr>
          <a:xfrm>
            <a:off x="6258911" y="73290"/>
            <a:ext cx="5618407" cy="369332"/>
          </a:xfrm>
          <a:prstGeom prst="rect">
            <a:avLst/>
          </a:prstGeom>
          <a:noFill/>
        </p:spPr>
        <p:txBody>
          <a:bodyPr wrap="square" rtlCol="0">
            <a:spAutoFit/>
          </a:bodyPr>
          <a:lstStyle/>
          <a:p>
            <a:pPr algn="r"/>
            <a:r>
              <a:rPr lang="es-ES" b="1" dirty="0"/>
              <a:t>Conexión a Base de Datos y Manipulación desde </a:t>
            </a:r>
            <a:r>
              <a:rPr lang="es-ES" b="1" dirty="0" err="1"/>
              <a:t>Rstudio</a:t>
            </a:r>
            <a:endParaRPr lang="es-ES_tradnl" b="1" dirty="0"/>
          </a:p>
        </p:txBody>
      </p:sp>
      <p:sp>
        <p:nvSpPr>
          <p:cNvPr id="10" name="CuadroTexto 9">
            <a:extLst>
              <a:ext uri="{FF2B5EF4-FFF2-40B4-BE49-F238E27FC236}">
                <a16:creationId xmlns:a16="http://schemas.microsoft.com/office/drawing/2014/main" id="{20ED21B6-80D5-42DB-AC8E-57D1ED9EA7CC}"/>
              </a:ext>
            </a:extLst>
          </p:cNvPr>
          <p:cNvSpPr txBox="1"/>
          <p:nvPr/>
        </p:nvSpPr>
        <p:spPr>
          <a:xfrm>
            <a:off x="8035472" y="5773929"/>
            <a:ext cx="2443655" cy="307777"/>
          </a:xfrm>
          <a:prstGeom prst="rect">
            <a:avLst/>
          </a:prstGeom>
          <a:noFill/>
        </p:spPr>
        <p:txBody>
          <a:bodyPr wrap="square" rtlCol="0">
            <a:spAutoFit/>
          </a:bodyPr>
          <a:lstStyle/>
          <a:p>
            <a:r>
              <a:rPr lang="es-ES" sz="1400" dirty="0"/>
              <a:t>Fuente: </a:t>
            </a:r>
            <a:r>
              <a:rPr lang="es-EC" sz="1400" b="0" i="0" dirty="0" err="1">
                <a:solidFill>
                  <a:srgbClr val="333333"/>
                </a:solidFill>
                <a:effectLst/>
                <a:latin typeface="Bitter"/>
              </a:rPr>
              <a:t>By</a:t>
            </a:r>
            <a:r>
              <a:rPr lang="es-EC" sz="1400" b="0" i="0" dirty="0">
                <a:solidFill>
                  <a:srgbClr val="333333"/>
                </a:solidFill>
                <a:effectLst/>
                <a:latin typeface="Bitter"/>
              </a:rPr>
              <a:t> Kelly </a:t>
            </a:r>
            <a:r>
              <a:rPr lang="es-EC" sz="1400" b="0" i="0" dirty="0" err="1">
                <a:solidFill>
                  <a:srgbClr val="333333"/>
                </a:solidFill>
                <a:effectLst/>
                <a:latin typeface="Bitter"/>
              </a:rPr>
              <a:t>Bodwin</a:t>
            </a:r>
            <a:endParaRPr lang="es-EC" sz="1400" dirty="0"/>
          </a:p>
        </p:txBody>
      </p:sp>
      <p:graphicFrame>
        <p:nvGraphicFramePr>
          <p:cNvPr id="6" name="Tabla 7">
            <a:extLst>
              <a:ext uri="{FF2B5EF4-FFF2-40B4-BE49-F238E27FC236}">
                <a16:creationId xmlns:a16="http://schemas.microsoft.com/office/drawing/2014/main" id="{6543C871-B464-4A3C-B63A-46E0E3B5C145}"/>
              </a:ext>
            </a:extLst>
          </p:cNvPr>
          <p:cNvGraphicFramePr>
            <a:graphicFrameLocks noGrp="1"/>
          </p:cNvGraphicFramePr>
          <p:nvPr>
            <p:ph idx="1"/>
            <p:extLst>
              <p:ext uri="{D42A27DB-BD31-4B8C-83A1-F6EECF244321}">
                <p14:modId xmlns:p14="http://schemas.microsoft.com/office/powerpoint/2010/main" val="1426128518"/>
              </p:ext>
            </p:extLst>
          </p:nvPr>
        </p:nvGraphicFramePr>
        <p:xfrm>
          <a:off x="649013" y="1790919"/>
          <a:ext cx="10515600" cy="3840480"/>
        </p:xfrm>
        <a:graphic>
          <a:graphicData uri="http://schemas.openxmlformats.org/drawingml/2006/table">
            <a:tbl>
              <a:tblPr firstRow="1" bandRow="1">
                <a:tableStyleId>{9DCAF9ED-07DC-4A11-8D7F-57B35C25682E}</a:tableStyleId>
              </a:tblPr>
              <a:tblGrid>
                <a:gridCol w="5257800">
                  <a:extLst>
                    <a:ext uri="{9D8B030D-6E8A-4147-A177-3AD203B41FA5}">
                      <a16:colId xmlns:a16="http://schemas.microsoft.com/office/drawing/2014/main" val="3438304118"/>
                    </a:ext>
                  </a:extLst>
                </a:gridCol>
                <a:gridCol w="5257800">
                  <a:extLst>
                    <a:ext uri="{9D8B030D-6E8A-4147-A177-3AD203B41FA5}">
                      <a16:colId xmlns:a16="http://schemas.microsoft.com/office/drawing/2014/main" val="990106874"/>
                    </a:ext>
                  </a:extLst>
                </a:gridCol>
              </a:tblGrid>
              <a:tr h="370840">
                <a:tc>
                  <a:txBody>
                    <a:bodyPr/>
                    <a:lstStyle/>
                    <a:p>
                      <a:pPr algn="ctr"/>
                      <a:r>
                        <a:rPr lang="en-US" sz="2400" b="1" dirty="0">
                          <a:solidFill>
                            <a:schemeClr val="bg1"/>
                          </a:solidFill>
                          <a:effectLst/>
                        </a:rPr>
                        <a:t>SQLDF</a:t>
                      </a:r>
                      <a:endParaRPr lang="es-EC" sz="2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400" dirty="0"/>
                        <a:t>DPLYR</a:t>
                      </a:r>
                      <a:endParaRPr lang="es-EC"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23534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0" dirty="0">
                          <a:solidFill>
                            <a:srgbClr val="202124"/>
                          </a:solidFill>
                          <a:effectLst/>
                        </a:rPr>
                        <a:t>Esta función nos permite trabajar con las formulaciones de </a:t>
                      </a:r>
                      <a:r>
                        <a:rPr lang="es-ES" b="1" dirty="0">
                          <a:solidFill>
                            <a:srgbClr val="202124"/>
                          </a:solidFill>
                          <a:effectLst/>
                        </a:rPr>
                        <a:t>SQL</a:t>
                      </a:r>
                      <a:r>
                        <a:rPr lang="es-ES" b="0" dirty="0">
                          <a:solidFill>
                            <a:srgbClr val="202124"/>
                          </a:solidFill>
                          <a:effectLst/>
                        </a:rPr>
                        <a:t> sobre </a:t>
                      </a:r>
                      <a:r>
                        <a:rPr lang="es-ES" b="0" dirty="0" err="1">
                          <a:solidFill>
                            <a:srgbClr val="202124"/>
                          </a:solidFill>
                          <a:effectLst/>
                        </a:rPr>
                        <a:t>dataframes</a:t>
                      </a:r>
                      <a:r>
                        <a:rPr lang="es-ES" b="0" dirty="0">
                          <a:solidFill>
                            <a:srgbClr val="202124"/>
                          </a:solidFill>
                          <a:effectLst/>
                        </a:rPr>
                        <a:t> del entorno de R.</a:t>
                      </a:r>
                    </a:p>
                    <a:p>
                      <a:pPr marL="0" marR="0" lvl="0" indent="0" algn="l" defTabSz="914400" rtl="0" eaLnBrk="1" fontAlgn="auto" latinLnBrk="0" hangingPunct="1">
                        <a:lnSpc>
                          <a:spcPct val="100000"/>
                        </a:lnSpc>
                        <a:spcBef>
                          <a:spcPts val="0"/>
                        </a:spcBef>
                        <a:spcAft>
                          <a:spcPts val="0"/>
                        </a:spcAft>
                        <a:buClrTx/>
                        <a:buSzTx/>
                        <a:buFontTx/>
                        <a:buNone/>
                        <a:tabLst/>
                        <a:defRPr/>
                      </a:pPr>
                      <a:r>
                        <a:rPr lang="es-ES" b="0" dirty="0">
                          <a:solidFill>
                            <a:srgbClr val="202124"/>
                          </a:solidFill>
                          <a:effectLst/>
                        </a:rPr>
                        <a:t>Utiliza el lenguaje nativo de SQL</a:t>
                      </a:r>
                      <a:endParaRPr lang="en-US" b="1" dirty="0">
                        <a:solidFill>
                          <a:srgbClr val="464646"/>
                        </a:solidFill>
                        <a:effectLst/>
                      </a:endParaRPr>
                    </a:p>
                    <a:p>
                      <a:r>
                        <a:rPr lang="es-EC" sz="1800" b="1" kern="1200" dirty="0">
                          <a:solidFill>
                            <a:schemeClr val="dk1"/>
                          </a:solidFill>
                          <a:effectLst/>
                        </a:rPr>
                        <a:t>SELECT </a:t>
                      </a:r>
                      <a:r>
                        <a:rPr lang="es-EC" sz="1800" b="0" kern="1200" dirty="0">
                          <a:solidFill>
                            <a:schemeClr val="dk1"/>
                          </a:solidFill>
                          <a:effectLst/>
                        </a:rPr>
                        <a:t>[</a:t>
                      </a:r>
                      <a:r>
                        <a:rPr lang="es-EC" sz="1800" b="1" kern="1200" dirty="0">
                          <a:solidFill>
                            <a:schemeClr val="dk1"/>
                          </a:solidFill>
                          <a:effectLst/>
                        </a:rPr>
                        <a:t>ALL</a:t>
                      </a:r>
                      <a:r>
                        <a:rPr lang="es-EC" sz="1800" b="0" kern="1200" dirty="0">
                          <a:solidFill>
                            <a:schemeClr val="dk1"/>
                          </a:solidFill>
                          <a:effectLst/>
                        </a:rPr>
                        <a:t> | </a:t>
                      </a:r>
                      <a:r>
                        <a:rPr lang="es-EC" sz="1800" b="1" kern="1200" dirty="0">
                          <a:solidFill>
                            <a:schemeClr val="dk1"/>
                          </a:solidFill>
                          <a:effectLst/>
                        </a:rPr>
                        <a:t>DISTINCT</a:t>
                      </a:r>
                      <a:r>
                        <a:rPr lang="es-EC" sz="1800" b="0" kern="1200" dirty="0">
                          <a:solidFill>
                            <a:schemeClr val="dk1"/>
                          </a:solidFill>
                          <a:effectLst/>
                        </a:rPr>
                        <a:t>]</a:t>
                      </a:r>
                    </a:p>
                    <a:p>
                      <a:r>
                        <a:rPr lang="es-EC" sz="1800" b="0" kern="1200" dirty="0">
                          <a:solidFill>
                            <a:schemeClr val="dk1"/>
                          </a:solidFill>
                          <a:effectLst/>
                        </a:rPr>
                        <a:t>{* | </a:t>
                      </a:r>
                      <a:r>
                        <a:rPr lang="es-EC" sz="1800" b="0" kern="1200" dirty="0" err="1">
                          <a:solidFill>
                            <a:schemeClr val="dk1"/>
                          </a:solidFill>
                          <a:effectLst/>
                        </a:rPr>
                        <a:t>select_elemento</a:t>
                      </a:r>
                      <a:r>
                        <a:rPr lang="es-EC" sz="1800" b="0" kern="1200" dirty="0">
                          <a:solidFill>
                            <a:schemeClr val="dk1"/>
                          </a:solidFill>
                          <a:effectLst/>
                        </a:rPr>
                        <a:t>, ..., </a:t>
                      </a:r>
                      <a:r>
                        <a:rPr lang="es-EC" sz="1800" b="0" kern="1200" dirty="0" err="1">
                          <a:solidFill>
                            <a:schemeClr val="dk1"/>
                          </a:solidFill>
                          <a:effectLst/>
                        </a:rPr>
                        <a:t>select_elemento</a:t>
                      </a:r>
                      <a:r>
                        <a:rPr lang="es-EC" sz="1800" b="0" kern="1200" dirty="0">
                          <a:solidFill>
                            <a:schemeClr val="dk1"/>
                          </a:solidFill>
                          <a:effectLst/>
                        </a:rPr>
                        <a:t>}</a:t>
                      </a:r>
                      <a:br>
                        <a:rPr lang="es-EC" sz="1800" b="1" kern="1200" dirty="0">
                          <a:solidFill>
                            <a:schemeClr val="dk1"/>
                          </a:solidFill>
                          <a:effectLst/>
                        </a:rPr>
                      </a:br>
                      <a:r>
                        <a:rPr lang="es-EC" sz="1800" b="1" kern="1200" dirty="0">
                          <a:solidFill>
                            <a:schemeClr val="dk1"/>
                          </a:solidFill>
                          <a:effectLst/>
                        </a:rPr>
                        <a:t>FROM </a:t>
                      </a:r>
                      <a:r>
                        <a:rPr lang="es-EC" sz="1800" b="0" kern="1200" dirty="0" err="1">
                          <a:solidFill>
                            <a:schemeClr val="dk1"/>
                          </a:solidFill>
                          <a:effectLst/>
                        </a:rPr>
                        <a:t>ref_tabla</a:t>
                      </a:r>
                      <a:r>
                        <a:rPr lang="es-EC" sz="1800" b="0" kern="1200" dirty="0">
                          <a:solidFill>
                            <a:schemeClr val="dk1"/>
                          </a:solidFill>
                          <a:effectLst/>
                        </a:rPr>
                        <a:t>, ..., </a:t>
                      </a:r>
                      <a:r>
                        <a:rPr lang="es-EC" sz="1800" b="0" kern="1200" dirty="0" err="1">
                          <a:solidFill>
                            <a:schemeClr val="dk1"/>
                          </a:solidFill>
                          <a:effectLst/>
                        </a:rPr>
                        <a:t>ref_tabla</a:t>
                      </a:r>
                      <a:endParaRPr lang="es-EC" sz="1800" b="0" kern="1200" dirty="0">
                        <a:solidFill>
                          <a:schemeClr val="dk1"/>
                        </a:solidFill>
                        <a:effectLst/>
                      </a:endParaRPr>
                    </a:p>
                    <a:p>
                      <a:r>
                        <a:rPr lang="es-EC" sz="1800" b="0" kern="1200" dirty="0">
                          <a:solidFill>
                            <a:schemeClr val="dk1"/>
                          </a:solidFill>
                          <a:effectLst/>
                        </a:rPr>
                        <a:t>[</a:t>
                      </a:r>
                      <a:r>
                        <a:rPr lang="es-EC" sz="1800" b="1" kern="1200" dirty="0">
                          <a:solidFill>
                            <a:schemeClr val="dk1"/>
                          </a:solidFill>
                          <a:effectLst/>
                        </a:rPr>
                        <a:t>WHERE</a:t>
                      </a:r>
                      <a:r>
                        <a:rPr lang="es-EC" sz="1800" b="0" kern="1200" dirty="0">
                          <a:solidFill>
                            <a:schemeClr val="dk1"/>
                          </a:solidFill>
                          <a:effectLst/>
                        </a:rPr>
                        <a:t> </a:t>
                      </a:r>
                      <a:r>
                        <a:rPr lang="es-EC" sz="1800" b="0" kern="1200" dirty="0" err="1">
                          <a:solidFill>
                            <a:schemeClr val="dk1"/>
                          </a:solidFill>
                          <a:effectLst/>
                        </a:rPr>
                        <a:t>criterio_búsqueda</a:t>
                      </a:r>
                      <a:r>
                        <a:rPr lang="es-EC" sz="1800" b="0" kern="1200" dirty="0">
                          <a:solidFill>
                            <a:schemeClr val="dk1"/>
                          </a:solidFill>
                          <a:effectLst/>
                        </a:rPr>
                        <a:t>]</a:t>
                      </a:r>
                    </a:p>
                    <a:p>
                      <a:r>
                        <a:rPr lang="es-EC" sz="1800" b="0" kern="1200" dirty="0">
                          <a:solidFill>
                            <a:schemeClr val="dk1"/>
                          </a:solidFill>
                          <a:effectLst/>
                        </a:rPr>
                        <a:t>[</a:t>
                      </a:r>
                      <a:r>
                        <a:rPr lang="es-EC" sz="1800" b="1" kern="1200" dirty="0">
                          <a:solidFill>
                            <a:schemeClr val="dk1"/>
                          </a:solidFill>
                          <a:effectLst/>
                        </a:rPr>
                        <a:t>GROUP BY</a:t>
                      </a:r>
                      <a:r>
                        <a:rPr lang="es-EC" sz="1800" b="0" kern="1200" dirty="0">
                          <a:solidFill>
                            <a:schemeClr val="dk1"/>
                          </a:solidFill>
                          <a:effectLst/>
                        </a:rPr>
                        <a:t> </a:t>
                      </a:r>
                      <a:r>
                        <a:rPr lang="es-EC" sz="1800" b="0" kern="1200" dirty="0" err="1">
                          <a:solidFill>
                            <a:schemeClr val="dk1"/>
                          </a:solidFill>
                          <a:effectLst/>
                        </a:rPr>
                        <a:t>lista_orden</a:t>
                      </a:r>
                      <a:r>
                        <a:rPr lang="es-EC" sz="1800" b="0" kern="1200" dirty="0">
                          <a:solidFill>
                            <a:schemeClr val="dk1"/>
                          </a:solidFill>
                          <a:effectLst/>
                        </a:rPr>
                        <a:t>]</a:t>
                      </a:r>
                    </a:p>
                    <a:p>
                      <a:r>
                        <a:rPr lang="es-EC" sz="1800" b="0" kern="1200" dirty="0">
                          <a:solidFill>
                            <a:schemeClr val="dk1"/>
                          </a:solidFill>
                          <a:effectLst/>
                        </a:rPr>
                        <a:t>[</a:t>
                      </a:r>
                      <a:r>
                        <a:rPr lang="es-EC" sz="1800" b="1" kern="1200" dirty="0">
                          <a:solidFill>
                            <a:schemeClr val="dk1"/>
                          </a:solidFill>
                          <a:effectLst/>
                        </a:rPr>
                        <a:t>HAVING</a:t>
                      </a:r>
                      <a:r>
                        <a:rPr lang="es-EC" sz="1800" b="0" kern="1200" dirty="0">
                          <a:solidFill>
                            <a:schemeClr val="dk1"/>
                          </a:solidFill>
                          <a:effectLst/>
                        </a:rPr>
                        <a:t> </a:t>
                      </a:r>
                      <a:r>
                        <a:rPr lang="es-EC" sz="1800" b="0" kern="1200" dirty="0" err="1">
                          <a:solidFill>
                            <a:schemeClr val="dk1"/>
                          </a:solidFill>
                          <a:effectLst/>
                        </a:rPr>
                        <a:t>criterio_búsqueda</a:t>
                      </a:r>
                      <a:r>
                        <a:rPr lang="es-EC" sz="1800" b="0" kern="1200" dirty="0">
                          <a:solidFill>
                            <a:schemeClr val="dk1"/>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s-EC" sz="1800" b="0" kern="1200" dirty="0">
                          <a:solidFill>
                            <a:schemeClr val="dk1"/>
                          </a:solidFill>
                          <a:effectLst/>
                        </a:rPr>
                        <a:t>[</a:t>
                      </a:r>
                      <a:r>
                        <a:rPr lang="es-EC" sz="1800" b="1" kern="1200" dirty="0">
                          <a:solidFill>
                            <a:schemeClr val="dk1"/>
                          </a:solidFill>
                          <a:effectLst/>
                        </a:rPr>
                        <a:t>ORDER BY</a:t>
                      </a:r>
                      <a:r>
                        <a:rPr lang="es-EC" sz="1800" b="0" kern="1200" dirty="0">
                          <a:solidFill>
                            <a:schemeClr val="dk1"/>
                          </a:solidFill>
                          <a:effectLst/>
                        </a:rPr>
                        <a:t> </a:t>
                      </a:r>
                      <a:r>
                        <a:rPr lang="es-EC" sz="1800" b="0" kern="1200" dirty="0" err="1">
                          <a:solidFill>
                            <a:schemeClr val="dk1"/>
                          </a:solidFill>
                          <a:effectLst/>
                        </a:rPr>
                        <a:t>lista_orden</a:t>
                      </a:r>
                      <a:r>
                        <a:rPr lang="es-EC" sz="1800" b="0" kern="1200" dirty="0">
                          <a:solidFill>
                            <a:schemeClr val="dk1"/>
                          </a:solidFill>
                          <a:effectLst/>
                        </a:rPr>
                        <a:t>]</a:t>
                      </a:r>
                    </a:p>
                    <a:p>
                      <a:endParaRPr lang="es-EC"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800" b="0" kern="1200" dirty="0">
                          <a:solidFill>
                            <a:schemeClr val="dk1"/>
                          </a:solidFill>
                          <a:effectLst/>
                        </a:rPr>
                        <a:t>Una importante contribución del paquete </a:t>
                      </a:r>
                      <a:r>
                        <a:rPr lang="es-ES" sz="1800" b="1" kern="1200" dirty="0" err="1">
                          <a:solidFill>
                            <a:schemeClr val="dk1"/>
                          </a:solidFill>
                          <a:effectLst/>
                        </a:rPr>
                        <a:t>dplyr</a:t>
                      </a:r>
                      <a:r>
                        <a:rPr lang="es-ES" sz="1800" b="0" kern="1200" dirty="0">
                          <a:solidFill>
                            <a:schemeClr val="dk1"/>
                          </a:solidFill>
                          <a:effectLst/>
                        </a:rPr>
                        <a:t> es que proporciona una "gramática" (particularmente verbos) para la manipulación y operaciones con data </a:t>
                      </a:r>
                      <a:r>
                        <a:rPr lang="es-ES" sz="1800" b="0" kern="1200" dirty="0" err="1">
                          <a:solidFill>
                            <a:schemeClr val="dk1"/>
                          </a:solidFill>
                          <a:effectLst/>
                        </a:rPr>
                        <a:t>frames</a:t>
                      </a:r>
                      <a:r>
                        <a:rPr lang="es-ES" sz="1800" b="0" kern="1200" dirty="0">
                          <a:solidFill>
                            <a:schemeClr val="dk1"/>
                          </a:solidFill>
                          <a:effectLst/>
                        </a:rPr>
                        <a:t>.</a:t>
                      </a:r>
                    </a:p>
                    <a:p>
                      <a:r>
                        <a:rPr lang="es-ES" sz="1800" b="0" kern="1200" dirty="0">
                          <a:solidFill>
                            <a:schemeClr val="dk1"/>
                          </a:solidFill>
                          <a:effectLst/>
                        </a:rPr>
                        <a:t>Utiliza instrucciones directa:</a:t>
                      </a:r>
                    </a:p>
                    <a:p>
                      <a:r>
                        <a:rPr lang="es-ES" sz="1800" b="1" kern="1200" dirty="0">
                          <a:solidFill>
                            <a:schemeClr val="dk1"/>
                          </a:solidFill>
                          <a:effectLst/>
                        </a:rPr>
                        <a:t>SELECT</a:t>
                      </a:r>
                    </a:p>
                    <a:p>
                      <a:r>
                        <a:rPr lang="es-ES" sz="1800" b="1" kern="1200" dirty="0">
                          <a:solidFill>
                            <a:schemeClr val="dk1"/>
                          </a:solidFill>
                          <a:effectLst/>
                        </a:rPr>
                        <a:t>FILTER</a:t>
                      </a:r>
                    </a:p>
                    <a:p>
                      <a:r>
                        <a:rPr lang="es-ES" sz="1800" b="1" kern="1200" dirty="0">
                          <a:solidFill>
                            <a:schemeClr val="dk1"/>
                          </a:solidFill>
                          <a:effectLst/>
                        </a:rPr>
                        <a:t>ARRANGE</a:t>
                      </a:r>
                    </a:p>
                    <a:p>
                      <a:r>
                        <a:rPr lang="es-ES" sz="1800" b="1" kern="1200" dirty="0">
                          <a:solidFill>
                            <a:schemeClr val="dk1"/>
                          </a:solidFill>
                          <a:effectLst/>
                        </a:rPr>
                        <a:t>MUTATE</a:t>
                      </a:r>
                    </a:p>
                    <a:p>
                      <a:r>
                        <a:rPr lang="es-ES" sz="1800" b="1" kern="1200" dirty="0">
                          <a:solidFill>
                            <a:schemeClr val="dk1"/>
                          </a:solidFill>
                          <a:effectLst/>
                        </a:rPr>
                        <a:t>SUMMARIZE</a:t>
                      </a:r>
                      <a:endParaRPr lang="es-EC" b="1" dirty="0">
                        <a:latin typeface="+mj-lt"/>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1674976"/>
                  </a:ext>
                </a:extLst>
              </a:tr>
            </a:tbl>
          </a:graphicData>
        </a:graphic>
      </p:graphicFrame>
      <p:pic>
        <p:nvPicPr>
          <p:cNvPr id="11" name="Imagen 10" descr="Un dibujo de una persona&#10;&#10;Descripción generada automáticamente con confianza baja">
            <a:extLst>
              <a:ext uri="{FF2B5EF4-FFF2-40B4-BE49-F238E27FC236}">
                <a16:creationId xmlns:a16="http://schemas.microsoft.com/office/drawing/2014/main" id="{E0D07B06-00E5-418E-9125-B7193BFE1B80}"/>
              </a:ext>
            </a:extLst>
          </p:cNvPr>
          <p:cNvPicPr>
            <a:picLocks noChangeAspect="1"/>
          </p:cNvPicPr>
          <p:nvPr/>
        </p:nvPicPr>
        <p:blipFill>
          <a:blip r:embed="rId2"/>
          <a:stretch>
            <a:fillRect/>
          </a:stretch>
        </p:blipFill>
        <p:spPr>
          <a:xfrm>
            <a:off x="9867773" y="4215633"/>
            <a:ext cx="1222708" cy="1415766"/>
          </a:xfrm>
          <a:prstGeom prst="rect">
            <a:avLst/>
          </a:prstGeom>
        </p:spPr>
      </p:pic>
      <p:pic>
        <p:nvPicPr>
          <p:cNvPr id="13" name="Imagen 12" descr="Forma&#10;&#10;Descripción generada automáticamente">
            <a:extLst>
              <a:ext uri="{FF2B5EF4-FFF2-40B4-BE49-F238E27FC236}">
                <a16:creationId xmlns:a16="http://schemas.microsoft.com/office/drawing/2014/main" id="{BF8AC573-1D55-4BFF-B6BA-E590ED2C3371}"/>
              </a:ext>
            </a:extLst>
          </p:cNvPr>
          <p:cNvPicPr>
            <a:picLocks noChangeAspect="1"/>
          </p:cNvPicPr>
          <p:nvPr/>
        </p:nvPicPr>
        <p:blipFill>
          <a:blip r:embed="rId3"/>
          <a:stretch>
            <a:fillRect/>
          </a:stretch>
        </p:blipFill>
        <p:spPr>
          <a:xfrm>
            <a:off x="4162097" y="4125269"/>
            <a:ext cx="1624668" cy="1506130"/>
          </a:xfrm>
          <a:prstGeom prst="rect">
            <a:avLst/>
          </a:prstGeom>
        </p:spPr>
      </p:pic>
    </p:spTree>
    <p:extLst>
      <p:ext uri="{BB962C8B-B14F-4D97-AF65-F5344CB8AC3E}">
        <p14:creationId xmlns:p14="http://schemas.microsoft.com/office/powerpoint/2010/main" val="2331258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AD86022D-7B47-4FBB-B8B8-32A2B94EC839}"/>
              </a:ext>
            </a:extLst>
          </p:cNvPr>
          <p:cNvSpPr>
            <a:spLocks noGrp="1"/>
          </p:cNvSpPr>
          <p:nvPr>
            <p:ph type="title"/>
          </p:nvPr>
        </p:nvSpPr>
        <p:spPr/>
        <p:txBody>
          <a:bodyPr/>
          <a:lstStyle/>
          <a:p>
            <a:r>
              <a:rPr lang="es-ES" dirty="0"/>
              <a:t>Manipulación de los datos (3)</a:t>
            </a:r>
            <a:endParaRPr lang="es-EC" dirty="0"/>
          </a:p>
        </p:txBody>
      </p:sp>
      <p:sp>
        <p:nvSpPr>
          <p:cNvPr id="4" name="Marcador de número de diapositiva 3">
            <a:extLst>
              <a:ext uri="{FF2B5EF4-FFF2-40B4-BE49-F238E27FC236}">
                <a16:creationId xmlns:a16="http://schemas.microsoft.com/office/drawing/2014/main" id="{5A7B7B2C-17BC-4579-998F-45A6AC4DE878}"/>
              </a:ext>
            </a:extLst>
          </p:cNvPr>
          <p:cNvSpPr>
            <a:spLocks noGrp="1"/>
          </p:cNvSpPr>
          <p:nvPr>
            <p:ph type="sldNum" sz="quarter" idx="12"/>
          </p:nvPr>
        </p:nvSpPr>
        <p:spPr/>
        <p:txBody>
          <a:bodyPr/>
          <a:lstStyle/>
          <a:p>
            <a:fld id="{CE617FFA-FFFF-594B-9377-103E5519C1FA}" type="slidenum">
              <a:rPr lang="es-EC" smtClean="0"/>
              <a:pPr/>
              <a:t>14</a:t>
            </a:fld>
            <a:endParaRPr lang="es-EC" dirty="0"/>
          </a:p>
        </p:txBody>
      </p:sp>
      <p:sp>
        <p:nvSpPr>
          <p:cNvPr id="7" name="CuadroTexto 6">
            <a:extLst>
              <a:ext uri="{FF2B5EF4-FFF2-40B4-BE49-F238E27FC236}">
                <a16:creationId xmlns:a16="http://schemas.microsoft.com/office/drawing/2014/main" id="{DECE904C-A71D-4796-90D0-E0C3396BDB21}"/>
              </a:ext>
            </a:extLst>
          </p:cNvPr>
          <p:cNvSpPr txBox="1"/>
          <p:nvPr/>
        </p:nvSpPr>
        <p:spPr>
          <a:xfrm>
            <a:off x="6258911" y="73290"/>
            <a:ext cx="5618407" cy="369332"/>
          </a:xfrm>
          <a:prstGeom prst="rect">
            <a:avLst/>
          </a:prstGeom>
          <a:noFill/>
        </p:spPr>
        <p:txBody>
          <a:bodyPr wrap="square" rtlCol="0">
            <a:spAutoFit/>
          </a:bodyPr>
          <a:lstStyle/>
          <a:p>
            <a:pPr algn="r"/>
            <a:r>
              <a:rPr lang="es-ES" b="1" dirty="0"/>
              <a:t>Conexión a Base de Datos y Manipulación desde </a:t>
            </a:r>
            <a:r>
              <a:rPr lang="es-ES" b="1" dirty="0" err="1"/>
              <a:t>Rstudio</a:t>
            </a:r>
            <a:endParaRPr lang="es-ES_tradnl" b="1" dirty="0"/>
          </a:p>
        </p:txBody>
      </p:sp>
      <p:pic>
        <p:nvPicPr>
          <p:cNvPr id="8" name="Imagen 7" descr="Forma&#10;&#10;Descripción generada automáticamente con confianza media">
            <a:extLst>
              <a:ext uri="{FF2B5EF4-FFF2-40B4-BE49-F238E27FC236}">
                <a16:creationId xmlns:a16="http://schemas.microsoft.com/office/drawing/2014/main" id="{3620DCB7-0CDD-4D15-9D9E-EE9049C55919}"/>
              </a:ext>
            </a:extLst>
          </p:cNvPr>
          <p:cNvPicPr>
            <a:picLocks noChangeAspect="1"/>
          </p:cNvPicPr>
          <p:nvPr/>
        </p:nvPicPr>
        <p:blipFill>
          <a:blip r:embed="rId2"/>
          <a:stretch>
            <a:fillRect/>
          </a:stretch>
        </p:blipFill>
        <p:spPr>
          <a:xfrm>
            <a:off x="575769" y="1690688"/>
            <a:ext cx="5365135" cy="4391018"/>
          </a:xfrm>
          <a:prstGeom prst="rect">
            <a:avLst/>
          </a:prstGeom>
        </p:spPr>
      </p:pic>
      <p:pic>
        <p:nvPicPr>
          <p:cNvPr id="12" name="Imagen 11" descr="Tabla&#10;&#10;Descripción generada automáticamente">
            <a:extLst>
              <a:ext uri="{FF2B5EF4-FFF2-40B4-BE49-F238E27FC236}">
                <a16:creationId xmlns:a16="http://schemas.microsoft.com/office/drawing/2014/main" id="{B293F60C-FC25-44D8-A93F-8E22F1568833}"/>
              </a:ext>
            </a:extLst>
          </p:cNvPr>
          <p:cNvPicPr>
            <a:picLocks noChangeAspect="1"/>
          </p:cNvPicPr>
          <p:nvPr/>
        </p:nvPicPr>
        <p:blipFill>
          <a:blip r:embed="rId3"/>
          <a:stretch>
            <a:fillRect/>
          </a:stretch>
        </p:blipFill>
        <p:spPr>
          <a:xfrm>
            <a:off x="6618477" y="1982523"/>
            <a:ext cx="4997754" cy="1968389"/>
          </a:xfrm>
          <a:prstGeom prst="rect">
            <a:avLst/>
          </a:prstGeom>
        </p:spPr>
      </p:pic>
      <p:sp>
        <p:nvSpPr>
          <p:cNvPr id="13" name="CuadroTexto 12">
            <a:extLst>
              <a:ext uri="{FF2B5EF4-FFF2-40B4-BE49-F238E27FC236}">
                <a16:creationId xmlns:a16="http://schemas.microsoft.com/office/drawing/2014/main" id="{9216FFCE-524E-4319-B176-8FD79C5A8959}"/>
              </a:ext>
            </a:extLst>
          </p:cNvPr>
          <p:cNvSpPr txBox="1"/>
          <p:nvPr/>
        </p:nvSpPr>
        <p:spPr>
          <a:xfrm>
            <a:off x="7714593" y="1490633"/>
            <a:ext cx="3468414" cy="400110"/>
          </a:xfrm>
          <a:prstGeom prst="rect">
            <a:avLst/>
          </a:prstGeom>
          <a:noFill/>
        </p:spPr>
        <p:txBody>
          <a:bodyPr wrap="square" rtlCol="0">
            <a:spAutoFit/>
          </a:bodyPr>
          <a:lstStyle/>
          <a:p>
            <a:pPr algn="ctr"/>
            <a:r>
              <a:rPr lang="es-ES" sz="2000" b="1" dirty="0" err="1"/>
              <a:t>Dataframe</a:t>
            </a:r>
            <a:endParaRPr lang="es-EC" sz="2000" b="1" dirty="0"/>
          </a:p>
        </p:txBody>
      </p:sp>
      <p:sp>
        <p:nvSpPr>
          <p:cNvPr id="15" name="CuadroTexto 14">
            <a:extLst>
              <a:ext uri="{FF2B5EF4-FFF2-40B4-BE49-F238E27FC236}">
                <a16:creationId xmlns:a16="http://schemas.microsoft.com/office/drawing/2014/main" id="{13375DA4-31E0-44DB-A8D0-A38C79BF0D5F}"/>
              </a:ext>
            </a:extLst>
          </p:cNvPr>
          <p:cNvSpPr txBox="1"/>
          <p:nvPr/>
        </p:nvSpPr>
        <p:spPr>
          <a:xfrm>
            <a:off x="6569237" y="4351704"/>
            <a:ext cx="4997754" cy="2031325"/>
          </a:xfrm>
          <a:prstGeom prst="rect">
            <a:avLst/>
          </a:prstGeom>
          <a:noFill/>
        </p:spPr>
        <p:txBody>
          <a:bodyPr wrap="square" rtlCol="0">
            <a:spAutoFit/>
          </a:bodyPr>
          <a:lstStyle/>
          <a:p>
            <a:pPr algn="ctr"/>
            <a:r>
              <a:rPr lang="en-US" b="1" i="0" dirty="0">
                <a:solidFill>
                  <a:srgbClr val="464646"/>
                </a:solidFill>
                <a:effectLst/>
                <a:latin typeface="Source Sans Pro" panose="020B0503030403020204" pitchFamily="34" charset="0"/>
              </a:rPr>
              <a:t>SQLDF - Structured Query Language (SQL) on </a:t>
            </a:r>
            <a:r>
              <a:rPr lang="en-US" b="1" i="0" dirty="0" err="1">
                <a:solidFill>
                  <a:srgbClr val="464646"/>
                </a:solidFill>
                <a:effectLst/>
                <a:latin typeface="Source Sans Pro" panose="020B0503030403020204" pitchFamily="34" charset="0"/>
              </a:rPr>
              <a:t>DataFrames</a:t>
            </a:r>
            <a:r>
              <a:rPr lang="en-US" b="1" i="0" dirty="0">
                <a:solidFill>
                  <a:srgbClr val="464646"/>
                </a:solidFill>
                <a:effectLst/>
                <a:latin typeface="Source Sans Pro" panose="020B0503030403020204" pitchFamily="34" charset="0"/>
              </a:rPr>
              <a:t> (DF)</a:t>
            </a:r>
          </a:p>
          <a:p>
            <a:pPr algn="just"/>
            <a:endParaRPr lang="en-US" i="0" dirty="0">
              <a:solidFill>
                <a:srgbClr val="464646"/>
              </a:solidFill>
              <a:effectLst/>
              <a:latin typeface="Source Sans Pro" panose="020B0503030403020204" pitchFamily="34" charset="0"/>
            </a:endParaRPr>
          </a:p>
          <a:p>
            <a:pPr algn="just"/>
            <a:r>
              <a:rPr lang="en-US" i="0" dirty="0" err="1">
                <a:solidFill>
                  <a:srgbClr val="464646"/>
                </a:solidFill>
                <a:effectLst/>
                <a:latin typeface="Source Sans Pro" panose="020B0503030403020204" pitchFamily="34" charset="0"/>
              </a:rPr>
              <a:t>Seleccionar</a:t>
            </a:r>
            <a:r>
              <a:rPr lang="en-US" i="0" dirty="0">
                <a:solidFill>
                  <a:srgbClr val="464646"/>
                </a:solidFill>
                <a:effectLst/>
                <a:latin typeface="Source Sans Pro" panose="020B0503030403020204" pitchFamily="34" charset="0"/>
              </a:rPr>
              <a:t> </a:t>
            </a:r>
            <a:r>
              <a:rPr lang="en-US" i="0" dirty="0" err="1">
                <a:solidFill>
                  <a:srgbClr val="464646"/>
                </a:solidFill>
                <a:effectLst/>
                <a:latin typeface="Source Sans Pro" panose="020B0503030403020204" pitchFamily="34" charset="0"/>
              </a:rPr>
              <a:t>columnas</a:t>
            </a:r>
            <a:r>
              <a:rPr lang="en-US" i="0" dirty="0">
                <a:solidFill>
                  <a:srgbClr val="464646"/>
                </a:solidFill>
                <a:effectLst/>
                <a:latin typeface="Source Sans Pro" panose="020B0503030403020204" pitchFamily="34" charset="0"/>
              </a:rPr>
              <a:t> del </a:t>
            </a:r>
            <a:r>
              <a:rPr lang="en-US" i="0" dirty="0" err="1">
                <a:solidFill>
                  <a:srgbClr val="464646"/>
                </a:solidFill>
                <a:effectLst/>
                <a:latin typeface="Source Sans Pro" panose="020B0503030403020204" pitchFamily="34" charset="0"/>
              </a:rPr>
              <a:t>Dataframe</a:t>
            </a:r>
            <a:r>
              <a:rPr lang="en-US" i="0" dirty="0">
                <a:solidFill>
                  <a:srgbClr val="464646"/>
                </a:solidFill>
                <a:effectLst/>
                <a:latin typeface="Source Sans Pro" panose="020B0503030403020204" pitchFamily="34" charset="0"/>
              </a:rPr>
              <a:t>, </a:t>
            </a:r>
            <a:r>
              <a:rPr lang="en-US" dirty="0" err="1">
                <a:solidFill>
                  <a:srgbClr val="464646"/>
                </a:solidFill>
                <a:latin typeface="Source Sans Pro" panose="020B0503030403020204" pitchFamily="34" charset="0"/>
              </a:rPr>
              <a:t>filtrar</a:t>
            </a:r>
            <a:r>
              <a:rPr lang="en-US" dirty="0">
                <a:solidFill>
                  <a:srgbClr val="464646"/>
                </a:solidFill>
                <a:latin typeface="Source Sans Pro" panose="020B0503030403020204" pitchFamily="34" charset="0"/>
              </a:rPr>
              <a:t> </a:t>
            </a:r>
            <a:r>
              <a:rPr lang="en-US" dirty="0" err="1">
                <a:solidFill>
                  <a:srgbClr val="464646"/>
                </a:solidFill>
                <a:latin typeface="Source Sans Pro" panose="020B0503030403020204" pitchFamily="34" charset="0"/>
              </a:rPr>
              <a:t>registros</a:t>
            </a:r>
            <a:r>
              <a:rPr lang="en-US" dirty="0">
                <a:solidFill>
                  <a:srgbClr val="464646"/>
                </a:solidFill>
                <a:latin typeface="Source Sans Pro" panose="020B0503030403020204" pitchFamily="34" charset="0"/>
              </a:rPr>
              <a:t>, </a:t>
            </a:r>
            <a:r>
              <a:rPr lang="en-US" dirty="0" err="1">
                <a:solidFill>
                  <a:srgbClr val="464646"/>
                </a:solidFill>
                <a:latin typeface="Source Sans Pro" panose="020B0503030403020204" pitchFamily="34" charset="0"/>
              </a:rPr>
              <a:t>formar</a:t>
            </a:r>
            <a:r>
              <a:rPr lang="en-US" dirty="0">
                <a:solidFill>
                  <a:srgbClr val="464646"/>
                </a:solidFill>
                <a:latin typeface="Source Sans Pro" panose="020B0503030403020204" pitchFamily="34" charset="0"/>
              </a:rPr>
              <a:t> </a:t>
            </a:r>
            <a:r>
              <a:rPr lang="en-US" dirty="0" err="1">
                <a:solidFill>
                  <a:srgbClr val="464646"/>
                </a:solidFill>
                <a:latin typeface="Source Sans Pro" panose="020B0503030403020204" pitchFamily="34" charset="0"/>
              </a:rPr>
              <a:t>grupos</a:t>
            </a:r>
            <a:r>
              <a:rPr lang="en-US" dirty="0">
                <a:solidFill>
                  <a:srgbClr val="464646"/>
                </a:solidFill>
                <a:latin typeface="Source Sans Pro" panose="020B0503030403020204" pitchFamily="34" charset="0"/>
              </a:rPr>
              <a:t>, </a:t>
            </a:r>
            <a:r>
              <a:rPr lang="en-US" dirty="0" err="1">
                <a:solidFill>
                  <a:srgbClr val="464646"/>
                </a:solidFill>
                <a:latin typeface="Source Sans Pro" panose="020B0503030403020204" pitchFamily="34" charset="0"/>
              </a:rPr>
              <a:t>condicionar</a:t>
            </a:r>
            <a:r>
              <a:rPr lang="en-US" dirty="0">
                <a:solidFill>
                  <a:srgbClr val="464646"/>
                </a:solidFill>
                <a:latin typeface="Source Sans Pro" panose="020B0503030403020204" pitchFamily="34" charset="0"/>
              </a:rPr>
              <a:t> por </a:t>
            </a:r>
            <a:r>
              <a:rPr lang="en-US" dirty="0" err="1">
                <a:solidFill>
                  <a:srgbClr val="464646"/>
                </a:solidFill>
                <a:latin typeface="Source Sans Pro" panose="020B0503030403020204" pitchFamily="34" charset="0"/>
              </a:rPr>
              <a:t>grupos</a:t>
            </a:r>
            <a:r>
              <a:rPr lang="en-US" dirty="0">
                <a:solidFill>
                  <a:srgbClr val="464646"/>
                </a:solidFill>
                <a:latin typeface="Source Sans Pro" panose="020B0503030403020204" pitchFamily="34" charset="0"/>
              </a:rPr>
              <a:t>, </a:t>
            </a:r>
            <a:r>
              <a:rPr lang="en-US" dirty="0" err="1">
                <a:solidFill>
                  <a:srgbClr val="464646"/>
                </a:solidFill>
                <a:latin typeface="Source Sans Pro" panose="020B0503030403020204" pitchFamily="34" charset="0"/>
              </a:rPr>
              <a:t>establecer</a:t>
            </a:r>
            <a:r>
              <a:rPr lang="en-US" dirty="0">
                <a:solidFill>
                  <a:srgbClr val="464646"/>
                </a:solidFill>
                <a:latin typeface="Source Sans Pro" panose="020B0503030403020204" pitchFamily="34" charset="0"/>
              </a:rPr>
              <a:t> un </a:t>
            </a:r>
            <a:r>
              <a:rPr lang="en-US" dirty="0" err="1">
                <a:solidFill>
                  <a:srgbClr val="464646"/>
                </a:solidFill>
                <a:latin typeface="Source Sans Pro" panose="020B0503030403020204" pitchFamily="34" charset="0"/>
              </a:rPr>
              <a:t>orden</a:t>
            </a:r>
            <a:r>
              <a:rPr lang="en-US" dirty="0">
                <a:solidFill>
                  <a:srgbClr val="464646"/>
                </a:solidFill>
                <a:latin typeface="Source Sans Pro" panose="020B0503030403020204" pitchFamily="34" charset="0"/>
              </a:rPr>
              <a:t> de los </a:t>
            </a:r>
            <a:r>
              <a:rPr lang="en-US" dirty="0" err="1">
                <a:solidFill>
                  <a:srgbClr val="464646"/>
                </a:solidFill>
                <a:latin typeface="Source Sans Pro" panose="020B0503030403020204" pitchFamily="34" charset="0"/>
              </a:rPr>
              <a:t>registros</a:t>
            </a:r>
            <a:r>
              <a:rPr lang="en-US" dirty="0">
                <a:solidFill>
                  <a:srgbClr val="464646"/>
                </a:solidFill>
                <a:latin typeface="Source Sans Pro" panose="020B0503030403020204" pitchFamily="34" charset="0"/>
              </a:rPr>
              <a:t> resultants.</a:t>
            </a:r>
            <a:endParaRPr lang="en-US" i="0" dirty="0">
              <a:solidFill>
                <a:srgbClr val="464646"/>
              </a:solidFill>
              <a:effectLst/>
              <a:latin typeface="Source Sans Pro" panose="020B0503030403020204" pitchFamily="34" charset="0"/>
            </a:endParaRPr>
          </a:p>
          <a:p>
            <a:pPr algn="just"/>
            <a:endParaRPr lang="es-EC" dirty="0"/>
          </a:p>
        </p:txBody>
      </p:sp>
    </p:spTree>
    <p:extLst>
      <p:ext uri="{BB962C8B-B14F-4D97-AF65-F5344CB8AC3E}">
        <p14:creationId xmlns:p14="http://schemas.microsoft.com/office/powerpoint/2010/main" val="1768165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AD86022D-7B47-4FBB-B8B8-32A2B94EC839}"/>
              </a:ext>
            </a:extLst>
          </p:cNvPr>
          <p:cNvSpPr>
            <a:spLocks noGrp="1"/>
          </p:cNvSpPr>
          <p:nvPr>
            <p:ph type="title"/>
          </p:nvPr>
        </p:nvSpPr>
        <p:spPr/>
        <p:txBody>
          <a:bodyPr/>
          <a:lstStyle/>
          <a:p>
            <a:r>
              <a:rPr lang="es-ES" dirty="0"/>
              <a:t>Manipulación de datos </a:t>
            </a:r>
            <a:r>
              <a:rPr lang="es-ES" dirty="0" err="1"/>
              <a:t>Join</a:t>
            </a:r>
            <a:r>
              <a:rPr lang="es-ES" dirty="0"/>
              <a:t> (4)</a:t>
            </a:r>
            <a:endParaRPr lang="es-EC" dirty="0"/>
          </a:p>
        </p:txBody>
      </p:sp>
      <p:sp>
        <p:nvSpPr>
          <p:cNvPr id="4" name="Marcador de número de diapositiva 3">
            <a:extLst>
              <a:ext uri="{FF2B5EF4-FFF2-40B4-BE49-F238E27FC236}">
                <a16:creationId xmlns:a16="http://schemas.microsoft.com/office/drawing/2014/main" id="{5A7B7B2C-17BC-4579-998F-45A6AC4DE878}"/>
              </a:ext>
            </a:extLst>
          </p:cNvPr>
          <p:cNvSpPr>
            <a:spLocks noGrp="1"/>
          </p:cNvSpPr>
          <p:nvPr>
            <p:ph type="sldNum" sz="quarter" idx="12"/>
          </p:nvPr>
        </p:nvSpPr>
        <p:spPr/>
        <p:txBody>
          <a:bodyPr/>
          <a:lstStyle/>
          <a:p>
            <a:fld id="{CE617FFA-FFFF-594B-9377-103E5519C1FA}" type="slidenum">
              <a:rPr lang="es-EC" smtClean="0"/>
              <a:pPr/>
              <a:t>15</a:t>
            </a:fld>
            <a:endParaRPr lang="es-EC" dirty="0"/>
          </a:p>
        </p:txBody>
      </p:sp>
      <p:sp>
        <p:nvSpPr>
          <p:cNvPr id="7" name="CuadroTexto 6">
            <a:extLst>
              <a:ext uri="{FF2B5EF4-FFF2-40B4-BE49-F238E27FC236}">
                <a16:creationId xmlns:a16="http://schemas.microsoft.com/office/drawing/2014/main" id="{DECE904C-A71D-4796-90D0-E0C3396BDB21}"/>
              </a:ext>
            </a:extLst>
          </p:cNvPr>
          <p:cNvSpPr txBox="1"/>
          <p:nvPr/>
        </p:nvSpPr>
        <p:spPr>
          <a:xfrm>
            <a:off x="6258911" y="73290"/>
            <a:ext cx="5618407" cy="369332"/>
          </a:xfrm>
          <a:prstGeom prst="rect">
            <a:avLst/>
          </a:prstGeom>
          <a:noFill/>
        </p:spPr>
        <p:txBody>
          <a:bodyPr wrap="square" rtlCol="0">
            <a:spAutoFit/>
          </a:bodyPr>
          <a:lstStyle/>
          <a:p>
            <a:pPr algn="r"/>
            <a:r>
              <a:rPr lang="es-ES" b="1" dirty="0"/>
              <a:t>Conexión a Base de Datos y Manipulación desde </a:t>
            </a:r>
            <a:r>
              <a:rPr lang="es-ES" b="1" dirty="0" err="1"/>
              <a:t>Rstudio</a:t>
            </a:r>
            <a:endParaRPr lang="es-ES_tradnl" b="1" dirty="0"/>
          </a:p>
        </p:txBody>
      </p:sp>
      <p:pic>
        <p:nvPicPr>
          <p:cNvPr id="3" name="Imagen 2" descr="Imagen que contiene Gráfico&#10;&#10;Descripción generada automáticamente">
            <a:extLst>
              <a:ext uri="{FF2B5EF4-FFF2-40B4-BE49-F238E27FC236}">
                <a16:creationId xmlns:a16="http://schemas.microsoft.com/office/drawing/2014/main" id="{0707F0DD-3BAE-4570-9765-613929A40FE6}"/>
              </a:ext>
            </a:extLst>
          </p:cNvPr>
          <p:cNvPicPr>
            <a:picLocks noChangeAspect="1"/>
          </p:cNvPicPr>
          <p:nvPr/>
        </p:nvPicPr>
        <p:blipFill>
          <a:blip r:embed="rId2"/>
          <a:stretch>
            <a:fillRect/>
          </a:stretch>
        </p:blipFill>
        <p:spPr>
          <a:xfrm>
            <a:off x="414948" y="1529255"/>
            <a:ext cx="5265896" cy="4318035"/>
          </a:xfrm>
          <a:prstGeom prst="rect">
            <a:avLst/>
          </a:prstGeom>
        </p:spPr>
      </p:pic>
      <p:sp>
        <p:nvSpPr>
          <p:cNvPr id="6" name="CuadroTexto 5">
            <a:extLst>
              <a:ext uri="{FF2B5EF4-FFF2-40B4-BE49-F238E27FC236}">
                <a16:creationId xmlns:a16="http://schemas.microsoft.com/office/drawing/2014/main" id="{1FC6BF64-BFC4-4647-8471-97A1D8D9538D}"/>
              </a:ext>
            </a:extLst>
          </p:cNvPr>
          <p:cNvSpPr txBox="1"/>
          <p:nvPr/>
        </p:nvSpPr>
        <p:spPr>
          <a:xfrm>
            <a:off x="6258912" y="1711377"/>
            <a:ext cx="5618406" cy="3046988"/>
          </a:xfrm>
          <a:prstGeom prst="rect">
            <a:avLst/>
          </a:prstGeom>
          <a:noFill/>
        </p:spPr>
        <p:txBody>
          <a:bodyPr wrap="square" rtlCol="0">
            <a:spAutoFit/>
          </a:bodyPr>
          <a:lstStyle/>
          <a:p>
            <a:r>
              <a:rPr lang="es-EC" sz="2400" b="1" dirty="0"/>
              <a:t>SQLDF </a:t>
            </a:r>
            <a:r>
              <a:rPr lang="es-EC" sz="2400" b="1" dirty="0" err="1"/>
              <a:t>Rstudio</a:t>
            </a:r>
            <a:endParaRPr lang="es-EC" sz="2400" b="1" dirty="0"/>
          </a:p>
          <a:p>
            <a:endParaRPr lang="es-EC" sz="2400" b="1" dirty="0"/>
          </a:p>
          <a:p>
            <a:r>
              <a:rPr lang="es-EC" sz="2400" dirty="0"/>
              <a:t>df_res11&lt;-</a:t>
            </a:r>
            <a:r>
              <a:rPr lang="es-EC" sz="2400" dirty="0" err="1"/>
              <a:t>sqldf</a:t>
            </a:r>
            <a:r>
              <a:rPr lang="es-EC" sz="2400" dirty="0"/>
              <a:t>("</a:t>
            </a:r>
            <a:r>
              <a:rPr lang="es-EC" sz="2400" b="1" dirty="0"/>
              <a:t>SELECT</a:t>
            </a:r>
            <a:r>
              <a:rPr lang="es-EC" sz="2400" dirty="0"/>
              <a:t> </a:t>
            </a:r>
            <a:r>
              <a:rPr lang="es-EC" sz="2400" dirty="0" err="1"/>
              <a:t>A.Name</a:t>
            </a:r>
            <a:r>
              <a:rPr lang="es-EC" sz="2400" dirty="0"/>
              <a:t>, </a:t>
            </a:r>
            <a:r>
              <a:rPr lang="es-EC" sz="2400" dirty="0" err="1"/>
              <a:t>A.Population</a:t>
            </a:r>
            <a:r>
              <a:rPr lang="es-EC" sz="2400" dirty="0"/>
              <a:t>, </a:t>
            </a:r>
            <a:r>
              <a:rPr lang="es-EC" sz="2400" dirty="0" err="1"/>
              <a:t>B.Continent</a:t>
            </a:r>
            <a:r>
              <a:rPr lang="es-EC" sz="2400" dirty="0"/>
              <a:t> FROM </a:t>
            </a:r>
            <a:r>
              <a:rPr lang="es-EC" sz="2400" dirty="0" err="1"/>
              <a:t>df_city</a:t>
            </a:r>
            <a:r>
              <a:rPr lang="es-EC" sz="2400" dirty="0"/>
              <a:t> A</a:t>
            </a:r>
          </a:p>
          <a:p>
            <a:r>
              <a:rPr lang="es-EC" sz="2400" b="1" dirty="0"/>
              <a:t>INNER JOIN </a:t>
            </a:r>
            <a:r>
              <a:rPr lang="es-EC" sz="2400" dirty="0" err="1"/>
              <a:t>df_country</a:t>
            </a:r>
            <a:r>
              <a:rPr lang="es-EC" sz="2400" dirty="0"/>
              <a:t> B </a:t>
            </a:r>
            <a:r>
              <a:rPr lang="es-EC" sz="2400" dirty="0" err="1"/>
              <a:t>on</a:t>
            </a:r>
            <a:r>
              <a:rPr lang="es-EC" sz="2400" dirty="0"/>
              <a:t> </a:t>
            </a:r>
            <a:r>
              <a:rPr lang="es-EC" sz="2400" dirty="0" err="1"/>
              <a:t>A.CountryCode</a:t>
            </a:r>
            <a:r>
              <a:rPr lang="es-EC" sz="2400" dirty="0"/>
              <a:t>=</a:t>
            </a:r>
            <a:r>
              <a:rPr lang="es-EC" sz="2400" dirty="0" err="1"/>
              <a:t>B.Code</a:t>
            </a:r>
            <a:r>
              <a:rPr lang="es-EC" sz="2400" dirty="0"/>
              <a:t> ", </a:t>
            </a:r>
            <a:r>
              <a:rPr lang="es-EC" sz="2400" dirty="0" err="1"/>
              <a:t>connection</a:t>
            </a:r>
            <a:r>
              <a:rPr lang="es-EC" sz="2400" dirty="0"/>
              <a:t>=NULL)</a:t>
            </a:r>
          </a:p>
          <a:p>
            <a:r>
              <a:rPr lang="es-EC" sz="2400" dirty="0"/>
              <a:t>head(df_res11,15)</a:t>
            </a:r>
          </a:p>
        </p:txBody>
      </p:sp>
      <p:cxnSp>
        <p:nvCxnSpPr>
          <p:cNvPr id="9" name="Conector recto 8">
            <a:extLst>
              <a:ext uri="{FF2B5EF4-FFF2-40B4-BE49-F238E27FC236}">
                <a16:creationId xmlns:a16="http://schemas.microsoft.com/office/drawing/2014/main" id="{931E1BFF-7F41-4A60-9199-9FABE62CE43D}"/>
              </a:ext>
            </a:extLst>
          </p:cNvPr>
          <p:cNvCxnSpPr/>
          <p:nvPr/>
        </p:nvCxnSpPr>
        <p:spPr>
          <a:xfrm>
            <a:off x="5912069" y="1876097"/>
            <a:ext cx="0" cy="397119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5190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39DF68-0893-4BF7-AA95-7B54931845D9}"/>
              </a:ext>
            </a:extLst>
          </p:cNvPr>
          <p:cNvSpPr>
            <a:spLocks noGrp="1"/>
          </p:cNvSpPr>
          <p:nvPr>
            <p:ph type="title"/>
          </p:nvPr>
        </p:nvSpPr>
        <p:spPr/>
        <p:txBody>
          <a:bodyPr/>
          <a:lstStyle/>
          <a:p>
            <a:r>
              <a:rPr lang="es-ES" dirty="0"/>
              <a:t>Práctica 2</a:t>
            </a:r>
            <a:endParaRPr lang="es-EC" dirty="0"/>
          </a:p>
        </p:txBody>
      </p:sp>
      <p:sp>
        <p:nvSpPr>
          <p:cNvPr id="3" name="Marcador de texto 2">
            <a:extLst>
              <a:ext uri="{FF2B5EF4-FFF2-40B4-BE49-F238E27FC236}">
                <a16:creationId xmlns:a16="http://schemas.microsoft.com/office/drawing/2014/main" id="{104E1ABC-C45D-453E-BB6E-573A94B64518}"/>
              </a:ext>
            </a:extLst>
          </p:cNvPr>
          <p:cNvSpPr>
            <a:spLocks noGrp="1"/>
          </p:cNvSpPr>
          <p:nvPr>
            <p:ph type="body" idx="1"/>
          </p:nvPr>
        </p:nvSpPr>
        <p:spPr>
          <a:xfrm>
            <a:off x="595367" y="4202734"/>
            <a:ext cx="10515600" cy="1500187"/>
          </a:xfrm>
        </p:spPr>
        <p:txBody>
          <a:bodyPr/>
          <a:lstStyle/>
          <a:p>
            <a:r>
              <a:rPr lang="es-ES" dirty="0" err="1"/>
              <a:t>Rstudio</a:t>
            </a:r>
            <a:r>
              <a:rPr lang="es-ES" dirty="0"/>
              <a:t>: DML </a:t>
            </a:r>
            <a:r>
              <a:rPr lang="es-ES" dirty="0" err="1"/>
              <a:t>Query</a:t>
            </a:r>
            <a:r>
              <a:rPr lang="es-ES" dirty="0"/>
              <a:t> y </a:t>
            </a:r>
            <a:r>
              <a:rPr lang="es-ES" dirty="0" err="1"/>
              <a:t>Join</a:t>
            </a:r>
            <a:endParaRPr lang="es-EC" dirty="0"/>
          </a:p>
        </p:txBody>
      </p:sp>
    </p:spTree>
    <p:extLst>
      <p:ext uri="{BB962C8B-B14F-4D97-AF65-F5344CB8AC3E}">
        <p14:creationId xmlns:p14="http://schemas.microsoft.com/office/powerpoint/2010/main" val="2743000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AD86022D-7B47-4FBB-B8B8-32A2B94EC839}"/>
              </a:ext>
            </a:extLst>
          </p:cNvPr>
          <p:cNvSpPr>
            <a:spLocks noGrp="1"/>
          </p:cNvSpPr>
          <p:nvPr>
            <p:ph type="title"/>
          </p:nvPr>
        </p:nvSpPr>
        <p:spPr/>
        <p:txBody>
          <a:bodyPr/>
          <a:lstStyle/>
          <a:p>
            <a:r>
              <a:rPr lang="es-ES" dirty="0"/>
              <a:t>Manipulación de datos Subconsultas (5)</a:t>
            </a:r>
            <a:endParaRPr lang="es-EC" dirty="0"/>
          </a:p>
        </p:txBody>
      </p:sp>
      <p:sp>
        <p:nvSpPr>
          <p:cNvPr id="4" name="Marcador de número de diapositiva 3">
            <a:extLst>
              <a:ext uri="{FF2B5EF4-FFF2-40B4-BE49-F238E27FC236}">
                <a16:creationId xmlns:a16="http://schemas.microsoft.com/office/drawing/2014/main" id="{5A7B7B2C-17BC-4579-998F-45A6AC4DE878}"/>
              </a:ext>
            </a:extLst>
          </p:cNvPr>
          <p:cNvSpPr>
            <a:spLocks noGrp="1"/>
          </p:cNvSpPr>
          <p:nvPr>
            <p:ph type="sldNum" sz="quarter" idx="12"/>
          </p:nvPr>
        </p:nvSpPr>
        <p:spPr/>
        <p:txBody>
          <a:bodyPr/>
          <a:lstStyle/>
          <a:p>
            <a:fld id="{CE617FFA-FFFF-594B-9377-103E5519C1FA}" type="slidenum">
              <a:rPr lang="es-EC" smtClean="0"/>
              <a:pPr/>
              <a:t>17</a:t>
            </a:fld>
            <a:endParaRPr lang="es-EC" dirty="0"/>
          </a:p>
        </p:txBody>
      </p:sp>
      <p:sp>
        <p:nvSpPr>
          <p:cNvPr id="7" name="CuadroTexto 6">
            <a:extLst>
              <a:ext uri="{FF2B5EF4-FFF2-40B4-BE49-F238E27FC236}">
                <a16:creationId xmlns:a16="http://schemas.microsoft.com/office/drawing/2014/main" id="{DECE904C-A71D-4796-90D0-E0C3396BDB21}"/>
              </a:ext>
            </a:extLst>
          </p:cNvPr>
          <p:cNvSpPr txBox="1"/>
          <p:nvPr/>
        </p:nvSpPr>
        <p:spPr>
          <a:xfrm>
            <a:off x="6258911" y="73290"/>
            <a:ext cx="5618407" cy="369332"/>
          </a:xfrm>
          <a:prstGeom prst="rect">
            <a:avLst/>
          </a:prstGeom>
          <a:noFill/>
        </p:spPr>
        <p:txBody>
          <a:bodyPr wrap="square" rtlCol="0">
            <a:spAutoFit/>
          </a:bodyPr>
          <a:lstStyle/>
          <a:p>
            <a:pPr algn="r"/>
            <a:r>
              <a:rPr lang="es-ES" b="1" dirty="0"/>
              <a:t>Conexión a Base de Datos y Manipulación desde </a:t>
            </a:r>
            <a:r>
              <a:rPr lang="es-ES" b="1" dirty="0" err="1"/>
              <a:t>Rstudio</a:t>
            </a:r>
            <a:endParaRPr lang="es-ES_tradnl" b="1" dirty="0"/>
          </a:p>
        </p:txBody>
      </p:sp>
      <p:pic>
        <p:nvPicPr>
          <p:cNvPr id="3" name="Imagen 2" descr="Interfaz de usuario gráfica, Texto, Aplicación&#10;&#10;Descripción generada automáticamente">
            <a:extLst>
              <a:ext uri="{FF2B5EF4-FFF2-40B4-BE49-F238E27FC236}">
                <a16:creationId xmlns:a16="http://schemas.microsoft.com/office/drawing/2014/main" id="{114796E7-8EC1-4AF2-828D-71C347D5B75D}"/>
              </a:ext>
            </a:extLst>
          </p:cNvPr>
          <p:cNvPicPr>
            <a:picLocks noChangeAspect="1"/>
          </p:cNvPicPr>
          <p:nvPr/>
        </p:nvPicPr>
        <p:blipFill>
          <a:blip r:embed="rId2"/>
          <a:stretch>
            <a:fillRect/>
          </a:stretch>
        </p:blipFill>
        <p:spPr>
          <a:xfrm>
            <a:off x="314682" y="2295857"/>
            <a:ext cx="5971429" cy="2676190"/>
          </a:xfrm>
          <a:prstGeom prst="rect">
            <a:avLst/>
          </a:prstGeom>
        </p:spPr>
      </p:pic>
      <p:sp>
        <p:nvSpPr>
          <p:cNvPr id="6" name="CuadroTexto 5">
            <a:extLst>
              <a:ext uri="{FF2B5EF4-FFF2-40B4-BE49-F238E27FC236}">
                <a16:creationId xmlns:a16="http://schemas.microsoft.com/office/drawing/2014/main" id="{5D761AFA-4676-44BD-8728-567ABFB82EFF}"/>
              </a:ext>
            </a:extLst>
          </p:cNvPr>
          <p:cNvSpPr txBox="1"/>
          <p:nvPr/>
        </p:nvSpPr>
        <p:spPr>
          <a:xfrm>
            <a:off x="7299434" y="1860331"/>
            <a:ext cx="4225936" cy="2853559"/>
          </a:xfrm>
          <a:prstGeom prst="rect">
            <a:avLst/>
          </a:prstGeom>
          <a:noFill/>
        </p:spPr>
        <p:txBody>
          <a:bodyPr wrap="square" rtlCol="0">
            <a:spAutoFit/>
          </a:bodyPr>
          <a:lstStyle/>
          <a:p>
            <a:endParaRPr lang="es-EC" dirty="0"/>
          </a:p>
        </p:txBody>
      </p:sp>
      <p:sp>
        <p:nvSpPr>
          <p:cNvPr id="8" name="Rectangle 1">
            <a:extLst>
              <a:ext uri="{FF2B5EF4-FFF2-40B4-BE49-F238E27FC236}">
                <a16:creationId xmlns:a16="http://schemas.microsoft.com/office/drawing/2014/main" id="{7DCD2E3C-BC68-485E-9FF5-38CD9D0F3C7A}"/>
              </a:ext>
            </a:extLst>
          </p:cNvPr>
          <p:cNvSpPr>
            <a:spLocks noChangeArrowheads="1"/>
          </p:cNvSpPr>
          <p:nvPr/>
        </p:nvSpPr>
        <p:spPr bwMode="auto">
          <a:xfrm>
            <a:off x="6096000" y="1925637"/>
            <a:ext cx="5971428"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C" altLang="es-EC" sz="2000" b="0" i="0" u="none" strike="noStrike" cap="none" normalizeH="0" baseline="0" dirty="0">
                <a:ln>
                  <a:noFill/>
                </a:ln>
                <a:solidFill>
                  <a:srgbClr val="171717"/>
                </a:solidFill>
                <a:effectLst/>
                <a:latin typeface="+mn-lt"/>
                <a:cs typeface="Segoe UI" panose="020B0502040204020203" pitchFamily="34" charset="0"/>
              </a:rPr>
              <a:t>Una subconsulta es una consulta anidada en una instrucción </a:t>
            </a:r>
            <a:r>
              <a:rPr kumimoji="0" lang="es-EC" altLang="es-EC" sz="2000" b="0" i="0" u="none" strike="noStrike" cap="none" normalizeH="0" baseline="0" dirty="0">
                <a:ln>
                  <a:noFill/>
                </a:ln>
                <a:solidFill>
                  <a:srgbClr val="171717"/>
                </a:solidFill>
                <a:effectLst/>
                <a:latin typeface="+mn-lt"/>
              </a:rPr>
              <a:t>SELECT</a:t>
            </a:r>
            <a:r>
              <a:rPr kumimoji="0" lang="es-EC" altLang="es-EC" sz="2000" b="0" i="0" u="none" strike="noStrike" cap="none" normalizeH="0" baseline="0" dirty="0">
                <a:ln>
                  <a:noFill/>
                </a:ln>
                <a:solidFill>
                  <a:srgbClr val="171717"/>
                </a:solidFill>
                <a:effectLst/>
                <a:latin typeface="+mn-lt"/>
                <a:cs typeface="Segoe UI" panose="020B0502040204020203" pitchFamily="34" charset="0"/>
              </a:rPr>
              <a:t>, </a:t>
            </a:r>
            <a:r>
              <a:rPr kumimoji="0" lang="es-EC" altLang="es-EC" sz="2000" b="0" i="0" u="none" strike="noStrike" cap="none" normalizeH="0" baseline="0" dirty="0">
                <a:ln>
                  <a:noFill/>
                </a:ln>
                <a:solidFill>
                  <a:srgbClr val="171717"/>
                </a:solidFill>
                <a:effectLst/>
                <a:latin typeface="+mn-lt"/>
              </a:rPr>
              <a:t>INSERT</a:t>
            </a:r>
            <a:r>
              <a:rPr kumimoji="0" lang="es-EC" altLang="es-EC" sz="2000" b="0" i="0" u="none" strike="noStrike" cap="none" normalizeH="0" baseline="0" dirty="0">
                <a:ln>
                  <a:noFill/>
                </a:ln>
                <a:solidFill>
                  <a:srgbClr val="171717"/>
                </a:solidFill>
                <a:effectLst/>
                <a:latin typeface="+mn-lt"/>
                <a:cs typeface="Segoe UI" panose="020B0502040204020203" pitchFamily="34" charset="0"/>
              </a:rPr>
              <a:t>, </a:t>
            </a:r>
            <a:r>
              <a:rPr kumimoji="0" lang="es-EC" altLang="es-EC" sz="2000" b="0" i="0" u="none" strike="noStrike" cap="none" normalizeH="0" baseline="0" dirty="0">
                <a:ln>
                  <a:noFill/>
                </a:ln>
                <a:solidFill>
                  <a:srgbClr val="171717"/>
                </a:solidFill>
                <a:effectLst/>
                <a:latin typeface="+mn-lt"/>
              </a:rPr>
              <a:t>UPDATE</a:t>
            </a:r>
            <a:r>
              <a:rPr kumimoji="0" lang="es-EC" altLang="es-EC" sz="2000" b="0" i="0" u="none" strike="noStrike" cap="none" normalizeH="0" baseline="0" dirty="0">
                <a:ln>
                  <a:noFill/>
                </a:ln>
                <a:solidFill>
                  <a:srgbClr val="171717"/>
                </a:solidFill>
                <a:effectLst/>
                <a:latin typeface="+mn-lt"/>
                <a:cs typeface="Segoe UI" panose="020B0502040204020203" pitchFamily="34" charset="0"/>
              </a:rPr>
              <a:t> o </a:t>
            </a:r>
            <a:r>
              <a:rPr kumimoji="0" lang="es-EC" altLang="es-EC" sz="2000" b="0" i="0" u="none" strike="noStrike" cap="none" normalizeH="0" baseline="0" dirty="0">
                <a:ln>
                  <a:noFill/>
                </a:ln>
                <a:solidFill>
                  <a:srgbClr val="171717"/>
                </a:solidFill>
                <a:effectLst/>
                <a:latin typeface="+mn-lt"/>
              </a:rPr>
              <a:t>DELETE</a:t>
            </a:r>
            <a:r>
              <a:rPr kumimoji="0" lang="es-EC" altLang="es-EC" sz="2000" b="0" i="0" u="none" strike="noStrike" cap="none" normalizeH="0" baseline="0" dirty="0">
                <a:ln>
                  <a:noFill/>
                </a:ln>
                <a:solidFill>
                  <a:srgbClr val="171717"/>
                </a:solidFill>
                <a:effectLst/>
                <a:latin typeface="+mn-lt"/>
                <a:cs typeface="Segoe UI" panose="020B0502040204020203" pitchFamily="34" charset="0"/>
              </a:rPr>
              <a:t>, o bien en otra subconsulta</a:t>
            </a:r>
            <a:r>
              <a:rPr lang="es-EC" altLang="es-EC" sz="2000" dirty="0">
                <a:latin typeface="+mn-lt"/>
                <a:cs typeface="Segoe UI" panose="020B0502040204020203"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lang="es-EC" altLang="es-EC" sz="2000" dirty="0">
              <a:latin typeface="+mn-lt"/>
              <a:cs typeface="Segoe UI" panose="020B0502040204020203"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s-ES" sz="2000" b="0" i="0" dirty="0">
                <a:solidFill>
                  <a:srgbClr val="171717"/>
                </a:solidFill>
                <a:effectLst/>
                <a:latin typeface="Segoe UI" panose="020B0502040204020203" pitchFamily="34" charset="0"/>
              </a:rPr>
              <a:t>Se llama también subconsulta a una consulta o selección interna, mientras que la instrucción que contiene una subconsulta también es conocida como consulta o selección externa</a:t>
            </a:r>
            <a:endParaRPr lang="es-EC" altLang="es-EC" sz="2000" dirty="0">
              <a:latin typeface="+mn-lt"/>
              <a:cs typeface="Segoe UI" panose="020B0502040204020203"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EC" altLang="es-EC" sz="2000"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lang="es-EC" altLang="es-EC" sz="2000" dirty="0">
                <a:latin typeface="+mn-lt"/>
              </a:rPr>
              <a:t>Fuente: Docs.microsoft.com</a:t>
            </a:r>
            <a:endParaRPr kumimoji="0" lang="es-EC" altLang="es-EC" sz="2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631583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AD86022D-7B47-4FBB-B8B8-32A2B94EC839}"/>
              </a:ext>
            </a:extLst>
          </p:cNvPr>
          <p:cNvSpPr>
            <a:spLocks noGrp="1"/>
          </p:cNvSpPr>
          <p:nvPr>
            <p:ph type="title"/>
          </p:nvPr>
        </p:nvSpPr>
        <p:spPr>
          <a:xfrm>
            <a:off x="314682" y="365125"/>
            <a:ext cx="10515600" cy="1325563"/>
          </a:xfrm>
        </p:spPr>
        <p:txBody>
          <a:bodyPr>
            <a:normAutofit/>
          </a:bodyPr>
          <a:lstStyle/>
          <a:p>
            <a:r>
              <a:rPr lang="es-ES" sz="4000" dirty="0"/>
              <a:t>Manipulación de datos Funciones Agregación (6)</a:t>
            </a:r>
            <a:endParaRPr lang="es-EC" sz="4000" dirty="0"/>
          </a:p>
        </p:txBody>
      </p:sp>
      <p:sp>
        <p:nvSpPr>
          <p:cNvPr id="4" name="Marcador de número de diapositiva 3">
            <a:extLst>
              <a:ext uri="{FF2B5EF4-FFF2-40B4-BE49-F238E27FC236}">
                <a16:creationId xmlns:a16="http://schemas.microsoft.com/office/drawing/2014/main" id="{5A7B7B2C-17BC-4579-998F-45A6AC4DE878}"/>
              </a:ext>
            </a:extLst>
          </p:cNvPr>
          <p:cNvSpPr>
            <a:spLocks noGrp="1"/>
          </p:cNvSpPr>
          <p:nvPr>
            <p:ph type="sldNum" sz="quarter" idx="12"/>
          </p:nvPr>
        </p:nvSpPr>
        <p:spPr/>
        <p:txBody>
          <a:bodyPr/>
          <a:lstStyle/>
          <a:p>
            <a:fld id="{CE617FFA-FFFF-594B-9377-103E5519C1FA}" type="slidenum">
              <a:rPr lang="es-EC" smtClean="0"/>
              <a:pPr/>
              <a:t>18</a:t>
            </a:fld>
            <a:endParaRPr lang="es-EC" dirty="0"/>
          </a:p>
        </p:txBody>
      </p:sp>
      <p:sp>
        <p:nvSpPr>
          <p:cNvPr id="7" name="CuadroTexto 6">
            <a:extLst>
              <a:ext uri="{FF2B5EF4-FFF2-40B4-BE49-F238E27FC236}">
                <a16:creationId xmlns:a16="http://schemas.microsoft.com/office/drawing/2014/main" id="{DECE904C-A71D-4796-90D0-E0C3396BDB21}"/>
              </a:ext>
            </a:extLst>
          </p:cNvPr>
          <p:cNvSpPr txBox="1"/>
          <p:nvPr/>
        </p:nvSpPr>
        <p:spPr>
          <a:xfrm>
            <a:off x="6258911" y="73290"/>
            <a:ext cx="5618407" cy="369332"/>
          </a:xfrm>
          <a:prstGeom prst="rect">
            <a:avLst/>
          </a:prstGeom>
          <a:noFill/>
        </p:spPr>
        <p:txBody>
          <a:bodyPr wrap="square" rtlCol="0">
            <a:spAutoFit/>
          </a:bodyPr>
          <a:lstStyle/>
          <a:p>
            <a:pPr algn="r"/>
            <a:r>
              <a:rPr lang="es-ES" b="1" dirty="0"/>
              <a:t>Conexión a Base de Datos y Manipulación desde </a:t>
            </a:r>
            <a:r>
              <a:rPr lang="es-ES" b="1" dirty="0" err="1"/>
              <a:t>Rstudio</a:t>
            </a:r>
            <a:endParaRPr lang="es-ES_tradnl" b="1" dirty="0"/>
          </a:p>
        </p:txBody>
      </p:sp>
      <p:sp>
        <p:nvSpPr>
          <p:cNvPr id="2" name="CuadroTexto 1">
            <a:extLst>
              <a:ext uri="{FF2B5EF4-FFF2-40B4-BE49-F238E27FC236}">
                <a16:creationId xmlns:a16="http://schemas.microsoft.com/office/drawing/2014/main" id="{4338CBD1-E9EF-4F3B-8A45-19DA4CE72C9E}"/>
              </a:ext>
            </a:extLst>
          </p:cNvPr>
          <p:cNvSpPr txBox="1"/>
          <p:nvPr/>
        </p:nvSpPr>
        <p:spPr>
          <a:xfrm>
            <a:off x="425668" y="1565454"/>
            <a:ext cx="10625959" cy="1323439"/>
          </a:xfrm>
          <a:prstGeom prst="rect">
            <a:avLst/>
          </a:prstGeom>
          <a:noFill/>
        </p:spPr>
        <p:txBody>
          <a:bodyPr wrap="square" rtlCol="0">
            <a:spAutoFit/>
          </a:bodyPr>
          <a:lstStyle/>
          <a:p>
            <a:pPr algn="just"/>
            <a:r>
              <a:rPr lang="es-ES" sz="2000" b="0" i="0" dirty="0">
                <a:effectLst/>
                <a:latin typeface="Open Sans" panose="020B0606030504020204" pitchFamily="34" charset="0"/>
              </a:rPr>
              <a:t>Las funciones de agregación en SQL nos permiten efectuar operaciones sobre un conjunto de resultados, pero devolviendo un único valor agregado para todos ellos. Entre estas medidas de resumen se tienen: mínimos, máximos,  recuento, media, varianza, desviación estándar, suma.</a:t>
            </a:r>
            <a:endParaRPr lang="es-EC" sz="2000" dirty="0"/>
          </a:p>
        </p:txBody>
      </p:sp>
      <p:pic>
        <p:nvPicPr>
          <p:cNvPr id="6" name="Imagen 5" descr="Diagrama&#10;&#10;Descripción generada automáticamente">
            <a:extLst>
              <a:ext uri="{FF2B5EF4-FFF2-40B4-BE49-F238E27FC236}">
                <a16:creationId xmlns:a16="http://schemas.microsoft.com/office/drawing/2014/main" id="{A0BE4853-7292-48EC-8B6B-3EC7E818EAA2}"/>
              </a:ext>
            </a:extLst>
          </p:cNvPr>
          <p:cNvPicPr>
            <a:picLocks noChangeAspect="1"/>
          </p:cNvPicPr>
          <p:nvPr/>
        </p:nvPicPr>
        <p:blipFill>
          <a:blip r:embed="rId2"/>
          <a:stretch>
            <a:fillRect/>
          </a:stretch>
        </p:blipFill>
        <p:spPr>
          <a:xfrm>
            <a:off x="2347262" y="3110475"/>
            <a:ext cx="7497475" cy="2998990"/>
          </a:xfrm>
          <a:prstGeom prst="rect">
            <a:avLst/>
          </a:prstGeom>
        </p:spPr>
      </p:pic>
    </p:spTree>
    <p:extLst>
      <p:ext uri="{BB962C8B-B14F-4D97-AF65-F5344CB8AC3E}">
        <p14:creationId xmlns:p14="http://schemas.microsoft.com/office/powerpoint/2010/main" val="3410783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AD86022D-7B47-4FBB-B8B8-32A2B94EC839}"/>
              </a:ext>
            </a:extLst>
          </p:cNvPr>
          <p:cNvSpPr>
            <a:spLocks noGrp="1"/>
          </p:cNvSpPr>
          <p:nvPr>
            <p:ph type="title"/>
          </p:nvPr>
        </p:nvSpPr>
        <p:spPr>
          <a:xfrm>
            <a:off x="314682" y="365125"/>
            <a:ext cx="10515600" cy="1325563"/>
          </a:xfrm>
        </p:spPr>
        <p:txBody>
          <a:bodyPr>
            <a:normAutofit/>
          </a:bodyPr>
          <a:lstStyle/>
          <a:p>
            <a:r>
              <a:rPr lang="es-ES" sz="4000" dirty="0"/>
              <a:t>Manipulación de datos Funciones Agregación (7)</a:t>
            </a:r>
            <a:endParaRPr lang="es-EC" sz="4000" dirty="0"/>
          </a:p>
        </p:txBody>
      </p:sp>
      <p:sp>
        <p:nvSpPr>
          <p:cNvPr id="4" name="Marcador de número de diapositiva 3">
            <a:extLst>
              <a:ext uri="{FF2B5EF4-FFF2-40B4-BE49-F238E27FC236}">
                <a16:creationId xmlns:a16="http://schemas.microsoft.com/office/drawing/2014/main" id="{5A7B7B2C-17BC-4579-998F-45A6AC4DE878}"/>
              </a:ext>
            </a:extLst>
          </p:cNvPr>
          <p:cNvSpPr>
            <a:spLocks noGrp="1"/>
          </p:cNvSpPr>
          <p:nvPr>
            <p:ph type="sldNum" sz="quarter" idx="12"/>
          </p:nvPr>
        </p:nvSpPr>
        <p:spPr/>
        <p:txBody>
          <a:bodyPr/>
          <a:lstStyle/>
          <a:p>
            <a:fld id="{CE617FFA-FFFF-594B-9377-103E5519C1FA}" type="slidenum">
              <a:rPr lang="es-EC" smtClean="0"/>
              <a:pPr/>
              <a:t>19</a:t>
            </a:fld>
            <a:endParaRPr lang="es-EC" dirty="0"/>
          </a:p>
        </p:txBody>
      </p:sp>
      <p:sp>
        <p:nvSpPr>
          <p:cNvPr id="7" name="CuadroTexto 6">
            <a:extLst>
              <a:ext uri="{FF2B5EF4-FFF2-40B4-BE49-F238E27FC236}">
                <a16:creationId xmlns:a16="http://schemas.microsoft.com/office/drawing/2014/main" id="{DECE904C-A71D-4796-90D0-E0C3396BDB21}"/>
              </a:ext>
            </a:extLst>
          </p:cNvPr>
          <p:cNvSpPr txBox="1"/>
          <p:nvPr/>
        </p:nvSpPr>
        <p:spPr>
          <a:xfrm>
            <a:off x="6258911" y="73290"/>
            <a:ext cx="5618407" cy="369332"/>
          </a:xfrm>
          <a:prstGeom prst="rect">
            <a:avLst/>
          </a:prstGeom>
          <a:noFill/>
        </p:spPr>
        <p:txBody>
          <a:bodyPr wrap="square" rtlCol="0">
            <a:spAutoFit/>
          </a:bodyPr>
          <a:lstStyle/>
          <a:p>
            <a:pPr algn="r"/>
            <a:r>
              <a:rPr lang="es-ES" b="1" dirty="0"/>
              <a:t>Conexión a Base de Datos y Manipulación desde </a:t>
            </a:r>
            <a:r>
              <a:rPr lang="es-ES" b="1" dirty="0" err="1"/>
              <a:t>Rstudio</a:t>
            </a:r>
            <a:endParaRPr lang="es-ES_tradnl" b="1" dirty="0"/>
          </a:p>
        </p:txBody>
      </p:sp>
      <p:pic>
        <p:nvPicPr>
          <p:cNvPr id="3" name="Imagen 2" descr="Diagrama&#10;&#10;Descripción generada automáticamente">
            <a:extLst>
              <a:ext uri="{FF2B5EF4-FFF2-40B4-BE49-F238E27FC236}">
                <a16:creationId xmlns:a16="http://schemas.microsoft.com/office/drawing/2014/main" id="{C9E9D011-C102-45B5-9D77-884E125B158F}"/>
              </a:ext>
            </a:extLst>
          </p:cNvPr>
          <p:cNvPicPr>
            <a:picLocks noChangeAspect="1"/>
          </p:cNvPicPr>
          <p:nvPr/>
        </p:nvPicPr>
        <p:blipFill>
          <a:blip r:embed="rId2"/>
          <a:stretch>
            <a:fillRect/>
          </a:stretch>
        </p:blipFill>
        <p:spPr>
          <a:xfrm>
            <a:off x="663911" y="1690688"/>
            <a:ext cx="5094000" cy="4158000"/>
          </a:xfrm>
          <a:prstGeom prst="rect">
            <a:avLst/>
          </a:prstGeom>
        </p:spPr>
      </p:pic>
      <p:sp>
        <p:nvSpPr>
          <p:cNvPr id="6" name="CuadroTexto 5">
            <a:extLst>
              <a:ext uri="{FF2B5EF4-FFF2-40B4-BE49-F238E27FC236}">
                <a16:creationId xmlns:a16="http://schemas.microsoft.com/office/drawing/2014/main" id="{BC1E1A76-763D-496D-BB3A-AF5B9E7A6E09}"/>
              </a:ext>
            </a:extLst>
          </p:cNvPr>
          <p:cNvSpPr txBox="1"/>
          <p:nvPr/>
        </p:nvSpPr>
        <p:spPr>
          <a:xfrm>
            <a:off x="6258911" y="2096814"/>
            <a:ext cx="5618407" cy="3785652"/>
          </a:xfrm>
          <a:prstGeom prst="rect">
            <a:avLst/>
          </a:prstGeom>
          <a:noFill/>
          <a:ln>
            <a:solidFill>
              <a:schemeClr val="tx1"/>
            </a:solidFill>
          </a:ln>
        </p:spPr>
        <p:txBody>
          <a:bodyPr wrap="square" rtlCol="0">
            <a:spAutoFit/>
          </a:bodyPr>
          <a:lstStyle/>
          <a:p>
            <a:r>
              <a:rPr lang="en-US" sz="2400" b="1" dirty="0"/>
              <a:t>SQLDF </a:t>
            </a:r>
            <a:r>
              <a:rPr lang="en-US" sz="2400" b="1" dirty="0" err="1"/>
              <a:t>Rstudio</a:t>
            </a:r>
            <a:endParaRPr lang="en-US" sz="2400" b="1" dirty="0"/>
          </a:p>
          <a:p>
            <a:endParaRPr lang="en-US" sz="2400" dirty="0"/>
          </a:p>
          <a:p>
            <a:r>
              <a:rPr lang="en-US" sz="2400" dirty="0"/>
              <a:t>df_res19=</a:t>
            </a:r>
            <a:r>
              <a:rPr lang="en-US" sz="2400" dirty="0" err="1"/>
              <a:t>sqldf</a:t>
            </a:r>
            <a:r>
              <a:rPr lang="en-US" sz="2400" dirty="0"/>
              <a:t>("select Continent, </a:t>
            </a:r>
            <a:r>
              <a:rPr lang="en-US" sz="2400" b="1" dirty="0"/>
              <a:t>min</a:t>
            </a:r>
            <a:r>
              <a:rPr lang="en-US" sz="2400" dirty="0"/>
              <a:t>(population) as 'min' , </a:t>
            </a:r>
            <a:r>
              <a:rPr lang="en-US" sz="2400" b="1" dirty="0"/>
              <a:t>max</a:t>
            </a:r>
            <a:r>
              <a:rPr lang="en-US" sz="2400" dirty="0"/>
              <a:t>(population) as 'max', </a:t>
            </a:r>
            <a:r>
              <a:rPr lang="en-US" sz="2400" b="1" dirty="0"/>
              <a:t>sum</a:t>
            </a:r>
            <a:r>
              <a:rPr lang="en-US" sz="2400" dirty="0"/>
              <a:t>(population) as 'sum', </a:t>
            </a:r>
            <a:r>
              <a:rPr lang="en-US" sz="2400" b="1" dirty="0"/>
              <a:t>avg</a:t>
            </a:r>
            <a:r>
              <a:rPr lang="en-US" sz="2400" dirty="0"/>
              <a:t>(population) as 'avg' , </a:t>
            </a:r>
            <a:r>
              <a:rPr lang="en-US" sz="2400" b="1" dirty="0"/>
              <a:t>variance</a:t>
            </a:r>
            <a:r>
              <a:rPr lang="en-US" sz="2400" dirty="0"/>
              <a:t>(population) as 'var' </a:t>
            </a:r>
          </a:p>
          <a:p>
            <a:r>
              <a:rPr lang="en-US" sz="2400" dirty="0"/>
              <a:t>          , sqrt(variance(population)) as '</a:t>
            </a:r>
            <a:r>
              <a:rPr lang="en-US" sz="2400" dirty="0" err="1"/>
              <a:t>sd</a:t>
            </a:r>
            <a:r>
              <a:rPr lang="en-US" sz="2400" dirty="0"/>
              <a:t>' from </a:t>
            </a:r>
            <a:r>
              <a:rPr lang="en-US" sz="2400" dirty="0" err="1"/>
              <a:t>df_country</a:t>
            </a:r>
            <a:r>
              <a:rPr lang="en-US" sz="2400" dirty="0"/>
              <a:t> group by Continent")</a:t>
            </a:r>
          </a:p>
          <a:p>
            <a:r>
              <a:rPr lang="en-US" sz="2400" dirty="0"/>
              <a:t>df_res19)</a:t>
            </a:r>
            <a:endParaRPr lang="es-EC" sz="2400" dirty="0"/>
          </a:p>
        </p:txBody>
      </p:sp>
    </p:spTree>
    <p:extLst>
      <p:ext uri="{BB962C8B-B14F-4D97-AF65-F5344CB8AC3E}">
        <p14:creationId xmlns:p14="http://schemas.microsoft.com/office/powerpoint/2010/main" val="4127253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CE617FFA-FFFF-594B-9377-103E5519C1FA}" type="slidenum">
              <a:rPr lang="es-EC" smtClean="0"/>
              <a:pPr/>
              <a:t>2</a:t>
            </a:fld>
            <a:endParaRPr lang="es-EC" dirty="0"/>
          </a:p>
        </p:txBody>
      </p:sp>
      <p:sp>
        <p:nvSpPr>
          <p:cNvPr id="5" name="Título 1"/>
          <p:cNvSpPr txBox="1">
            <a:spLocks/>
          </p:cNvSpPr>
          <p:nvPr/>
        </p:nvSpPr>
        <p:spPr>
          <a:xfrm>
            <a:off x="763611" y="791570"/>
            <a:ext cx="10515600" cy="1119117"/>
          </a:xfrm>
          <a:prstGeom prst="rect">
            <a:avLst/>
          </a:prstGeom>
          <a:no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b="1"/>
              <a:t>Objetivos</a:t>
            </a:r>
            <a:endParaRPr lang="es-ES" dirty="0"/>
          </a:p>
        </p:txBody>
      </p:sp>
      <p:sp>
        <p:nvSpPr>
          <p:cNvPr id="6" name="Marcador de texto 2"/>
          <p:cNvSpPr txBox="1">
            <a:spLocks/>
          </p:cNvSpPr>
          <p:nvPr/>
        </p:nvSpPr>
        <p:spPr>
          <a:xfrm>
            <a:off x="779110" y="3467267"/>
            <a:ext cx="10515600" cy="223560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just">
              <a:buFont typeface="Arial" charset="0"/>
              <a:buChar char="•"/>
            </a:pPr>
            <a:r>
              <a:rPr lang="es-EC" sz="3200" dirty="0">
                <a:solidFill>
                  <a:schemeClr val="tx1"/>
                </a:solidFill>
              </a:rPr>
              <a:t>Importar datos de una fuente DBMS para su posterior organización y tratamiento desde un software estadístico.</a:t>
            </a:r>
            <a:endParaRPr lang="en-US" sz="3200" dirty="0">
              <a:solidFill>
                <a:schemeClr val="tx1"/>
              </a:solidFill>
            </a:endParaRPr>
          </a:p>
          <a:p>
            <a:pPr marL="342900" indent="-342900" algn="just">
              <a:buFont typeface="Arial" charset="0"/>
              <a:buChar char="•"/>
            </a:pPr>
            <a:r>
              <a:rPr lang="es-EC" sz="3200" dirty="0">
                <a:solidFill>
                  <a:schemeClr val="tx1"/>
                </a:solidFill>
              </a:rPr>
              <a:t>Examinar un conjunto de datos empleando las técnicas adecuadas para un tratamiento correcto de los mismos</a:t>
            </a:r>
            <a:r>
              <a:rPr lang="es-ES" sz="3200" dirty="0">
                <a:solidFill>
                  <a:schemeClr val="tx1"/>
                </a:solidFill>
              </a:rPr>
              <a:t>.</a:t>
            </a:r>
          </a:p>
        </p:txBody>
      </p:sp>
      <p:sp>
        <p:nvSpPr>
          <p:cNvPr id="7" name="CuadroTexto 6"/>
          <p:cNvSpPr txBox="1"/>
          <p:nvPr/>
        </p:nvSpPr>
        <p:spPr>
          <a:xfrm>
            <a:off x="6258911" y="73290"/>
            <a:ext cx="5618407" cy="369332"/>
          </a:xfrm>
          <a:prstGeom prst="rect">
            <a:avLst/>
          </a:prstGeom>
          <a:noFill/>
        </p:spPr>
        <p:txBody>
          <a:bodyPr wrap="square" rtlCol="0">
            <a:spAutoFit/>
          </a:bodyPr>
          <a:lstStyle/>
          <a:p>
            <a:pPr algn="r"/>
            <a:r>
              <a:rPr lang="es-ES" b="1" dirty="0"/>
              <a:t>Conexión a Base de Datos y Manipulación desde </a:t>
            </a:r>
            <a:r>
              <a:rPr lang="es-ES" b="1" dirty="0" err="1"/>
              <a:t>Rstudio</a:t>
            </a:r>
            <a:endParaRPr lang="es-ES_tradnl" b="1" dirty="0"/>
          </a:p>
        </p:txBody>
      </p:sp>
      <p:pic>
        <p:nvPicPr>
          <p:cNvPr id="2" name="Imagen 1"/>
          <p:cNvPicPr>
            <a:picLocks noChangeAspect="1"/>
          </p:cNvPicPr>
          <p:nvPr/>
        </p:nvPicPr>
        <p:blipFill>
          <a:blip r:embed="rId2"/>
          <a:stretch>
            <a:fillRect/>
          </a:stretch>
        </p:blipFill>
        <p:spPr>
          <a:xfrm>
            <a:off x="7609668" y="1120134"/>
            <a:ext cx="3596898" cy="2131495"/>
          </a:xfrm>
          <a:prstGeom prst="rect">
            <a:avLst/>
          </a:prstGeom>
          <a:ln w="3175">
            <a:solidFill>
              <a:schemeClr val="tx1"/>
            </a:solidFill>
          </a:ln>
        </p:spPr>
      </p:pic>
    </p:spTree>
    <p:extLst>
      <p:ext uri="{BB962C8B-B14F-4D97-AF65-F5344CB8AC3E}">
        <p14:creationId xmlns:p14="http://schemas.microsoft.com/office/powerpoint/2010/main" val="320092515"/>
      </p:ext>
    </p:extLst>
  </p:cSld>
  <p:clrMapOvr>
    <a:masterClrMapping/>
  </p:clrMapOvr>
  <mc:AlternateContent xmlns:mc="http://schemas.openxmlformats.org/markup-compatibility/2006" xmlns:p14="http://schemas.microsoft.com/office/powerpoint/2010/main">
    <mc:Choice Requires="p14">
      <p:transition spd="slow" p14:dur="2000" advTm="33938"/>
    </mc:Choice>
    <mc:Fallback xmlns="">
      <p:transition spd="slow" advTm="33938"/>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39DF68-0893-4BF7-AA95-7B54931845D9}"/>
              </a:ext>
            </a:extLst>
          </p:cNvPr>
          <p:cNvSpPr>
            <a:spLocks noGrp="1"/>
          </p:cNvSpPr>
          <p:nvPr>
            <p:ph type="title"/>
          </p:nvPr>
        </p:nvSpPr>
        <p:spPr/>
        <p:txBody>
          <a:bodyPr/>
          <a:lstStyle/>
          <a:p>
            <a:r>
              <a:rPr lang="es-ES" dirty="0"/>
              <a:t>Práctica 4</a:t>
            </a:r>
            <a:endParaRPr lang="es-EC" dirty="0"/>
          </a:p>
        </p:txBody>
      </p:sp>
      <p:sp>
        <p:nvSpPr>
          <p:cNvPr id="3" name="Marcador de texto 2">
            <a:extLst>
              <a:ext uri="{FF2B5EF4-FFF2-40B4-BE49-F238E27FC236}">
                <a16:creationId xmlns:a16="http://schemas.microsoft.com/office/drawing/2014/main" id="{104E1ABC-C45D-453E-BB6E-573A94B64518}"/>
              </a:ext>
            </a:extLst>
          </p:cNvPr>
          <p:cNvSpPr>
            <a:spLocks noGrp="1"/>
          </p:cNvSpPr>
          <p:nvPr>
            <p:ph type="body" idx="1"/>
          </p:nvPr>
        </p:nvSpPr>
        <p:spPr/>
        <p:txBody>
          <a:bodyPr/>
          <a:lstStyle/>
          <a:p>
            <a:r>
              <a:rPr lang="es-ES" dirty="0" err="1"/>
              <a:t>Rstudio</a:t>
            </a:r>
            <a:r>
              <a:rPr lang="es-ES" dirty="0"/>
              <a:t>: Funciones de Agregado</a:t>
            </a:r>
            <a:endParaRPr lang="es-EC" dirty="0"/>
          </a:p>
        </p:txBody>
      </p:sp>
    </p:spTree>
    <p:extLst>
      <p:ext uri="{BB962C8B-B14F-4D97-AF65-F5344CB8AC3E}">
        <p14:creationId xmlns:p14="http://schemas.microsoft.com/office/powerpoint/2010/main" val="1842243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AD86022D-7B47-4FBB-B8B8-32A2B94EC839}"/>
              </a:ext>
            </a:extLst>
          </p:cNvPr>
          <p:cNvSpPr>
            <a:spLocks noGrp="1"/>
          </p:cNvSpPr>
          <p:nvPr>
            <p:ph type="title"/>
          </p:nvPr>
        </p:nvSpPr>
        <p:spPr>
          <a:xfrm>
            <a:off x="314682" y="365125"/>
            <a:ext cx="10515600" cy="1325563"/>
          </a:xfrm>
        </p:spPr>
        <p:txBody>
          <a:bodyPr>
            <a:normAutofit/>
          </a:bodyPr>
          <a:lstStyle/>
          <a:p>
            <a:r>
              <a:rPr lang="es-ES" sz="4000" dirty="0"/>
              <a:t>Conexión con otras fuentes de datos</a:t>
            </a:r>
            <a:endParaRPr lang="es-EC" sz="4000" dirty="0"/>
          </a:p>
        </p:txBody>
      </p:sp>
      <p:sp>
        <p:nvSpPr>
          <p:cNvPr id="4" name="Marcador de número de diapositiva 3">
            <a:extLst>
              <a:ext uri="{FF2B5EF4-FFF2-40B4-BE49-F238E27FC236}">
                <a16:creationId xmlns:a16="http://schemas.microsoft.com/office/drawing/2014/main" id="{5A7B7B2C-17BC-4579-998F-45A6AC4DE878}"/>
              </a:ext>
            </a:extLst>
          </p:cNvPr>
          <p:cNvSpPr>
            <a:spLocks noGrp="1"/>
          </p:cNvSpPr>
          <p:nvPr>
            <p:ph type="sldNum" sz="quarter" idx="12"/>
          </p:nvPr>
        </p:nvSpPr>
        <p:spPr/>
        <p:txBody>
          <a:bodyPr/>
          <a:lstStyle/>
          <a:p>
            <a:fld id="{CE617FFA-FFFF-594B-9377-103E5519C1FA}" type="slidenum">
              <a:rPr lang="es-EC" smtClean="0"/>
              <a:pPr/>
              <a:t>21</a:t>
            </a:fld>
            <a:endParaRPr lang="es-EC" dirty="0"/>
          </a:p>
        </p:txBody>
      </p:sp>
      <p:sp>
        <p:nvSpPr>
          <p:cNvPr id="7" name="CuadroTexto 6">
            <a:extLst>
              <a:ext uri="{FF2B5EF4-FFF2-40B4-BE49-F238E27FC236}">
                <a16:creationId xmlns:a16="http://schemas.microsoft.com/office/drawing/2014/main" id="{DECE904C-A71D-4796-90D0-E0C3396BDB21}"/>
              </a:ext>
            </a:extLst>
          </p:cNvPr>
          <p:cNvSpPr txBox="1"/>
          <p:nvPr/>
        </p:nvSpPr>
        <p:spPr>
          <a:xfrm>
            <a:off x="6258911" y="73290"/>
            <a:ext cx="5618407" cy="369332"/>
          </a:xfrm>
          <a:prstGeom prst="rect">
            <a:avLst/>
          </a:prstGeom>
          <a:noFill/>
        </p:spPr>
        <p:txBody>
          <a:bodyPr wrap="square" rtlCol="0">
            <a:spAutoFit/>
          </a:bodyPr>
          <a:lstStyle/>
          <a:p>
            <a:pPr algn="r"/>
            <a:r>
              <a:rPr lang="es-ES" b="1" dirty="0"/>
              <a:t>Conexión a Base de Datos y Manipulación desde </a:t>
            </a:r>
            <a:r>
              <a:rPr lang="es-ES" b="1" dirty="0" err="1"/>
              <a:t>Rstudio</a:t>
            </a:r>
            <a:endParaRPr lang="es-ES_tradnl" b="1" dirty="0"/>
          </a:p>
        </p:txBody>
      </p:sp>
      <p:sp>
        <p:nvSpPr>
          <p:cNvPr id="2" name="CuadroTexto 1">
            <a:extLst>
              <a:ext uri="{FF2B5EF4-FFF2-40B4-BE49-F238E27FC236}">
                <a16:creationId xmlns:a16="http://schemas.microsoft.com/office/drawing/2014/main" id="{D324A0AA-2228-4A2D-B89C-5962D4FDCD0B}"/>
              </a:ext>
            </a:extLst>
          </p:cNvPr>
          <p:cNvSpPr txBox="1"/>
          <p:nvPr/>
        </p:nvSpPr>
        <p:spPr>
          <a:xfrm>
            <a:off x="6810703" y="1876097"/>
            <a:ext cx="4697504" cy="1015663"/>
          </a:xfrm>
          <a:prstGeom prst="rect">
            <a:avLst/>
          </a:prstGeom>
          <a:noFill/>
          <a:ln>
            <a:solidFill>
              <a:schemeClr val="tx1"/>
            </a:solidFill>
          </a:ln>
        </p:spPr>
        <p:txBody>
          <a:bodyPr wrap="square" rtlCol="0">
            <a:spAutoFit/>
          </a:bodyPr>
          <a:lstStyle/>
          <a:p>
            <a:r>
              <a:rPr lang="en-US" sz="2000" b="1" dirty="0" err="1"/>
              <a:t>install.packages</a:t>
            </a:r>
            <a:r>
              <a:rPr lang="en-US" sz="2000" b="1" dirty="0"/>
              <a:t>("haven")</a:t>
            </a:r>
          </a:p>
          <a:p>
            <a:r>
              <a:rPr lang="en-US" sz="2000" b="1" dirty="0"/>
              <a:t>library(haven)</a:t>
            </a:r>
          </a:p>
          <a:p>
            <a:r>
              <a:rPr lang="en-US" sz="2000" b="1" dirty="0"/>
              <a:t>CEP &lt;- </a:t>
            </a:r>
            <a:r>
              <a:rPr lang="en-US" sz="2000" b="1" dirty="0" err="1"/>
              <a:t>read_spss</a:t>
            </a:r>
            <a:r>
              <a:rPr lang="en-US" sz="2000" b="1" dirty="0"/>
              <a:t>(“file”)</a:t>
            </a:r>
            <a:endParaRPr lang="es-EC" sz="2000" b="1" dirty="0"/>
          </a:p>
        </p:txBody>
      </p:sp>
      <p:sp>
        <p:nvSpPr>
          <p:cNvPr id="3" name="CuadroTexto 2">
            <a:extLst>
              <a:ext uri="{FF2B5EF4-FFF2-40B4-BE49-F238E27FC236}">
                <a16:creationId xmlns:a16="http://schemas.microsoft.com/office/drawing/2014/main" id="{FD60DC15-9922-4F86-9EED-6F6A8863941E}"/>
              </a:ext>
            </a:extLst>
          </p:cNvPr>
          <p:cNvSpPr txBox="1"/>
          <p:nvPr/>
        </p:nvSpPr>
        <p:spPr>
          <a:xfrm>
            <a:off x="6810702" y="3119478"/>
            <a:ext cx="4697504" cy="1015663"/>
          </a:xfrm>
          <a:prstGeom prst="rect">
            <a:avLst/>
          </a:prstGeom>
          <a:noFill/>
          <a:ln>
            <a:solidFill>
              <a:schemeClr val="tx1"/>
            </a:solidFill>
          </a:ln>
        </p:spPr>
        <p:txBody>
          <a:bodyPr wrap="square" rtlCol="0">
            <a:spAutoFit/>
          </a:bodyPr>
          <a:lstStyle/>
          <a:p>
            <a:r>
              <a:rPr lang="es-ES" sz="2000" b="1" dirty="0" err="1"/>
              <a:t>install.packages</a:t>
            </a:r>
            <a:r>
              <a:rPr lang="es-ES" sz="2000" b="1" dirty="0"/>
              <a:t>("</a:t>
            </a:r>
            <a:r>
              <a:rPr lang="es-ES" sz="2000" b="1" dirty="0" err="1"/>
              <a:t>readxl</a:t>
            </a:r>
            <a:endParaRPr lang="es-ES" sz="2000" b="1" dirty="0"/>
          </a:p>
          <a:p>
            <a:r>
              <a:rPr lang="es-ES" sz="2000" b="1" dirty="0" err="1"/>
              <a:t>library</a:t>
            </a:r>
            <a:r>
              <a:rPr lang="es-ES" sz="2000" b="1" dirty="0"/>
              <a:t>(</a:t>
            </a:r>
            <a:r>
              <a:rPr lang="es-ES" sz="2000" b="1" dirty="0" err="1"/>
              <a:t>readxl</a:t>
            </a:r>
            <a:r>
              <a:rPr lang="es-ES" sz="2000" b="1" dirty="0"/>
              <a:t>)</a:t>
            </a:r>
          </a:p>
          <a:p>
            <a:r>
              <a:rPr lang="es-ES" sz="2000" b="1" dirty="0" err="1"/>
              <a:t>CEP_excel</a:t>
            </a:r>
            <a:r>
              <a:rPr lang="es-ES" sz="2000" b="1" dirty="0"/>
              <a:t>  &lt;- </a:t>
            </a:r>
            <a:r>
              <a:rPr lang="es-ES" sz="2000" b="1" dirty="0" err="1"/>
              <a:t>read_excel</a:t>
            </a:r>
            <a:r>
              <a:rPr lang="es-ES" sz="2000" b="1" dirty="0"/>
              <a:t>(“file”)</a:t>
            </a:r>
            <a:endParaRPr lang="es-EC" sz="2000" b="1" dirty="0"/>
          </a:p>
        </p:txBody>
      </p:sp>
      <p:sp>
        <p:nvSpPr>
          <p:cNvPr id="6" name="CuadroTexto 5">
            <a:extLst>
              <a:ext uri="{FF2B5EF4-FFF2-40B4-BE49-F238E27FC236}">
                <a16:creationId xmlns:a16="http://schemas.microsoft.com/office/drawing/2014/main" id="{3E7EB600-D26C-48B7-8390-96FF03FDC3CB}"/>
              </a:ext>
            </a:extLst>
          </p:cNvPr>
          <p:cNvSpPr txBox="1"/>
          <p:nvPr/>
        </p:nvSpPr>
        <p:spPr>
          <a:xfrm>
            <a:off x="6810701" y="4540469"/>
            <a:ext cx="4697504" cy="707886"/>
          </a:xfrm>
          <a:prstGeom prst="rect">
            <a:avLst/>
          </a:prstGeom>
          <a:noFill/>
          <a:ln>
            <a:solidFill>
              <a:schemeClr val="tx1"/>
            </a:solidFill>
          </a:ln>
        </p:spPr>
        <p:txBody>
          <a:bodyPr wrap="square" rtlCol="0">
            <a:spAutoFit/>
          </a:bodyPr>
          <a:lstStyle/>
          <a:p>
            <a:r>
              <a:rPr lang="es-EC" sz="2000" b="1" dirty="0" err="1"/>
              <a:t>CEP_csv</a:t>
            </a:r>
            <a:r>
              <a:rPr lang="es-EC" sz="2000" b="1" dirty="0"/>
              <a:t>&lt;-read.csv(“file.csv", </a:t>
            </a:r>
            <a:r>
              <a:rPr lang="es-EC" sz="2000" b="1" dirty="0" err="1"/>
              <a:t>sep</a:t>
            </a:r>
            <a:r>
              <a:rPr lang="es-EC" sz="2000" b="1" dirty="0"/>
              <a:t>=";", </a:t>
            </a:r>
            <a:r>
              <a:rPr lang="es-EC" sz="2000" b="1" dirty="0" err="1"/>
              <a:t>dec</a:t>
            </a:r>
            <a:r>
              <a:rPr lang="es-EC" sz="2000" b="1" dirty="0"/>
              <a:t> = ".", </a:t>
            </a:r>
            <a:r>
              <a:rPr lang="es-EC" sz="2000" b="1" dirty="0" err="1"/>
              <a:t>header</a:t>
            </a:r>
            <a:r>
              <a:rPr lang="es-EC" sz="2000" b="1" dirty="0"/>
              <a:t> = TRUE)</a:t>
            </a:r>
          </a:p>
        </p:txBody>
      </p:sp>
      <p:pic>
        <p:nvPicPr>
          <p:cNvPr id="9" name="Imagen 8" descr="Texto&#10;&#10;Descripción generada automáticamente">
            <a:extLst>
              <a:ext uri="{FF2B5EF4-FFF2-40B4-BE49-F238E27FC236}">
                <a16:creationId xmlns:a16="http://schemas.microsoft.com/office/drawing/2014/main" id="{D7D69818-21F5-4EB8-A5FF-ECEB1BA6660B}"/>
              </a:ext>
            </a:extLst>
          </p:cNvPr>
          <p:cNvPicPr>
            <a:picLocks noChangeAspect="1"/>
          </p:cNvPicPr>
          <p:nvPr/>
        </p:nvPicPr>
        <p:blipFill>
          <a:blip r:embed="rId2"/>
          <a:stretch>
            <a:fillRect/>
          </a:stretch>
        </p:blipFill>
        <p:spPr>
          <a:xfrm>
            <a:off x="688516" y="4214086"/>
            <a:ext cx="1360652" cy="1360652"/>
          </a:xfrm>
          <a:prstGeom prst="rect">
            <a:avLst/>
          </a:prstGeom>
        </p:spPr>
      </p:pic>
      <p:pic>
        <p:nvPicPr>
          <p:cNvPr id="11" name="Imagen 10" descr="Icono&#10;&#10;Descripción generada automáticamente">
            <a:extLst>
              <a:ext uri="{FF2B5EF4-FFF2-40B4-BE49-F238E27FC236}">
                <a16:creationId xmlns:a16="http://schemas.microsoft.com/office/drawing/2014/main" id="{FDD2AB17-91B6-49DC-819E-B0DBEC542D43}"/>
              </a:ext>
            </a:extLst>
          </p:cNvPr>
          <p:cNvPicPr>
            <a:picLocks noChangeAspect="1"/>
          </p:cNvPicPr>
          <p:nvPr/>
        </p:nvPicPr>
        <p:blipFill>
          <a:blip r:embed="rId3"/>
          <a:stretch>
            <a:fillRect/>
          </a:stretch>
        </p:blipFill>
        <p:spPr>
          <a:xfrm>
            <a:off x="310305" y="3015046"/>
            <a:ext cx="1832921" cy="1026436"/>
          </a:xfrm>
          <a:prstGeom prst="rect">
            <a:avLst/>
          </a:prstGeom>
        </p:spPr>
      </p:pic>
      <p:pic>
        <p:nvPicPr>
          <p:cNvPr id="15" name="Imagen 14" descr="Icono&#10;&#10;Descripción generada automáticamente">
            <a:extLst>
              <a:ext uri="{FF2B5EF4-FFF2-40B4-BE49-F238E27FC236}">
                <a16:creationId xmlns:a16="http://schemas.microsoft.com/office/drawing/2014/main" id="{A04899A3-BF11-47BA-96B3-D1DF6AFCB7BB}"/>
              </a:ext>
            </a:extLst>
          </p:cNvPr>
          <p:cNvPicPr>
            <a:picLocks noChangeAspect="1"/>
          </p:cNvPicPr>
          <p:nvPr/>
        </p:nvPicPr>
        <p:blipFill>
          <a:blip r:embed="rId4"/>
          <a:stretch>
            <a:fillRect/>
          </a:stretch>
        </p:blipFill>
        <p:spPr>
          <a:xfrm>
            <a:off x="452382" y="1690689"/>
            <a:ext cx="1675963" cy="1044526"/>
          </a:xfrm>
          <a:prstGeom prst="rect">
            <a:avLst/>
          </a:prstGeom>
        </p:spPr>
      </p:pic>
      <p:pic>
        <p:nvPicPr>
          <p:cNvPr id="17" name="Imagen 16" descr="Logotipo&#10;&#10;Descripción generada automáticamente">
            <a:extLst>
              <a:ext uri="{FF2B5EF4-FFF2-40B4-BE49-F238E27FC236}">
                <a16:creationId xmlns:a16="http://schemas.microsoft.com/office/drawing/2014/main" id="{FA3B0238-0F87-46BC-8B79-76D8CEEE4D88}"/>
              </a:ext>
            </a:extLst>
          </p:cNvPr>
          <p:cNvPicPr>
            <a:picLocks noChangeAspect="1"/>
          </p:cNvPicPr>
          <p:nvPr/>
        </p:nvPicPr>
        <p:blipFill>
          <a:blip r:embed="rId5"/>
          <a:stretch>
            <a:fillRect/>
          </a:stretch>
        </p:blipFill>
        <p:spPr>
          <a:xfrm>
            <a:off x="3853552" y="2649431"/>
            <a:ext cx="2782719" cy="1634295"/>
          </a:xfrm>
          <a:prstGeom prst="rect">
            <a:avLst/>
          </a:prstGeom>
        </p:spPr>
      </p:pic>
      <p:cxnSp>
        <p:nvCxnSpPr>
          <p:cNvPr id="19" name="Conector: angular 18">
            <a:extLst>
              <a:ext uri="{FF2B5EF4-FFF2-40B4-BE49-F238E27FC236}">
                <a16:creationId xmlns:a16="http://schemas.microsoft.com/office/drawing/2014/main" id="{7EE93B7E-0C63-4627-88CE-F54BF0AAFC26}"/>
              </a:ext>
            </a:extLst>
          </p:cNvPr>
          <p:cNvCxnSpPr>
            <a:cxnSpLocks/>
            <a:stCxn id="15" idx="3"/>
          </p:cNvCxnSpPr>
          <p:nvPr/>
        </p:nvCxnSpPr>
        <p:spPr>
          <a:xfrm>
            <a:off x="2128345" y="2212952"/>
            <a:ext cx="1804384" cy="8866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angular 22">
            <a:extLst>
              <a:ext uri="{FF2B5EF4-FFF2-40B4-BE49-F238E27FC236}">
                <a16:creationId xmlns:a16="http://schemas.microsoft.com/office/drawing/2014/main" id="{46DADCD8-9453-4CDA-A0F3-56CA897F8E28}"/>
              </a:ext>
            </a:extLst>
          </p:cNvPr>
          <p:cNvCxnSpPr>
            <a:cxnSpLocks/>
          </p:cNvCxnSpPr>
          <p:nvPr/>
        </p:nvCxnSpPr>
        <p:spPr>
          <a:xfrm flipV="1">
            <a:off x="1797269" y="3729419"/>
            <a:ext cx="2056283" cy="11649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CE04C268-1CED-4FAB-9631-8ADC0A511E25}"/>
              </a:ext>
            </a:extLst>
          </p:cNvPr>
          <p:cNvCxnSpPr>
            <a:cxnSpLocks/>
            <a:endCxn id="17" idx="1"/>
          </p:cNvCxnSpPr>
          <p:nvPr/>
        </p:nvCxnSpPr>
        <p:spPr>
          <a:xfrm>
            <a:off x="1797269" y="3465201"/>
            <a:ext cx="2056283" cy="1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1292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39DF68-0893-4BF7-AA95-7B54931845D9}"/>
              </a:ext>
            </a:extLst>
          </p:cNvPr>
          <p:cNvSpPr>
            <a:spLocks noGrp="1"/>
          </p:cNvSpPr>
          <p:nvPr>
            <p:ph type="title"/>
          </p:nvPr>
        </p:nvSpPr>
        <p:spPr/>
        <p:txBody>
          <a:bodyPr/>
          <a:lstStyle/>
          <a:p>
            <a:r>
              <a:rPr lang="es-ES" dirty="0"/>
              <a:t>Práctica 5</a:t>
            </a:r>
            <a:endParaRPr lang="es-EC" dirty="0"/>
          </a:p>
        </p:txBody>
      </p:sp>
      <p:sp>
        <p:nvSpPr>
          <p:cNvPr id="3" name="Marcador de texto 2">
            <a:extLst>
              <a:ext uri="{FF2B5EF4-FFF2-40B4-BE49-F238E27FC236}">
                <a16:creationId xmlns:a16="http://schemas.microsoft.com/office/drawing/2014/main" id="{104E1ABC-C45D-453E-BB6E-573A94B64518}"/>
              </a:ext>
            </a:extLst>
          </p:cNvPr>
          <p:cNvSpPr>
            <a:spLocks noGrp="1"/>
          </p:cNvSpPr>
          <p:nvPr>
            <p:ph type="body" idx="1"/>
          </p:nvPr>
        </p:nvSpPr>
        <p:spPr/>
        <p:txBody>
          <a:bodyPr/>
          <a:lstStyle/>
          <a:p>
            <a:r>
              <a:rPr lang="es-ES" dirty="0" err="1"/>
              <a:t>Rstudio</a:t>
            </a:r>
            <a:r>
              <a:rPr lang="es-ES" dirty="0"/>
              <a:t>: Conexión con otras fuentes de datos</a:t>
            </a:r>
            <a:endParaRPr lang="es-EC" dirty="0"/>
          </a:p>
        </p:txBody>
      </p:sp>
    </p:spTree>
    <p:extLst>
      <p:ext uri="{BB962C8B-B14F-4D97-AF65-F5344CB8AC3E}">
        <p14:creationId xmlns:p14="http://schemas.microsoft.com/office/powerpoint/2010/main" val="2786386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AD86022D-7B47-4FBB-B8B8-32A2B94EC839}"/>
              </a:ext>
            </a:extLst>
          </p:cNvPr>
          <p:cNvSpPr>
            <a:spLocks noGrp="1"/>
          </p:cNvSpPr>
          <p:nvPr>
            <p:ph type="title"/>
          </p:nvPr>
        </p:nvSpPr>
        <p:spPr>
          <a:xfrm>
            <a:off x="304800" y="273260"/>
            <a:ext cx="10515600" cy="1325563"/>
          </a:xfrm>
        </p:spPr>
        <p:txBody>
          <a:bodyPr>
            <a:normAutofit/>
          </a:bodyPr>
          <a:lstStyle/>
          <a:p>
            <a:r>
              <a:rPr lang="es-ES" sz="4000" dirty="0"/>
              <a:t>Conexión con otras fuentes de datos</a:t>
            </a:r>
            <a:endParaRPr lang="es-EC" sz="4000" dirty="0"/>
          </a:p>
        </p:txBody>
      </p:sp>
      <p:sp>
        <p:nvSpPr>
          <p:cNvPr id="4" name="Marcador de número de diapositiva 3">
            <a:extLst>
              <a:ext uri="{FF2B5EF4-FFF2-40B4-BE49-F238E27FC236}">
                <a16:creationId xmlns:a16="http://schemas.microsoft.com/office/drawing/2014/main" id="{5A7B7B2C-17BC-4579-998F-45A6AC4DE878}"/>
              </a:ext>
            </a:extLst>
          </p:cNvPr>
          <p:cNvSpPr>
            <a:spLocks noGrp="1"/>
          </p:cNvSpPr>
          <p:nvPr>
            <p:ph type="sldNum" sz="quarter" idx="12"/>
          </p:nvPr>
        </p:nvSpPr>
        <p:spPr/>
        <p:txBody>
          <a:bodyPr/>
          <a:lstStyle/>
          <a:p>
            <a:fld id="{CE617FFA-FFFF-594B-9377-103E5519C1FA}" type="slidenum">
              <a:rPr lang="es-EC" smtClean="0"/>
              <a:pPr/>
              <a:t>23</a:t>
            </a:fld>
            <a:endParaRPr lang="es-EC" dirty="0"/>
          </a:p>
        </p:txBody>
      </p:sp>
      <p:sp>
        <p:nvSpPr>
          <p:cNvPr id="7" name="CuadroTexto 6">
            <a:extLst>
              <a:ext uri="{FF2B5EF4-FFF2-40B4-BE49-F238E27FC236}">
                <a16:creationId xmlns:a16="http://schemas.microsoft.com/office/drawing/2014/main" id="{DECE904C-A71D-4796-90D0-E0C3396BDB21}"/>
              </a:ext>
            </a:extLst>
          </p:cNvPr>
          <p:cNvSpPr txBox="1"/>
          <p:nvPr/>
        </p:nvSpPr>
        <p:spPr>
          <a:xfrm>
            <a:off x="6258911" y="73290"/>
            <a:ext cx="5618407" cy="369332"/>
          </a:xfrm>
          <a:prstGeom prst="rect">
            <a:avLst/>
          </a:prstGeom>
          <a:noFill/>
        </p:spPr>
        <p:txBody>
          <a:bodyPr wrap="square" rtlCol="0">
            <a:spAutoFit/>
          </a:bodyPr>
          <a:lstStyle/>
          <a:p>
            <a:pPr algn="r"/>
            <a:r>
              <a:rPr lang="es-ES" b="1" dirty="0"/>
              <a:t>Conexión a Base de Datos y Manipulación desde </a:t>
            </a:r>
            <a:r>
              <a:rPr lang="es-ES" b="1" dirty="0" err="1"/>
              <a:t>Rstudio</a:t>
            </a:r>
            <a:endParaRPr lang="es-ES_tradnl" b="1" dirty="0"/>
          </a:p>
        </p:txBody>
      </p:sp>
      <p:sp>
        <p:nvSpPr>
          <p:cNvPr id="2" name="CuadroTexto 1">
            <a:extLst>
              <a:ext uri="{FF2B5EF4-FFF2-40B4-BE49-F238E27FC236}">
                <a16:creationId xmlns:a16="http://schemas.microsoft.com/office/drawing/2014/main" id="{D324A0AA-2228-4A2D-B89C-5962D4FDCD0B}"/>
              </a:ext>
            </a:extLst>
          </p:cNvPr>
          <p:cNvSpPr txBox="1"/>
          <p:nvPr/>
        </p:nvSpPr>
        <p:spPr>
          <a:xfrm>
            <a:off x="5849006" y="1975081"/>
            <a:ext cx="6028311" cy="3170099"/>
          </a:xfrm>
          <a:prstGeom prst="rect">
            <a:avLst/>
          </a:prstGeom>
          <a:noFill/>
          <a:ln>
            <a:solidFill>
              <a:schemeClr val="tx1"/>
            </a:solidFill>
          </a:ln>
        </p:spPr>
        <p:txBody>
          <a:bodyPr wrap="square" rtlCol="0">
            <a:spAutoFit/>
          </a:bodyPr>
          <a:lstStyle/>
          <a:p>
            <a:r>
              <a:rPr lang="en-US" sz="2000" b="1" dirty="0" err="1"/>
              <a:t>install.packages</a:t>
            </a:r>
            <a:r>
              <a:rPr lang="en-US" sz="2000" b="1" dirty="0"/>
              <a:t>("</a:t>
            </a:r>
            <a:r>
              <a:rPr lang="en-US" sz="2000" b="1" dirty="0" err="1"/>
              <a:t>rtweet</a:t>
            </a:r>
            <a:r>
              <a:rPr lang="en-US" sz="2000" b="1" dirty="0"/>
              <a:t>")</a:t>
            </a:r>
          </a:p>
          <a:p>
            <a:r>
              <a:rPr lang="en-US" sz="2000" b="1" dirty="0"/>
              <a:t>library(</a:t>
            </a:r>
            <a:r>
              <a:rPr lang="en-US" sz="2000" b="1" dirty="0" err="1"/>
              <a:t>rtweet</a:t>
            </a:r>
            <a:r>
              <a:rPr lang="en-US" sz="2000" b="1" dirty="0"/>
              <a:t>)</a:t>
            </a:r>
          </a:p>
          <a:p>
            <a:r>
              <a:rPr lang="en-US" sz="2000" b="1" dirty="0"/>
              <a:t>library(</a:t>
            </a:r>
            <a:r>
              <a:rPr lang="en-US" sz="2000" b="1" dirty="0" err="1"/>
              <a:t>tidyverse</a:t>
            </a:r>
            <a:r>
              <a:rPr lang="en-US" sz="2000" b="1" dirty="0"/>
              <a:t>)</a:t>
            </a:r>
          </a:p>
          <a:p>
            <a:r>
              <a:rPr lang="en-US" sz="2000" b="1" dirty="0" err="1"/>
              <a:t>twitter_token</a:t>
            </a:r>
            <a:r>
              <a:rPr lang="en-US" sz="2000" b="1" dirty="0"/>
              <a:t> &lt;- </a:t>
            </a:r>
            <a:r>
              <a:rPr lang="en-US" sz="2000" b="1" dirty="0" err="1"/>
              <a:t>create_token</a:t>
            </a:r>
            <a:r>
              <a:rPr lang="en-US" sz="2000" b="1" dirty="0"/>
              <a:t>(</a:t>
            </a:r>
          </a:p>
          <a:p>
            <a:r>
              <a:rPr lang="en-US" sz="2000" b="1" dirty="0"/>
              <a:t>  app = </a:t>
            </a:r>
            <a:r>
              <a:rPr lang="en-US" sz="2000" b="1" dirty="0" err="1"/>
              <a:t>appname</a:t>
            </a:r>
            <a:r>
              <a:rPr lang="en-US" sz="2000" b="1" dirty="0"/>
              <a:t>,</a:t>
            </a:r>
          </a:p>
          <a:p>
            <a:r>
              <a:rPr lang="en-US" sz="2000" b="1" dirty="0"/>
              <a:t>  </a:t>
            </a:r>
            <a:r>
              <a:rPr lang="en-US" sz="2000" b="1" dirty="0" err="1"/>
              <a:t>consumer_key</a:t>
            </a:r>
            <a:r>
              <a:rPr lang="en-US" sz="2000" b="1" dirty="0"/>
              <a:t> = </a:t>
            </a:r>
            <a:r>
              <a:rPr lang="en-US" sz="2000" b="1" dirty="0" err="1"/>
              <a:t>consumer_key</a:t>
            </a:r>
            <a:r>
              <a:rPr lang="en-US" sz="2000" b="1" dirty="0"/>
              <a:t>,</a:t>
            </a:r>
          </a:p>
          <a:p>
            <a:r>
              <a:rPr lang="en-US" sz="2000" b="1" dirty="0"/>
              <a:t>  </a:t>
            </a:r>
            <a:r>
              <a:rPr lang="en-US" sz="2000" b="1" dirty="0" err="1"/>
              <a:t>consumer_secret</a:t>
            </a:r>
            <a:r>
              <a:rPr lang="en-US" sz="2000" b="1" dirty="0"/>
              <a:t> = </a:t>
            </a:r>
            <a:r>
              <a:rPr lang="en-US" sz="2000" b="1" dirty="0" err="1"/>
              <a:t>consumer_secret</a:t>
            </a:r>
            <a:r>
              <a:rPr lang="en-US" sz="2000" b="1" dirty="0"/>
              <a:t>,</a:t>
            </a:r>
          </a:p>
          <a:p>
            <a:r>
              <a:rPr lang="en-US" sz="2000" b="1" dirty="0"/>
              <a:t>  </a:t>
            </a:r>
            <a:r>
              <a:rPr lang="en-US" sz="2000" b="1" dirty="0" err="1"/>
              <a:t>access_token</a:t>
            </a:r>
            <a:r>
              <a:rPr lang="en-US" sz="2000" b="1" dirty="0"/>
              <a:t> = </a:t>
            </a:r>
            <a:r>
              <a:rPr lang="en-US" sz="2000" b="1" dirty="0" err="1"/>
              <a:t>access_token</a:t>
            </a:r>
            <a:r>
              <a:rPr lang="en-US" sz="2000" b="1" dirty="0"/>
              <a:t>, </a:t>
            </a:r>
          </a:p>
          <a:p>
            <a:r>
              <a:rPr lang="en-US" sz="2000" b="1" dirty="0"/>
              <a:t>  </a:t>
            </a:r>
            <a:r>
              <a:rPr lang="en-US" sz="2000" b="1" dirty="0" err="1"/>
              <a:t>access_secret</a:t>
            </a:r>
            <a:r>
              <a:rPr lang="en-US" sz="2000" b="1" dirty="0"/>
              <a:t> = </a:t>
            </a:r>
            <a:r>
              <a:rPr lang="en-US" sz="2000" b="1" dirty="0" err="1"/>
              <a:t>access_secret</a:t>
            </a:r>
            <a:r>
              <a:rPr lang="en-US" sz="2000" b="1" dirty="0"/>
              <a:t>)</a:t>
            </a:r>
          </a:p>
          <a:p>
            <a:r>
              <a:rPr lang="en-US" sz="2000" b="1" dirty="0"/>
              <a:t>tweets &lt;- </a:t>
            </a:r>
            <a:r>
              <a:rPr lang="en-US" sz="2000" b="1" dirty="0" err="1"/>
              <a:t>search_tweets</a:t>
            </a:r>
            <a:r>
              <a:rPr lang="en-US" sz="2000" b="1" dirty="0"/>
              <a:t>(q = "</a:t>
            </a:r>
            <a:r>
              <a:rPr lang="en-US" sz="2000" b="1" dirty="0" err="1"/>
              <a:t>barcelona</a:t>
            </a:r>
            <a:r>
              <a:rPr lang="en-US" sz="2000" b="1" dirty="0"/>
              <a:t>", n = 100)</a:t>
            </a:r>
            <a:endParaRPr lang="es-EC" sz="2000" b="1" dirty="0"/>
          </a:p>
        </p:txBody>
      </p:sp>
      <p:pic>
        <p:nvPicPr>
          <p:cNvPr id="17" name="Imagen 16" descr="Logotipo&#10;&#10;Descripción generada automáticamente">
            <a:extLst>
              <a:ext uri="{FF2B5EF4-FFF2-40B4-BE49-F238E27FC236}">
                <a16:creationId xmlns:a16="http://schemas.microsoft.com/office/drawing/2014/main" id="{FA3B0238-0F87-46BC-8B79-76D8CEEE4D88}"/>
              </a:ext>
            </a:extLst>
          </p:cNvPr>
          <p:cNvPicPr>
            <a:picLocks noChangeAspect="1"/>
          </p:cNvPicPr>
          <p:nvPr/>
        </p:nvPicPr>
        <p:blipFill>
          <a:blip r:embed="rId2"/>
          <a:stretch>
            <a:fillRect/>
          </a:stretch>
        </p:blipFill>
        <p:spPr>
          <a:xfrm>
            <a:off x="2980948" y="1627101"/>
            <a:ext cx="2376854" cy="1395930"/>
          </a:xfrm>
          <a:prstGeom prst="rect">
            <a:avLst/>
          </a:prstGeom>
        </p:spPr>
      </p:pic>
      <p:cxnSp>
        <p:nvCxnSpPr>
          <p:cNvPr id="25" name="Conector recto de flecha 24">
            <a:extLst>
              <a:ext uri="{FF2B5EF4-FFF2-40B4-BE49-F238E27FC236}">
                <a16:creationId xmlns:a16="http://schemas.microsoft.com/office/drawing/2014/main" id="{CE04C268-1CED-4FAB-9631-8ADC0A511E25}"/>
              </a:ext>
            </a:extLst>
          </p:cNvPr>
          <p:cNvCxnSpPr>
            <a:cxnSpLocks/>
          </p:cNvCxnSpPr>
          <p:nvPr/>
        </p:nvCxnSpPr>
        <p:spPr>
          <a:xfrm>
            <a:off x="1402119" y="2545959"/>
            <a:ext cx="15302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Imagen 9" descr="Logotipo&#10;&#10;Descripción generada automáticamente">
            <a:extLst>
              <a:ext uri="{FF2B5EF4-FFF2-40B4-BE49-F238E27FC236}">
                <a16:creationId xmlns:a16="http://schemas.microsoft.com/office/drawing/2014/main" id="{A69AA092-18AB-411B-9878-661A86F2A81B}"/>
              </a:ext>
            </a:extLst>
          </p:cNvPr>
          <p:cNvPicPr>
            <a:picLocks noChangeAspect="1"/>
          </p:cNvPicPr>
          <p:nvPr/>
        </p:nvPicPr>
        <p:blipFill>
          <a:blip r:embed="rId3"/>
          <a:stretch>
            <a:fillRect/>
          </a:stretch>
        </p:blipFill>
        <p:spPr>
          <a:xfrm>
            <a:off x="6190" y="1778077"/>
            <a:ext cx="1395929" cy="1395929"/>
          </a:xfrm>
          <a:prstGeom prst="rect">
            <a:avLst/>
          </a:prstGeom>
        </p:spPr>
      </p:pic>
      <p:sp>
        <p:nvSpPr>
          <p:cNvPr id="13" name="CuadroTexto 12">
            <a:extLst>
              <a:ext uri="{FF2B5EF4-FFF2-40B4-BE49-F238E27FC236}">
                <a16:creationId xmlns:a16="http://schemas.microsoft.com/office/drawing/2014/main" id="{5DE3B880-639E-4A07-9658-CEC044F901B3}"/>
              </a:ext>
            </a:extLst>
          </p:cNvPr>
          <p:cNvSpPr txBox="1"/>
          <p:nvPr/>
        </p:nvSpPr>
        <p:spPr>
          <a:xfrm>
            <a:off x="536028" y="3493096"/>
            <a:ext cx="4572000" cy="2308324"/>
          </a:xfrm>
          <a:prstGeom prst="rect">
            <a:avLst/>
          </a:prstGeom>
          <a:noFill/>
        </p:spPr>
        <p:txBody>
          <a:bodyPr wrap="square" rtlCol="0">
            <a:spAutoFit/>
          </a:bodyPr>
          <a:lstStyle/>
          <a:p>
            <a:pPr algn="just"/>
            <a:r>
              <a:rPr lang="es-ES" dirty="0"/>
              <a:t>Para la conexión se requiere:</a:t>
            </a:r>
          </a:p>
          <a:p>
            <a:pPr marL="342900" indent="-342900" algn="just">
              <a:buAutoNum type="arabicPeriod"/>
            </a:pPr>
            <a:r>
              <a:rPr lang="es-ES" dirty="0"/>
              <a:t>Tener cuenta de Desarrollador en Twitter. </a:t>
            </a:r>
          </a:p>
          <a:p>
            <a:pPr marL="342900" indent="-342900" algn="just">
              <a:buAutoNum type="arabicPeriod"/>
            </a:pPr>
            <a:r>
              <a:rPr lang="es-ES" dirty="0"/>
              <a:t>Instalar el paquete </a:t>
            </a:r>
            <a:r>
              <a:rPr lang="es-ES" dirty="0" err="1"/>
              <a:t>rtweet</a:t>
            </a:r>
            <a:endParaRPr lang="es-ES" dirty="0"/>
          </a:p>
          <a:p>
            <a:pPr marL="342900" indent="-342900" algn="just">
              <a:buAutoNum type="arabicPeriod"/>
            </a:pPr>
            <a:r>
              <a:rPr lang="es-ES" dirty="0"/>
              <a:t>Crear una app como desarrollador en Twitter (proyecto)</a:t>
            </a:r>
          </a:p>
          <a:p>
            <a:pPr marL="342900" indent="-342900" algn="just">
              <a:buAutoNum type="arabicPeriod"/>
            </a:pPr>
            <a:r>
              <a:rPr lang="es-ES" dirty="0"/>
              <a:t>Utilizar las funciones de la librería </a:t>
            </a:r>
            <a:r>
              <a:rPr lang="es-ES" dirty="0" err="1"/>
              <a:t>rtweet</a:t>
            </a:r>
            <a:r>
              <a:rPr lang="es-ES" dirty="0"/>
              <a:t> para extraer los tweets y demás funcionalidades.</a:t>
            </a:r>
            <a:endParaRPr lang="es-EC" dirty="0"/>
          </a:p>
        </p:txBody>
      </p:sp>
    </p:spTree>
    <p:extLst>
      <p:ext uri="{BB962C8B-B14F-4D97-AF65-F5344CB8AC3E}">
        <p14:creationId xmlns:p14="http://schemas.microsoft.com/office/powerpoint/2010/main" val="78198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2"/>
          <p:cNvSpPr txBox="1">
            <a:spLocks/>
          </p:cNvSpPr>
          <p:nvPr/>
        </p:nvSpPr>
        <p:spPr>
          <a:xfrm>
            <a:off x="706742" y="1873039"/>
            <a:ext cx="10515600" cy="54469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b="1"/>
              <a:t>MANEJO DE DATOS</a:t>
            </a:r>
            <a:endParaRPr lang="es-ES" b="1" dirty="0"/>
          </a:p>
        </p:txBody>
      </p:sp>
      <p:sp>
        <p:nvSpPr>
          <p:cNvPr id="10" name="Título 1"/>
          <p:cNvSpPr txBox="1">
            <a:spLocks/>
          </p:cNvSpPr>
          <p:nvPr/>
        </p:nvSpPr>
        <p:spPr>
          <a:xfrm>
            <a:off x="430372" y="2460527"/>
            <a:ext cx="10515600" cy="100878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lnSpc>
                <a:spcPts val="1200"/>
              </a:lnSpc>
              <a:spcBef>
                <a:spcPts val="105"/>
              </a:spcBef>
              <a:spcAft>
                <a:spcPts val="1000"/>
              </a:spcAft>
            </a:pPr>
            <a:r>
              <a:rPr lang="es-ES" sz="2000" b="1" dirty="0"/>
              <a:t>Conexión a Base de datos </a:t>
            </a:r>
            <a:r>
              <a:rPr lang="es-EC" sz="2000" b="1" dirty="0">
                <a:effectLst/>
                <a:latin typeface="Arial" panose="020B0604020202020204" pitchFamily="34" charset="0"/>
                <a:ea typeface="Arial" panose="020B0604020202020204" pitchFamily="34" charset="0"/>
                <a:cs typeface="Arial" panose="020B0604020202020204" pitchFamily="34" charset="0"/>
              </a:rPr>
              <a:t>manipulación y almacenamiento de datos</a:t>
            </a:r>
          </a:p>
          <a:p>
            <a:pPr lvl="0" algn="ctr">
              <a:lnSpc>
                <a:spcPts val="1200"/>
              </a:lnSpc>
              <a:spcBef>
                <a:spcPts val="105"/>
              </a:spcBef>
              <a:spcAft>
                <a:spcPts val="1000"/>
              </a:spcAft>
            </a:pPr>
            <a:r>
              <a:rPr lang="es-EC" sz="2000" b="1" dirty="0">
                <a:effectLst/>
                <a:latin typeface="Arial" panose="020B0604020202020204" pitchFamily="34" charset="0"/>
                <a:ea typeface="Arial" panose="020B0604020202020204" pitchFamily="34" charset="0"/>
                <a:cs typeface="Arial" panose="020B0604020202020204" pitchFamily="34" charset="0"/>
              </a:rPr>
              <a:t> desde un Software Estadístico</a:t>
            </a:r>
            <a:endParaRPr lang="es-ES" sz="2000" b="1" dirty="0"/>
          </a:p>
        </p:txBody>
      </p:sp>
    </p:spTree>
    <p:extLst>
      <p:ext uri="{BB962C8B-B14F-4D97-AF65-F5344CB8AC3E}">
        <p14:creationId xmlns:p14="http://schemas.microsoft.com/office/powerpoint/2010/main" val="2863550316"/>
      </p:ext>
    </p:extLst>
  </p:cSld>
  <p:clrMapOvr>
    <a:masterClrMapping/>
  </p:clrMapOvr>
  <mc:AlternateContent xmlns:mc="http://schemas.openxmlformats.org/markup-compatibility/2006" xmlns:p14="http://schemas.microsoft.com/office/powerpoint/2010/main">
    <mc:Choice Requires="p14">
      <p:transition spd="slow" p14:dur="2000" advTm="11707"/>
    </mc:Choice>
    <mc:Fallback xmlns="">
      <p:transition spd="slow" advTm="1170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AD86022D-7B47-4FBB-B8B8-32A2B94EC839}"/>
              </a:ext>
            </a:extLst>
          </p:cNvPr>
          <p:cNvSpPr>
            <a:spLocks noGrp="1"/>
          </p:cNvSpPr>
          <p:nvPr>
            <p:ph type="title"/>
          </p:nvPr>
        </p:nvSpPr>
        <p:spPr/>
        <p:txBody>
          <a:bodyPr/>
          <a:lstStyle/>
          <a:p>
            <a:r>
              <a:rPr lang="es-ES" dirty="0"/>
              <a:t>Ciencias de Datos: Conexión a Base de Datos</a:t>
            </a:r>
            <a:endParaRPr lang="es-EC" dirty="0"/>
          </a:p>
        </p:txBody>
      </p:sp>
      <p:pic>
        <p:nvPicPr>
          <p:cNvPr id="9" name="Marcador de contenido 8" descr="Diagrama&#10;&#10;Descripción generada automáticamente">
            <a:extLst>
              <a:ext uri="{FF2B5EF4-FFF2-40B4-BE49-F238E27FC236}">
                <a16:creationId xmlns:a16="http://schemas.microsoft.com/office/drawing/2014/main" id="{55D4BD2E-056E-4B62-B136-E8259D5704C3}"/>
              </a:ext>
            </a:extLst>
          </p:cNvPr>
          <p:cNvPicPr>
            <a:picLocks noGrp="1" noChangeAspect="1"/>
          </p:cNvPicPr>
          <p:nvPr>
            <p:ph idx="1"/>
          </p:nvPr>
        </p:nvPicPr>
        <p:blipFill>
          <a:blip r:embed="rId2"/>
          <a:stretch>
            <a:fillRect/>
          </a:stretch>
        </p:blipFill>
        <p:spPr>
          <a:xfrm>
            <a:off x="2177848" y="1519210"/>
            <a:ext cx="7836303" cy="4254719"/>
          </a:xfrm>
        </p:spPr>
      </p:pic>
      <p:sp>
        <p:nvSpPr>
          <p:cNvPr id="4" name="Marcador de número de diapositiva 3">
            <a:extLst>
              <a:ext uri="{FF2B5EF4-FFF2-40B4-BE49-F238E27FC236}">
                <a16:creationId xmlns:a16="http://schemas.microsoft.com/office/drawing/2014/main" id="{5A7B7B2C-17BC-4579-998F-45A6AC4DE878}"/>
              </a:ext>
            </a:extLst>
          </p:cNvPr>
          <p:cNvSpPr>
            <a:spLocks noGrp="1"/>
          </p:cNvSpPr>
          <p:nvPr>
            <p:ph type="sldNum" sz="quarter" idx="12"/>
          </p:nvPr>
        </p:nvSpPr>
        <p:spPr/>
        <p:txBody>
          <a:bodyPr/>
          <a:lstStyle/>
          <a:p>
            <a:fld id="{CE617FFA-FFFF-594B-9377-103E5519C1FA}" type="slidenum">
              <a:rPr lang="es-EC" smtClean="0"/>
              <a:pPr/>
              <a:t>3</a:t>
            </a:fld>
            <a:endParaRPr lang="es-EC" dirty="0"/>
          </a:p>
        </p:txBody>
      </p:sp>
      <p:sp>
        <p:nvSpPr>
          <p:cNvPr id="7" name="CuadroTexto 6">
            <a:extLst>
              <a:ext uri="{FF2B5EF4-FFF2-40B4-BE49-F238E27FC236}">
                <a16:creationId xmlns:a16="http://schemas.microsoft.com/office/drawing/2014/main" id="{DECE904C-A71D-4796-90D0-E0C3396BDB21}"/>
              </a:ext>
            </a:extLst>
          </p:cNvPr>
          <p:cNvSpPr txBox="1"/>
          <p:nvPr/>
        </p:nvSpPr>
        <p:spPr>
          <a:xfrm>
            <a:off x="6258911" y="73290"/>
            <a:ext cx="5618407" cy="369332"/>
          </a:xfrm>
          <a:prstGeom prst="rect">
            <a:avLst/>
          </a:prstGeom>
          <a:noFill/>
        </p:spPr>
        <p:txBody>
          <a:bodyPr wrap="square" rtlCol="0">
            <a:spAutoFit/>
          </a:bodyPr>
          <a:lstStyle/>
          <a:p>
            <a:pPr algn="r"/>
            <a:r>
              <a:rPr lang="es-ES" b="1" dirty="0"/>
              <a:t>Conexión a Base de Datos y Manipulación desde </a:t>
            </a:r>
            <a:r>
              <a:rPr lang="es-ES" b="1" dirty="0" err="1"/>
              <a:t>Rstudio</a:t>
            </a:r>
            <a:endParaRPr lang="es-ES_tradnl" b="1" dirty="0"/>
          </a:p>
        </p:txBody>
      </p:sp>
      <p:sp>
        <p:nvSpPr>
          <p:cNvPr id="10" name="CuadroTexto 9">
            <a:extLst>
              <a:ext uri="{FF2B5EF4-FFF2-40B4-BE49-F238E27FC236}">
                <a16:creationId xmlns:a16="http://schemas.microsoft.com/office/drawing/2014/main" id="{20ED21B6-80D5-42DB-AC8E-57D1ED9EA7CC}"/>
              </a:ext>
            </a:extLst>
          </p:cNvPr>
          <p:cNvSpPr txBox="1"/>
          <p:nvPr/>
        </p:nvSpPr>
        <p:spPr>
          <a:xfrm>
            <a:off x="8035472" y="5773929"/>
            <a:ext cx="2443655" cy="307777"/>
          </a:xfrm>
          <a:prstGeom prst="rect">
            <a:avLst/>
          </a:prstGeom>
          <a:noFill/>
        </p:spPr>
        <p:txBody>
          <a:bodyPr wrap="square" rtlCol="0">
            <a:spAutoFit/>
          </a:bodyPr>
          <a:lstStyle/>
          <a:p>
            <a:r>
              <a:rPr lang="es-ES" sz="1400" dirty="0"/>
              <a:t>Fuente: </a:t>
            </a:r>
            <a:r>
              <a:rPr lang="es-EC" sz="1400" b="0" i="0" dirty="0" err="1">
                <a:solidFill>
                  <a:srgbClr val="333333"/>
                </a:solidFill>
                <a:effectLst/>
                <a:latin typeface="Bitter"/>
              </a:rPr>
              <a:t>By</a:t>
            </a:r>
            <a:r>
              <a:rPr lang="es-EC" sz="1400" b="0" i="0" dirty="0">
                <a:solidFill>
                  <a:srgbClr val="333333"/>
                </a:solidFill>
                <a:effectLst/>
                <a:latin typeface="Bitter"/>
              </a:rPr>
              <a:t> Kelly </a:t>
            </a:r>
            <a:r>
              <a:rPr lang="es-EC" sz="1400" b="0" i="0" dirty="0" err="1">
                <a:solidFill>
                  <a:srgbClr val="333333"/>
                </a:solidFill>
                <a:effectLst/>
                <a:latin typeface="Bitter"/>
              </a:rPr>
              <a:t>Bodwin</a:t>
            </a:r>
            <a:endParaRPr lang="es-EC" sz="1400" dirty="0"/>
          </a:p>
        </p:txBody>
      </p:sp>
    </p:spTree>
    <p:extLst>
      <p:ext uri="{BB962C8B-B14F-4D97-AF65-F5344CB8AC3E}">
        <p14:creationId xmlns:p14="http://schemas.microsoft.com/office/powerpoint/2010/main" val="2766398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CE617FFA-FFFF-594B-9377-103E5519C1FA}" type="slidenum">
              <a:rPr lang="es-EC" smtClean="0"/>
              <a:pPr/>
              <a:t>4</a:t>
            </a:fld>
            <a:endParaRPr lang="es-EC" dirty="0"/>
          </a:p>
        </p:txBody>
      </p:sp>
      <p:sp>
        <p:nvSpPr>
          <p:cNvPr id="8" name="Título 1"/>
          <p:cNvSpPr>
            <a:spLocks noGrp="1"/>
          </p:cNvSpPr>
          <p:nvPr>
            <p:ph type="title"/>
          </p:nvPr>
        </p:nvSpPr>
        <p:spPr>
          <a:xfrm>
            <a:off x="304800" y="353712"/>
            <a:ext cx="10515600" cy="1119117"/>
          </a:xfrm>
        </p:spPr>
        <p:txBody>
          <a:bodyPr>
            <a:normAutofit/>
          </a:bodyPr>
          <a:lstStyle/>
          <a:p>
            <a:pPr algn="just"/>
            <a:r>
              <a:rPr lang="es-ES" dirty="0"/>
              <a:t>Ciencias de Datos: ETL</a:t>
            </a:r>
          </a:p>
        </p:txBody>
      </p:sp>
      <p:pic>
        <p:nvPicPr>
          <p:cNvPr id="6" name="Imagen 5" descr="Diagrama&#10;&#10;Descripción generada automáticamente">
            <a:extLst>
              <a:ext uri="{FF2B5EF4-FFF2-40B4-BE49-F238E27FC236}">
                <a16:creationId xmlns:a16="http://schemas.microsoft.com/office/drawing/2014/main" id="{A2ECAF61-622C-47DA-8BE5-AA25718AEB92}"/>
              </a:ext>
            </a:extLst>
          </p:cNvPr>
          <p:cNvPicPr>
            <a:picLocks noChangeAspect="1"/>
          </p:cNvPicPr>
          <p:nvPr/>
        </p:nvPicPr>
        <p:blipFill>
          <a:blip r:embed="rId2"/>
          <a:stretch>
            <a:fillRect/>
          </a:stretch>
        </p:blipFill>
        <p:spPr>
          <a:xfrm>
            <a:off x="3447021" y="1572987"/>
            <a:ext cx="7373379" cy="3581900"/>
          </a:xfrm>
          <a:prstGeom prst="rect">
            <a:avLst/>
          </a:prstGeom>
        </p:spPr>
      </p:pic>
      <p:sp>
        <p:nvSpPr>
          <p:cNvPr id="7" name="CuadroTexto 6">
            <a:extLst>
              <a:ext uri="{FF2B5EF4-FFF2-40B4-BE49-F238E27FC236}">
                <a16:creationId xmlns:a16="http://schemas.microsoft.com/office/drawing/2014/main" id="{2949D0E4-4174-4157-A06C-A00AD7BA345F}"/>
              </a:ext>
            </a:extLst>
          </p:cNvPr>
          <p:cNvSpPr txBox="1"/>
          <p:nvPr/>
        </p:nvSpPr>
        <p:spPr>
          <a:xfrm>
            <a:off x="4320693" y="5304954"/>
            <a:ext cx="6929130" cy="307777"/>
          </a:xfrm>
          <a:prstGeom prst="rect">
            <a:avLst/>
          </a:prstGeom>
          <a:noFill/>
        </p:spPr>
        <p:txBody>
          <a:bodyPr wrap="square" rtlCol="0">
            <a:spAutoFit/>
          </a:bodyPr>
          <a:lstStyle/>
          <a:p>
            <a:pPr algn="r"/>
            <a:r>
              <a:rPr lang="es-ES" sz="1400" dirty="0"/>
              <a:t>Fuente: tidyverse.org</a:t>
            </a:r>
            <a:endParaRPr lang="es-EC" sz="1400" dirty="0"/>
          </a:p>
        </p:txBody>
      </p:sp>
      <p:sp>
        <p:nvSpPr>
          <p:cNvPr id="13" name="CuadroTexto 12">
            <a:extLst>
              <a:ext uri="{FF2B5EF4-FFF2-40B4-BE49-F238E27FC236}">
                <a16:creationId xmlns:a16="http://schemas.microsoft.com/office/drawing/2014/main" id="{7B25B8EC-3E45-4E6A-A30F-FBB874A4C9D5}"/>
              </a:ext>
            </a:extLst>
          </p:cNvPr>
          <p:cNvSpPr txBox="1"/>
          <p:nvPr/>
        </p:nvSpPr>
        <p:spPr>
          <a:xfrm>
            <a:off x="6286126" y="-49348"/>
            <a:ext cx="5618407" cy="369332"/>
          </a:xfrm>
          <a:prstGeom prst="rect">
            <a:avLst/>
          </a:prstGeom>
          <a:noFill/>
        </p:spPr>
        <p:txBody>
          <a:bodyPr wrap="square" rtlCol="0">
            <a:spAutoFit/>
          </a:bodyPr>
          <a:lstStyle/>
          <a:p>
            <a:pPr algn="r"/>
            <a:r>
              <a:rPr lang="es-ES" b="1" dirty="0"/>
              <a:t>Conexión a Base de Datos y Manipulación desde </a:t>
            </a:r>
            <a:r>
              <a:rPr lang="es-ES" b="1" dirty="0" err="1"/>
              <a:t>Rstudio</a:t>
            </a:r>
            <a:endParaRPr lang="es-ES_tradnl" b="1" dirty="0"/>
          </a:p>
        </p:txBody>
      </p:sp>
      <p:sp>
        <p:nvSpPr>
          <p:cNvPr id="9" name="CuadroTexto 8">
            <a:extLst>
              <a:ext uri="{FF2B5EF4-FFF2-40B4-BE49-F238E27FC236}">
                <a16:creationId xmlns:a16="http://schemas.microsoft.com/office/drawing/2014/main" id="{F2A905DE-883A-4907-8CEF-9E1ADF949E20}"/>
              </a:ext>
            </a:extLst>
          </p:cNvPr>
          <p:cNvSpPr txBox="1"/>
          <p:nvPr/>
        </p:nvSpPr>
        <p:spPr>
          <a:xfrm>
            <a:off x="131380" y="4097092"/>
            <a:ext cx="5964620" cy="1631216"/>
          </a:xfrm>
          <a:prstGeom prst="rect">
            <a:avLst/>
          </a:prstGeom>
          <a:noFill/>
        </p:spPr>
        <p:txBody>
          <a:bodyPr wrap="square" rtlCol="0">
            <a:spAutoFit/>
          </a:bodyPr>
          <a:lstStyle/>
          <a:p>
            <a:pPr algn="just"/>
            <a:r>
              <a:rPr lang="es-ES" sz="2000" b="1" dirty="0"/>
              <a:t>ETL:</a:t>
            </a:r>
          </a:p>
          <a:p>
            <a:pPr algn="just"/>
            <a:r>
              <a:rPr lang="es-ES" sz="2000" b="1" dirty="0" err="1"/>
              <a:t>Extract</a:t>
            </a:r>
            <a:r>
              <a:rPr lang="es-ES" sz="2000" b="1" dirty="0"/>
              <a:t> -&gt; </a:t>
            </a:r>
            <a:r>
              <a:rPr lang="es-ES" sz="2000" dirty="0"/>
              <a:t>Extracción de datos desde la fuente de origen</a:t>
            </a:r>
          </a:p>
          <a:p>
            <a:pPr algn="just"/>
            <a:r>
              <a:rPr lang="es-ES" sz="2000" b="1" dirty="0" err="1"/>
              <a:t>Transform</a:t>
            </a:r>
            <a:r>
              <a:rPr lang="es-ES" sz="2000" b="1" dirty="0"/>
              <a:t>-&gt; </a:t>
            </a:r>
            <a:r>
              <a:rPr lang="es-ES" sz="2000" dirty="0"/>
              <a:t>Transformación de datos (limpieza y procesamiento)</a:t>
            </a:r>
          </a:p>
          <a:p>
            <a:pPr algn="just"/>
            <a:r>
              <a:rPr lang="es-ES" sz="2000" b="1" dirty="0"/>
              <a:t>Load-&gt; </a:t>
            </a:r>
            <a:r>
              <a:rPr lang="es-ES" sz="2000" dirty="0"/>
              <a:t>Carga de datos listo para el </a:t>
            </a:r>
            <a:r>
              <a:rPr lang="es-ES" sz="2000" dirty="0" err="1"/>
              <a:t>análsis</a:t>
            </a:r>
            <a:endParaRPr lang="es-EC" sz="2000" dirty="0"/>
          </a:p>
        </p:txBody>
      </p:sp>
    </p:spTree>
    <p:extLst>
      <p:ext uri="{BB962C8B-B14F-4D97-AF65-F5344CB8AC3E}">
        <p14:creationId xmlns:p14="http://schemas.microsoft.com/office/powerpoint/2010/main" val="842187813"/>
      </p:ext>
    </p:extLst>
  </p:cSld>
  <p:clrMapOvr>
    <a:masterClrMapping/>
  </p:clrMapOvr>
  <mc:AlternateContent xmlns:mc="http://schemas.openxmlformats.org/markup-compatibility/2006" xmlns:p14="http://schemas.microsoft.com/office/powerpoint/2010/main">
    <mc:Choice Requires="p14">
      <p:transition spd="slow" p14:dur="2000" advTm="29920"/>
    </mc:Choice>
    <mc:Fallback xmlns="">
      <p:transition spd="slow" advTm="2992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39E412A8-F1BE-4869-B257-2A19C8F0F884}"/>
              </a:ext>
            </a:extLst>
          </p:cNvPr>
          <p:cNvSpPr>
            <a:spLocks noGrp="1"/>
          </p:cNvSpPr>
          <p:nvPr>
            <p:ph type="title"/>
          </p:nvPr>
        </p:nvSpPr>
        <p:spPr>
          <a:xfrm>
            <a:off x="287467" y="274843"/>
            <a:ext cx="10339552" cy="837823"/>
          </a:xfrm>
        </p:spPr>
        <p:txBody>
          <a:bodyPr/>
          <a:lstStyle/>
          <a:p>
            <a:r>
              <a:rPr lang="es-ES" dirty="0" err="1"/>
              <a:t>Rstudio</a:t>
            </a:r>
            <a:r>
              <a:rPr lang="es-ES" dirty="0"/>
              <a:t> </a:t>
            </a:r>
            <a:r>
              <a:rPr lang="es-ES" dirty="0" err="1"/>
              <a:t>Tidyverse</a:t>
            </a:r>
            <a:endParaRPr lang="es-EC" dirty="0"/>
          </a:p>
        </p:txBody>
      </p:sp>
      <p:sp>
        <p:nvSpPr>
          <p:cNvPr id="4" name="Marcador de número de diapositiva 3">
            <a:extLst>
              <a:ext uri="{FF2B5EF4-FFF2-40B4-BE49-F238E27FC236}">
                <a16:creationId xmlns:a16="http://schemas.microsoft.com/office/drawing/2014/main" id="{561076A6-C96F-4451-9932-4D81006CC9F5}"/>
              </a:ext>
            </a:extLst>
          </p:cNvPr>
          <p:cNvSpPr>
            <a:spLocks noGrp="1"/>
          </p:cNvSpPr>
          <p:nvPr>
            <p:ph type="sldNum" sz="quarter" idx="12"/>
          </p:nvPr>
        </p:nvSpPr>
        <p:spPr/>
        <p:txBody>
          <a:bodyPr/>
          <a:lstStyle/>
          <a:p>
            <a:fld id="{CE617FFA-FFFF-594B-9377-103E5519C1FA}" type="slidenum">
              <a:rPr lang="es-EC" smtClean="0"/>
              <a:pPr/>
              <a:t>5</a:t>
            </a:fld>
            <a:endParaRPr lang="es-EC" dirty="0"/>
          </a:p>
        </p:txBody>
      </p:sp>
      <p:pic>
        <p:nvPicPr>
          <p:cNvPr id="8" name="Imagen 7" descr="Diagrama&#10;&#10;Descripción generada automáticamente">
            <a:extLst>
              <a:ext uri="{FF2B5EF4-FFF2-40B4-BE49-F238E27FC236}">
                <a16:creationId xmlns:a16="http://schemas.microsoft.com/office/drawing/2014/main" id="{C57089CD-6CFE-4CC8-B74E-15BA9CF2DC09}"/>
              </a:ext>
            </a:extLst>
          </p:cNvPr>
          <p:cNvPicPr>
            <a:picLocks noChangeAspect="1"/>
          </p:cNvPicPr>
          <p:nvPr/>
        </p:nvPicPr>
        <p:blipFill>
          <a:blip r:embed="rId3"/>
          <a:stretch>
            <a:fillRect/>
          </a:stretch>
        </p:blipFill>
        <p:spPr>
          <a:xfrm>
            <a:off x="287467" y="1112666"/>
            <a:ext cx="7519405" cy="4065552"/>
          </a:xfrm>
          <a:prstGeom prst="rect">
            <a:avLst/>
          </a:prstGeom>
        </p:spPr>
      </p:pic>
      <p:sp>
        <p:nvSpPr>
          <p:cNvPr id="9" name="CuadroTexto 8">
            <a:extLst>
              <a:ext uri="{FF2B5EF4-FFF2-40B4-BE49-F238E27FC236}">
                <a16:creationId xmlns:a16="http://schemas.microsoft.com/office/drawing/2014/main" id="{B9EE3DB7-8751-4E60-8BF5-E0B285EE742A}"/>
              </a:ext>
            </a:extLst>
          </p:cNvPr>
          <p:cNvSpPr txBox="1"/>
          <p:nvPr/>
        </p:nvSpPr>
        <p:spPr>
          <a:xfrm>
            <a:off x="6286126" y="-49348"/>
            <a:ext cx="5618407" cy="369332"/>
          </a:xfrm>
          <a:prstGeom prst="rect">
            <a:avLst/>
          </a:prstGeom>
          <a:noFill/>
        </p:spPr>
        <p:txBody>
          <a:bodyPr wrap="square" rtlCol="0">
            <a:spAutoFit/>
          </a:bodyPr>
          <a:lstStyle/>
          <a:p>
            <a:pPr algn="r"/>
            <a:r>
              <a:rPr lang="es-ES" b="1" dirty="0"/>
              <a:t>Conexión a Base de Datos y Manipulación desde </a:t>
            </a:r>
            <a:r>
              <a:rPr lang="es-ES" b="1" dirty="0" err="1"/>
              <a:t>Rstudio</a:t>
            </a:r>
            <a:endParaRPr lang="es-ES_tradnl" b="1" dirty="0"/>
          </a:p>
        </p:txBody>
      </p:sp>
      <p:sp>
        <p:nvSpPr>
          <p:cNvPr id="10" name="CuadroTexto 9">
            <a:extLst>
              <a:ext uri="{FF2B5EF4-FFF2-40B4-BE49-F238E27FC236}">
                <a16:creationId xmlns:a16="http://schemas.microsoft.com/office/drawing/2014/main" id="{7FA5C438-0835-4C6D-B41E-35867110DEFD}"/>
              </a:ext>
            </a:extLst>
          </p:cNvPr>
          <p:cNvSpPr txBox="1"/>
          <p:nvPr/>
        </p:nvSpPr>
        <p:spPr>
          <a:xfrm>
            <a:off x="287467" y="5417560"/>
            <a:ext cx="4192752" cy="307777"/>
          </a:xfrm>
          <a:prstGeom prst="rect">
            <a:avLst/>
          </a:prstGeom>
          <a:noFill/>
        </p:spPr>
        <p:txBody>
          <a:bodyPr wrap="square" rtlCol="0">
            <a:spAutoFit/>
          </a:bodyPr>
          <a:lstStyle/>
          <a:p>
            <a:pPr algn="r"/>
            <a:r>
              <a:rPr lang="es-ES" sz="1400" dirty="0"/>
              <a:t>Fuente: tidyverse.org</a:t>
            </a:r>
            <a:endParaRPr lang="es-EC" sz="1400" dirty="0"/>
          </a:p>
        </p:txBody>
      </p:sp>
      <p:sp>
        <p:nvSpPr>
          <p:cNvPr id="11" name="CuadroTexto 10">
            <a:extLst>
              <a:ext uri="{FF2B5EF4-FFF2-40B4-BE49-F238E27FC236}">
                <a16:creationId xmlns:a16="http://schemas.microsoft.com/office/drawing/2014/main" id="{590DFB45-D15A-4A30-BFB1-13CF2F877F5E}"/>
              </a:ext>
            </a:extLst>
          </p:cNvPr>
          <p:cNvSpPr txBox="1"/>
          <p:nvPr/>
        </p:nvSpPr>
        <p:spPr>
          <a:xfrm>
            <a:off x="8360979" y="2129779"/>
            <a:ext cx="3543554" cy="2031325"/>
          </a:xfrm>
          <a:prstGeom prst="rect">
            <a:avLst/>
          </a:prstGeom>
          <a:noFill/>
        </p:spPr>
        <p:txBody>
          <a:bodyPr wrap="square" rtlCol="0">
            <a:spAutoFit/>
          </a:bodyPr>
          <a:lstStyle/>
          <a:p>
            <a:pPr algn="just"/>
            <a:r>
              <a:rPr lang="es-ES" b="1" i="0" dirty="0" err="1">
                <a:solidFill>
                  <a:srgbClr val="555555"/>
                </a:solidFill>
                <a:effectLst/>
                <a:latin typeface="Helvetica Neue"/>
              </a:rPr>
              <a:t>Tidyverse</a:t>
            </a:r>
            <a:r>
              <a:rPr lang="es-ES" b="0" i="0" dirty="0">
                <a:solidFill>
                  <a:srgbClr val="555555"/>
                </a:solidFill>
                <a:effectLst/>
                <a:latin typeface="Helvetica Neue"/>
              </a:rPr>
              <a:t> es una colección de paquetes disponibles en </a:t>
            </a:r>
            <a:r>
              <a:rPr lang="es-ES" b="1" i="0" dirty="0">
                <a:solidFill>
                  <a:srgbClr val="555555"/>
                </a:solidFill>
                <a:effectLst/>
                <a:latin typeface="Helvetica Neue"/>
              </a:rPr>
              <a:t>R</a:t>
            </a:r>
            <a:r>
              <a:rPr lang="es-ES" b="0" i="0" dirty="0">
                <a:solidFill>
                  <a:srgbClr val="555555"/>
                </a:solidFill>
                <a:effectLst/>
                <a:latin typeface="Helvetica Neue"/>
              </a:rPr>
              <a:t> y orientados a la manipulación, importación, exploración y visualización de datos y que se utiliza exhaustivamente en ciencia de datos. </a:t>
            </a:r>
            <a:endParaRPr lang="es-EC" dirty="0"/>
          </a:p>
        </p:txBody>
      </p:sp>
    </p:spTree>
    <p:extLst>
      <p:ext uri="{BB962C8B-B14F-4D97-AF65-F5344CB8AC3E}">
        <p14:creationId xmlns:p14="http://schemas.microsoft.com/office/powerpoint/2010/main" val="2130157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B21D6D68-AD7C-42C7-972C-DFB3C1016EC9}"/>
              </a:ext>
            </a:extLst>
          </p:cNvPr>
          <p:cNvSpPr>
            <a:spLocks noGrp="1"/>
          </p:cNvSpPr>
          <p:nvPr>
            <p:ph type="title"/>
          </p:nvPr>
        </p:nvSpPr>
        <p:spPr/>
        <p:txBody>
          <a:bodyPr/>
          <a:lstStyle/>
          <a:p>
            <a:r>
              <a:rPr lang="es-ES" dirty="0" err="1"/>
              <a:t>Rstudio</a:t>
            </a:r>
            <a:r>
              <a:rPr lang="es-ES" dirty="0"/>
              <a:t>: Conexión a Base de datos (1)</a:t>
            </a:r>
            <a:endParaRPr lang="es-EC" dirty="0"/>
          </a:p>
        </p:txBody>
      </p:sp>
      <p:sp>
        <p:nvSpPr>
          <p:cNvPr id="4" name="Marcador de número de diapositiva 3">
            <a:extLst>
              <a:ext uri="{FF2B5EF4-FFF2-40B4-BE49-F238E27FC236}">
                <a16:creationId xmlns:a16="http://schemas.microsoft.com/office/drawing/2014/main" id="{CF4403D1-EE8C-4464-845C-5FC8235539B7}"/>
              </a:ext>
            </a:extLst>
          </p:cNvPr>
          <p:cNvSpPr>
            <a:spLocks noGrp="1"/>
          </p:cNvSpPr>
          <p:nvPr>
            <p:ph type="sldNum" sz="quarter" idx="12"/>
          </p:nvPr>
        </p:nvSpPr>
        <p:spPr/>
        <p:txBody>
          <a:bodyPr/>
          <a:lstStyle/>
          <a:p>
            <a:fld id="{CE617FFA-FFFF-594B-9377-103E5519C1FA}" type="slidenum">
              <a:rPr lang="es-EC" smtClean="0"/>
              <a:pPr/>
              <a:t>6</a:t>
            </a:fld>
            <a:endParaRPr lang="es-EC" dirty="0"/>
          </a:p>
        </p:txBody>
      </p:sp>
      <p:sp>
        <p:nvSpPr>
          <p:cNvPr id="7" name="CuadroTexto 6">
            <a:extLst>
              <a:ext uri="{FF2B5EF4-FFF2-40B4-BE49-F238E27FC236}">
                <a16:creationId xmlns:a16="http://schemas.microsoft.com/office/drawing/2014/main" id="{2C2B5D9C-F694-4A9D-A3DB-288BD0E9DB96}"/>
              </a:ext>
            </a:extLst>
          </p:cNvPr>
          <p:cNvSpPr txBox="1"/>
          <p:nvPr/>
        </p:nvSpPr>
        <p:spPr>
          <a:xfrm>
            <a:off x="6286126" y="-49348"/>
            <a:ext cx="5618407" cy="369332"/>
          </a:xfrm>
          <a:prstGeom prst="rect">
            <a:avLst/>
          </a:prstGeom>
          <a:noFill/>
        </p:spPr>
        <p:txBody>
          <a:bodyPr wrap="square" rtlCol="0">
            <a:spAutoFit/>
          </a:bodyPr>
          <a:lstStyle/>
          <a:p>
            <a:pPr algn="r"/>
            <a:r>
              <a:rPr lang="es-ES" b="1" dirty="0"/>
              <a:t>Conexión a Base de Datos y Manipulación desde </a:t>
            </a:r>
            <a:r>
              <a:rPr lang="es-ES" b="1" dirty="0" err="1"/>
              <a:t>Rstudio</a:t>
            </a:r>
            <a:endParaRPr lang="es-ES_tradnl" b="1" dirty="0"/>
          </a:p>
        </p:txBody>
      </p:sp>
      <p:pic>
        <p:nvPicPr>
          <p:cNvPr id="9" name="Imagen 8" descr="Imagen que contiene Diagrama&#10;&#10;Descripción generada automáticamente">
            <a:extLst>
              <a:ext uri="{FF2B5EF4-FFF2-40B4-BE49-F238E27FC236}">
                <a16:creationId xmlns:a16="http://schemas.microsoft.com/office/drawing/2014/main" id="{B00D308F-9A9A-4065-BC6B-863F7DD981A9}"/>
              </a:ext>
            </a:extLst>
          </p:cNvPr>
          <p:cNvPicPr>
            <a:picLocks noChangeAspect="1"/>
          </p:cNvPicPr>
          <p:nvPr/>
        </p:nvPicPr>
        <p:blipFill>
          <a:blip r:embed="rId2"/>
          <a:stretch>
            <a:fillRect/>
          </a:stretch>
        </p:blipFill>
        <p:spPr>
          <a:xfrm>
            <a:off x="518781" y="1508918"/>
            <a:ext cx="10835019" cy="2274806"/>
          </a:xfrm>
          <a:prstGeom prst="rect">
            <a:avLst/>
          </a:prstGeom>
        </p:spPr>
      </p:pic>
      <p:sp>
        <p:nvSpPr>
          <p:cNvPr id="18" name="CuadroTexto 17">
            <a:extLst>
              <a:ext uri="{FF2B5EF4-FFF2-40B4-BE49-F238E27FC236}">
                <a16:creationId xmlns:a16="http://schemas.microsoft.com/office/drawing/2014/main" id="{A36F9FA0-5843-4621-B84A-C6AB62D39D32}"/>
              </a:ext>
            </a:extLst>
          </p:cNvPr>
          <p:cNvSpPr txBox="1"/>
          <p:nvPr/>
        </p:nvSpPr>
        <p:spPr>
          <a:xfrm>
            <a:off x="7948448" y="3783724"/>
            <a:ext cx="3405352" cy="307777"/>
          </a:xfrm>
          <a:prstGeom prst="rect">
            <a:avLst/>
          </a:prstGeom>
          <a:noFill/>
        </p:spPr>
        <p:txBody>
          <a:bodyPr wrap="square" rtlCol="0">
            <a:spAutoFit/>
          </a:bodyPr>
          <a:lstStyle/>
          <a:p>
            <a:r>
              <a:rPr lang="en-US" sz="1400" dirty="0" err="1"/>
              <a:t>Fuente:Using</a:t>
            </a:r>
            <a:r>
              <a:rPr lang="en-US" sz="1400" dirty="0"/>
              <a:t> an ODBC driver (rstudio.com)</a:t>
            </a:r>
            <a:endParaRPr lang="es-EC" sz="1400" dirty="0"/>
          </a:p>
        </p:txBody>
      </p:sp>
      <p:sp>
        <p:nvSpPr>
          <p:cNvPr id="19" name="CuadroTexto 18">
            <a:extLst>
              <a:ext uri="{FF2B5EF4-FFF2-40B4-BE49-F238E27FC236}">
                <a16:creationId xmlns:a16="http://schemas.microsoft.com/office/drawing/2014/main" id="{F65300A8-7968-4D16-97DC-604A38CDD4C0}"/>
              </a:ext>
            </a:extLst>
          </p:cNvPr>
          <p:cNvSpPr txBox="1"/>
          <p:nvPr/>
        </p:nvSpPr>
        <p:spPr>
          <a:xfrm>
            <a:off x="838200" y="4698124"/>
            <a:ext cx="10386848" cy="369332"/>
          </a:xfrm>
          <a:prstGeom prst="rect">
            <a:avLst/>
          </a:prstGeom>
          <a:noFill/>
        </p:spPr>
        <p:txBody>
          <a:bodyPr wrap="square" rtlCol="0">
            <a:spAutoFit/>
          </a:bodyPr>
          <a:lstStyle/>
          <a:p>
            <a:r>
              <a:rPr lang="es-ES" dirty="0">
                <a:latin typeface="arial" panose="020B0604020202020204" pitchFamily="34" charset="0"/>
              </a:rPr>
              <a:t>ODBC Driver.- Open </a:t>
            </a:r>
            <a:r>
              <a:rPr lang="es-ES" dirty="0" err="1">
                <a:latin typeface="arial" panose="020B0604020202020204" pitchFamily="34" charset="0"/>
              </a:rPr>
              <a:t>DataBase</a:t>
            </a:r>
            <a:r>
              <a:rPr lang="es-ES" dirty="0">
                <a:latin typeface="arial" panose="020B0604020202020204" pitchFamily="34" charset="0"/>
              </a:rPr>
              <a:t> </a:t>
            </a:r>
            <a:r>
              <a:rPr lang="es-ES" b="0" i="0" dirty="0" err="1">
                <a:effectLst/>
                <a:latin typeface="arial" panose="020B0604020202020204" pitchFamily="34" charset="0"/>
              </a:rPr>
              <a:t>Connectivity</a:t>
            </a:r>
            <a:r>
              <a:rPr lang="es-ES" b="0" i="0" dirty="0">
                <a:effectLst/>
                <a:latin typeface="arial" panose="020B0604020202020204" pitchFamily="34" charset="0"/>
              </a:rPr>
              <a:t> (</a:t>
            </a:r>
            <a:r>
              <a:rPr lang="es-ES" b="1" i="0" dirty="0">
                <a:effectLst/>
                <a:latin typeface="arial" panose="020B0604020202020204" pitchFamily="34" charset="0"/>
              </a:rPr>
              <a:t>ODBC</a:t>
            </a:r>
            <a:r>
              <a:rPr lang="es-ES" b="0" i="0" dirty="0">
                <a:effectLst/>
                <a:latin typeface="arial" panose="020B0604020202020204" pitchFamily="34" charset="0"/>
              </a:rPr>
              <a:t>) es un estándar de acceso a las bases de datos</a:t>
            </a:r>
            <a:endParaRPr lang="es-EC" dirty="0"/>
          </a:p>
        </p:txBody>
      </p:sp>
    </p:spTree>
    <p:extLst>
      <p:ext uri="{BB962C8B-B14F-4D97-AF65-F5344CB8AC3E}">
        <p14:creationId xmlns:p14="http://schemas.microsoft.com/office/powerpoint/2010/main" val="1511299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B21D6D68-AD7C-42C7-972C-DFB3C1016EC9}"/>
              </a:ext>
            </a:extLst>
          </p:cNvPr>
          <p:cNvSpPr>
            <a:spLocks noGrp="1"/>
          </p:cNvSpPr>
          <p:nvPr>
            <p:ph type="title"/>
          </p:nvPr>
        </p:nvSpPr>
        <p:spPr>
          <a:xfrm>
            <a:off x="304800" y="131414"/>
            <a:ext cx="10515600" cy="1325563"/>
          </a:xfrm>
        </p:spPr>
        <p:txBody>
          <a:bodyPr/>
          <a:lstStyle/>
          <a:p>
            <a:r>
              <a:rPr lang="es-ES" dirty="0" err="1"/>
              <a:t>Rstudio</a:t>
            </a:r>
            <a:r>
              <a:rPr lang="es-ES" dirty="0"/>
              <a:t>: Conexión a Base de datos (2)</a:t>
            </a:r>
            <a:endParaRPr lang="es-EC" dirty="0"/>
          </a:p>
        </p:txBody>
      </p:sp>
      <p:sp>
        <p:nvSpPr>
          <p:cNvPr id="4" name="Marcador de número de diapositiva 3">
            <a:extLst>
              <a:ext uri="{FF2B5EF4-FFF2-40B4-BE49-F238E27FC236}">
                <a16:creationId xmlns:a16="http://schemas.microsoft.com/office/drawing/2014/main" id="{CF4403D1-EE8C-4464-845C-5FC8235539B7}"/>
              </a:ext>
            </a:extLst>
          </p:cNvPr>
          <p:cNvSpPr>
            <a:spLocks noGrp="1"/>
          </p:cNvSpPr>
          <p:nvPr>
            <p:ph type="sldNum" sz="quarter" idx="12"/>
          </p:nvPr>
        </p:nvSpPr>
        <p:spPr/>
        <p:txBody>
          <a:bodyPr/>
          <a:lstStyle/>
          <a:p>
            <a:fld id="{CE617FFA-FFFF-594B-9377-103E5519C1FA}" type="slidenum">
              <a:rPr lang="es-EC" smtClean="0"/>
              <a:pPr/>
              <a:t>7</a:t>
            </a:fld>
            <a:endParaRPr lang="es-EC" dirty="0"/>
          </a:p>
        </p:txBody>
      </p:sp>
      <p:sp>
        <p:nvSpPr>
          <p:cNvPr id="7" name="CuadroTexto 6">
            <a:extLst>
              <a:ext uri="{FF2B5EF4-FFF2-40B4-BE49-F238E27FC236}">
                <a16:creationId xmlns:a16="http://schemas.microsoft.com/office/drawing/2014/main" id="{2C2B5D9C-F694-4A9D-A3DB-288BD0E9DB96}"/>
              </a:ext>
            </a:extLst>
          </p:cNvPr>
          <p:cNvSpPr txBox="1"/>
          <p:nvPr/>
        </p:nvSpPr>
        <p:spPr>
          <a:xfrm>
            <a:off x="6286126" y="-49348"/>
            <a:ext cx="5618407" cy="369332"/>
          </a:xfrm>
          <a:prstGeom prst="rect">
            <a:avLst/>
          </a:prstGeom>
          <a:noFill/>
        </p:spPr>
        <p:txBody>
          <a:bodyPr wrap="square" rtlCol="0">
            <a:spAutoFit/>
          </a:bodyPr>
          <a:lstStyle/>
          <a:p>
            <a:pPr algn="r"/>
            <a:r>
              <a:rPr lang="es-ES" b="1" dirty="0"/>
              <a:t>Conexión a Base de Datos y Manipulación desde </a:t>
            </a:r>
            <a:r>
              <a:rPr lang="es-ES" b="1" dirty="0" err="1"/>
              <a:t>Rstudio</a:t>
            </a:r>
            <a:endParaRPr lang="es-ES_tradnl" b="1" dirty="0"/>
          </a:p>
        </p:txBody>
      </p:sp>
      <p:pic>
        <p:nvPicPr>
          <p:cNvPr id="11" name="Imagen 10">
            <a:extLst>
              <a:ext uri="{FF2B5EF4-FFF2-40B4-BE49-F238E27FC236}">
                <a16:creationId xmlns:a16="http://schemas.microsoft.com/office/drawing/2014/main" id="{7C33C864-FCE7-4172-98B6-291B84EB8AFB}"/>
              </a:ext>
            </a:extLst>
          </p:cNvPr>
          <p:cNvPicPr>
            <a:picLocks noChangeAspect="1"/>
          </p:cNvPicPr>
          <p:nvPr/>
        </p:nvPicPr>
        <p:blipFill>
          <a:blip r:embed="rId2"/>
          <a:stretch>
            <a:fillRect/>
          </a:stretch>
        </p:blipFill>
        <p:spPr>
          <a:xfrm>
            <a:off x="135731" y="1360988"/>
            <a:ext cx="2038635" cy="1352739"/>
          </a:xfrm>
          <a:prstGeom prst="rect">
            <a:avLst/>
          </a:prstGeom>
        </p:spPr>
      </p:pic>
      <p:cxnSp>
        <p:nvCxnSpPr>
          <p:cNvPr id="13" name="Conector recto de flecha 12">
            <a:extLst>
              <a:ext uri="{FF2B5EF4-FFF2-40B4-BE49-F238E27FC236}">
                <a16:creationId xmlns:a16="http://schemas.microsoft.com/office/drawing/2014/main" id="{74FAA66D-74FA-4192-93A7-D4546E6C454F}"/>
              </a:ext>
            </a:extLst>
          </p:cNvPr>
          <p:cNvCxnSpPr>
            <a:cxnSpLocks/>
          </p:cNvCxnSpPr>
          <p:nvPr/>
        </p:nvCxnSpPr>
        <p:spPr>
          <a:xfrm flipV="1">
            <a:off x="2410577" y="3038259"/>
            <a:ext cx="2366069" cy="390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5" name="Imagen 14">
            <a:extLst>
              <a:ext uri="{FF2B5EF4-FFF2-40B4-BE49-F238E27FC236}">
                <a16:creationId xmlns:a16="http://schemas.microsoft.com/office/drawing/2014/main" id="{59BEA5A1-9038-45A6-9C49-62885D650B90}"/>
              </a:ext>
            </a:extLst>
          </p:cNvPr>
          <p:cNvPicPr>
            <a:picLocks noChangeAspect="1"/>
          </p:cNvPicPr>
          <p:nvPr/>
        </p:nvPicPr>
        <p:blipFill>
          <a:blip r:embed="rId3"/>
          <a:stretch>
            <a:fillRect/>
          </a:stretch>
        </p:blipFill>
        <p:spPr>
          <a:xfrm>
            <a:off x="4829654" y="2293884"/>
            <a:ext cx="1981477" cy="1505160"/>
          </a:xfrm>
          <a:prstGeom prst="rect">
            <a:avLst/>
          </a:prstGeom>
        </p:spPr>
      </p:pic>
      <p:pic>
        <p:nvPicPr>
          <p:cNvPr id="16" name="Imagen 15">
            <a:extLst>
              <a:ext uri="{FF2B5EF4-FFF2-40B4-BE49-F238E27FC236}">
                <a16:creationId xmlns:a16="http://schemas.microsoft.com/office/drawing/2014/main" id="{5B9FACF3-D103-4665-8A29-1991ABD6783F}"/>
              </a:ext>
            </a:extLst>
          </p:cNvPr>
          <p:cNvPicPr>
            <a:picLocks noChangeAspect="1"/>
          </p:cNvPicPr>
          <p:nvPr/>
        </p:nvPicPr>
        <p:blipFill>
          <a:blip r:embed="rId4"/>
          <a:stretch>
            <a:fillRect/>
          </a:stretch>
        </p:blipFill>
        <p:spPr>
          <a:xfrm>
            <a:off x="9403479" y="2175206"/>
            <a:ext cx="952633" cy="1467055"/>
          </a:xfrm>
          <a:prstGeom prst="rect">
            <a:avLst/>
          </a:prstGeom>
        </p:spPr>
      </p:pic>
      <p:sp>
        <p:nvSpPr>
          <p:cNvPr id="3" name="CuadroTexto 2">
            <a:extLst>
              <a:ext uri="{FF2B5EF4-FFF2-40B4-BE49-F238E27FC236}">
                <a16:creationId xmlns:a16="http://schemas.microsoft.com/office/drawing/2014/main" id="{9F6EF03A-7794-4635-A242-E4BB5726DF6D}"/>
              </a:ext>
            </a:extLst>
          </p:cNvPr>
          <p:cNvSpPr txBox="1"/>
          <p:nvPr/>
        </p:nvSpPr>
        <p:spPr>
          <a:xfrm>
            <a:off x="3755341" y="1280517"/>
            <a:ext cx="3896175" cy="646331"/>
          </a:xfrm>
          <a:prstGeom prst="rect">
            <a:avLst/>
          </a:prstGeom>
          <a:noFill/>
          <a:ln>
            <a:solidFill>
              <a:srgbClr val="FF0000"/>
            </a:solidFill>
            <a:prstDash val="lgDash"/>
          </a:ln>
        </p:spPr>
        <p:txBody>
          <a:bodyPr wrap="square" rtlCol="0">
            <a:spAutoFit/>
          </a:bodyPr>
          <a:lstStyle/>
          <a:p>
            <a:pPr algn="ctr"/>
            <a:r>
              <a:rPr lang="es-ES" dirty="0"/>
              <a:t>Se configuran parámetros de conexión:</a:t>
            </a:r>
          </a:p>
          <a:p>
            <a:pPr algn="ctr"/>
            <a:r>
              <a:rPr lang="es-ES" dirty="0"/>
              <a:t>Server, </a:t>
            </a:r>
            <a:r>
              <a:rPr lang="es-ES" dirty="0" err="1"/>
              <a:t>user</a:t>
            </a:r>
            <a:r>
              <a:rPr lang="es-ES" dirty="0"/>
              <a:t>, </a:t>
            </a:r>
            <a:r>
              <a:rPr lang="es-ES" dirty="0" err="1"/>
              <a:t>password</a:t>
            </a:r>
            <a:r>
              <a:rPr lang="es-ES" dirty="0"/>
              <a:t>, </a:t>
            </a:r>
            <a:r>
              <a:rPr lang="es-ES" dirty="0" err="1"/>
              <a:t>database</a:t>
            </a:r>
            <a:endParaRPr lang="es-EC" dirty="0"/>
          </a:p>
        </p:txBody>
      </p:sp>
      <p:cxnSp>
        <p:nvCxnSpPr>
          <p:cNvPr id="8" name="Conector recto de flecha 7">
            <a:extLst>
              <a:ext uri="{FF2B5EF4-FFF2-40B4-BE49-F238E27FC236}">
                <a16:creationId xmlns:a16="http://schemas.microsoft.com/office/drawing/2014/main" id="{55D3AA86-43C5-4F09-8BDC-1FBD19EE8667}"/>
              </a:ext>
            </a:extLst>
          </p:cNvPr>
          <p:cNvCxnSpPr>
            <a:cxnSpLocks/>
          </p:cNvCxnSpPr>
          <p:nvPr/>
        </p:nvCxnSpPr>
        <p:spPr>
          <a:xfrm>
            <a:off x="5639558" y="1926848"/>
            <a:ext cx="0" cy="5401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Elipse 16">
            <a:extLst>
              <a:ext uri="{FF2B5EF4-FFF2-40B4-BE49-F238E27FC236}">
                <a16:creationId xmlns:a16="http://schemas.microsoft.com/office/drawing/2014/main" id="{31227C6F-AAF0-4AA1-B9A6-B0A117FB915B}"/>
              </a:ext>
            </a:extLst>
          </p:cNvPr>
          <p:cNvSpPr/>
          <p:nvPr/>
        </p:nvSpPr>
        <p:spPr>
          <a:xfrm>
            <a:off x="3198691" y="1149019"/>
            <a:ext cx="452730" cy="4887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1</a:t>
            </a:r>
            <a:endParaRPr lang="es-EC" b="1" dirty="0">
              <a:solidFill>
                <a:schemeClr val="tx1"/>
              </a:solidFill>
            </a:endParaRPr>
          </a:p>
        </p:txBody>
      </p:sp>
      <p:sp>
        <p:nvSpPr>
          <p:cNvPr id="18" name="Elipse 17">
            <a:extLst>
              <a:ext uri="{FF2B5EF4-FFF2-40B4-BE49-F238E27FC236}">
                <a16:creationId xmlns:a16="http://schemas.microsoft.com/office/drawing/2014/main" id="{80E443BA-2158-4B08-833D-F844359D3894}"/>
              </a:ext>
            </a:extLst>
          </p:cNvPr>
          <p:cNvSpPr/>
          <p:nvPr/>
        </p:nvSpPr>
        <p:spPr>
          <a:xfrm>
            <a:off x="2232573" y="2037358"/>
            <a:ext cx="452730" cy="495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2</a:t>
            </a:r>
            <a:endParaRPr lang="es-EC" b="1" dirty="0">
              <a:solidFill>
                <a:schemeClr val="tx1"/>
              </a:solidFill>
            </a:endParaRPr>
          </a:p>
        </p:txBody>
      </p:sp>
      <p:sp>
        <p:nvSpPr>
          <p:cNvPr id="19" name="CuadroTexto 18">
            <a:extLst>
              <a:ext uri="{FF2B5EF4-FFF2-40B4-BE49-F238E27FC236}">
                <a16:creationId xmlns:a16="http://schemas.microsoft.com/office/drawing/2014/main" id="{5066C6E7-3596-4121-95DB-E5BC6A5CD578}"/>
              </a:ext>
            </a:extLst>
          </p:cNvPr>
          <p:cNvSpPr txBox="1"/>
          <p:nvPr/>
        </p:nvSpPr>
        <p:spPr>
          <a:xfrm>
            <a:off x="2463584" y="2568388"/>
            <a:ext cx="2313062" cy="369332"/>
          </a:xfrm>
          <a:prstGeom prst="rect">
            <a:avLst/>
          </a:prstGeom>
          <a:noFill/>
          <a:ln>
            <a:solidFill>
              <a:srgbClr val="FF0000"/>
            </a:solidFill>
            <a:prstDash val="lgDash"/>
          </a:ln>
        </p:spPr>
        <p:txBody>
          <a:bodyPr wrap="square" rtlCol="0">
            <a:spAutoFit/>
          </a:bodyPr>
          <a:lstStyle/>
          <a:p>
            <a:pPr algn="ctr"/>
            <a:r>
              <a:rPr lang="es-ES" dirty="0"/>
              <a:t>solicitud de conexión</a:t>
            </a:r>
            <a:endParaRPr lang="es-EC" dirty="0"/>
          </a:p>
        </p:txBody>
      </p:sp>
      <p:sp>
        <p:nvSpPr>
          <p:cNvPr id="21" name="Elipse 20">
            <a:extLst>
              <a:ext uri="{FF2B5EF4-FFF2-40B4-BE49-F238E27FC236}">
                <a16:creationId xmlns:a16="http://schemas.microsoft.com/office/drawing/2014/main" id="{02D49410-E166-4A03-87D5-10277B251815}"/>
              </a:ext>
            </a:extLst>
          </p:cNvPr>
          <p:cNvSpPr/>
          <p:nvPr/>
        </p:nvSpPr>
        <p:spPr>
          <a:xfrm>
            <a:off x="6717825" y="2055990"/>
            <a:ext cx="452728" cy="5321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3</a:t>
            </a:r>
            <a:endParaRPr lang="es-EC" b="1" dirty="0">
              <a:solidFill>
                <a:schemeClr val="tx1"/>
              </a:solidFill>
            </a:endParaRPr>
          </a:p>
        </p:txBody>
      </p:sp>
      <p:cxnSp>
        <p:nvCxnSpPr>
          <p:cNvPr id="22" name="Conector recto de flecha 21">
            <a:extLst>
              <a:ext uri="{FF2B5EF4-FFF2-40B4-BE49-F238E27FC236}">
                <a16:creationId xmlns:a16="http://schemas.microsoft.com/office/drawing/2014/main" id="{EC3F4D4C-247E-412C-B8C4-18B47A052702}"/>
              </a:ext>
            </a:extLst>
          </p:cNvPr>
          <p:cNvCxnSpPr>
            <a:cxnSpLocks/>
          </p:cNvCxnSpPr>
          <p:nvPr/>
        </p:nvCxnSpPr>
        <p:spPr>
          <a:xfrm flipV="1">
            <a:off x="6920997" y="3028518"/>
            <a:ext cx="2366069" cy="390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E2CA42D0-6D2F-4FE1-958C-50DFF947A7C3}"/>
              </a:ext>
            </a:extLst>
          </p:cNvPr>
          <p:cNvSpPr txBox="1"/>
          <p:nvPr/>
        </p:nvSpPr>
        <p:spPr>
          <a:xfrm>
            <a:off x="7038422" y="2639018"/>
            <a:ext cx="2313062" cy="369332"/>
          </a:xfrm>
          <a:prstGeom prst="rect">
            <a:avLst/>
          </a:prstGeom>
          <a:noFill/>
          <a:ln>
            <a:solidFill>
              <a:srgbClr val="FF0000"/>
            </a:solidFill>
            <a:prstDash val="lgDash"/>
          </a:ln>
        </p:spPr>
        <p:txBody>
          <a:bodyPr wrap="square" rtlCol="0">
            <a:spAutoFit/>
          </a:bodyPr>
          <a:lstStyle/>
          <a:p>
            <a:pPr algn="ctr"/>
            <a:r>
              <a:rPr lang="es-ES" dirty="0"/>
              <a:t>Se establece conexión</a:t>
            </a:r>
            <a:endParaRPr lang="es-EC" dirty="0"/>
          </a:p>
        </p:txBody>
      </p:sp>
      <p:sp>
        <p:nvSpPr>
          <p:cNvPr id="24" name="Signo más 23">
            <a:extLst>
              <a:ext uri="{FF2B5EF4-FFF2-40B4-BE49-F238E27FC236}">
                <a16:creationId xmlns:a16="http://schemas.microsoft.com/office/drawing/2014/main" id="{8DB159BB-369F-4293-B466-1611FB24DA60}"/>
              </a:ext>
            </a:extLst>
          </p:cNvPr>
          <p:cNvSpPr/>
          <p:nvPr/>
        </p:nvSpPr>
        <p:spPr>
          <a:xfrm>
            <a:off x="888280" y="2715301"/>
            <a:ext cx="441434" cy="518068"/>
          </a:xfrm>
          <a:prstGeom prst="mathPlus">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5" name="Imagen 24">
            <a:extLst>
              <a:ext uri="{FF2B5EF4-FFF2-40B4-BE49-F238E27FC236}">
                <a16:creationId xmlns:a16="http://schemas.microsoft.com/office/drawing/2014/main" id="{76539E26-38EA-4404-A3B0-CD90C0A690A4}"/>
              </a:ext>
            </a:extLst>
          </p:cNvPr>
          <p:cNvPicPr>
            <a:picLocks noChangeAspect="1"/>
          </p:cNvPicPr>
          <p:nvPr/>
        </p:nvPicPr>
        <p:blipFill>
          <a:blip r:embed="rId5"/>
          <a:stretch>
            <a:fillRect/>
          </a:stretch>
        </p:blipFill>
        <p:spPr>
          <a:xfrm>
            <a:off x="304800" y="3217319"/>
            <a:ext cx="1743318" cy="1276528"/>
          </a:xfrm>
          <a:prstGeom prst="rect">
            <a:avLst/>
          </a:prstGeom>
        </p:spPr>
      </p:pic>
      <p:cxnSp>
        <p:nvCxnSpPr>
          <p:cNvPr id="26" name="Conector recto de flecha 25">
            <a:extLst>
              <a:ext uri="{FF2B5EF4-FFF2-40B4-BE49-F238E27FC236}">
                <a16:creationId xmlns:a16="http://schemas.microsoft.com/office/drawing/2014/main" id="{B8FCBCEC-915F-4628-BAFB-8CF9F18BB164}"/>
              </a:ext>
            </a:extLst>
          </p:cNvPr>
          <p:cNvCxnSpPr>
            <a:cxnSpLocks/>
          </p:cNvCxnSpPr>
          <p:nvPr/>
        </p:nvCxnSpPr>
        <p:spPr>
          <a:xfrm flipV="1">
            <a:off x="5155741" y="4839816"/>
            <a:ext cx="1163594"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5FCCC132-C3F0-4BAA-9058-0DF316B89338}"/>
              </a:ext>
            </a:extLst>
          </p:cNvPr>
          <p:cNvSpPr txBox="1"/>
          <p:nvPr/>
        </p:nvSpPr>
        <p:spPr>
          <a:xfrm>
            <a:off x="4587135" y="3883387"/>
            <a:ext cx="2548603" cy="369332"/>
          </a:xfrm>
          <a:prstGeom prst="rect">
            <a:avLst/>
          </a:prstGeom>
          <a:noFill/>
          <a:ln>
            <a:solidFill>
              <a:srgbClr val="FF0000"/>
            </a:solidFill>
            <a:prstDash val="lgDash"/>
          </a:ln>
        </p:spPr>
        <p:txBody>
          <a:bodyPr wrap="square" rtlCol="0">
            <a:spAutoFit/>
          </a:bodyPr>
          <a:lstStyle/>
          <a:p>
            <a:pPr algn="ctr"/>
            <a:r>
              <a:rPr lang="es-ES" dirty="0"/>
              <a:t>Con la conexión abierta</a:t>
            </a:r>
            <a:endParaRPr lang="es-EC" dirty="0"/>
          </a:p>
        </p:txBody>
      </p:sp>
      <p:cxnSp>
        <p:nvCxnSpPr>
          <p:cNvPr id="30" name="Conector: angular 29">
            <a:extLst>
              <a:ext uri="{FF2B5EF4-FFF2-40B4-BE49-F238E27FC236}">
                <a16:creationId xmlns:a16="http://schemas.microsoft.com/office/drawing/2014/main" id="{C2E14944-DEAC-4335-8B7F-B6E3AE2A19BA}"/>
              </a:ext>
            </a:extLst>
          </p:cNvPr>
          <p:cNvCxnSpPr>
            <a:stCxn id="25" idx="2"/>
            <a:endCxn id="16" idx="2"/>
          </p:cNvCxnSpPr>
          <p:nvPr/>
        </p:nvCxnSpPr>
        <p:spPr>
          <a:xfrm rot="5400000" flipH="1" flipV="1">
            <a:off x="5102334" y="-283615"/>
            <a:ext cx="851586" cy="8703337"/>
          </a:xfrm>
          <a:prstGeom prst="bentConnector3">
            <a:avLst>
              <a:gd name="adj1" fmla="val -74978"/>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Elipse 31">
            <a:extLst>
              <a:ext uri="{FF2B5EF4-FFF2-40B4-BE49-F238E27FC236}">
                <a16:creationId xmlns:a16="http://schemas.microsoft.com/office/drawing/2014/main" id="{C76BF78C-4F4A-45BA-A5F3-038B33BB680A}"/>
              </a:ext>
            </a:extLst>
          </p:cNvPr>
          <p:cNvSpPr/>
          <p:nvPr/>
        </p:nvSpPr>
        <p:spPr>
          <a:xfrm>
            <a:off x="1617651" y="4523904"/>
            <a:ext cx="452730" cy="495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4</a:t>
            </a:r>
            <a:endParaRPr lang="es-EC" b="1" dirty="0">
              <a:solidFill>
                <a:schemeClr val="tx1"/>
              </a:solidFill>
            </a:endParaRPr>
          </a:p>
        </p:txBody>
      </p:sp>
      <p:sp>
        <p:nvSpPr>
          <p:cNvPr id="33" name="CuadroTexto 32">
            <a:extLst>
              <a:ext uri="{FF2B5EF4-FFF2-40B4-BE49-F238E27FC236}">
                <a16:creationId xmlns:a16="http://schemas.microsoft.com/office/drawing/2014/main" id="{8421F477-FA28-4B1E-A931-462E18876B6D}"/>
              </a:ext>
            </a:extLst>
          </p:cNvPr>
          <p:cNvSpPr txBox="1"/>
          <p:nvPr/>
        </p:nvSpPr>
        <p:spPr>
          <a:xfrm>
            <a:off x="2116064" y="4656723"/>
            <a:ext cx="2548602" cy="369332"/>
          </a:xfrm>
          <a:prstGeom prst="rect">
            <a:avLst/>
          </a:prstGeom>
          <a:noFill/>
          <a:ln>
            <a:solidFill>
              <a:srgbClr val="FF0000"/>
            </a:solidFill>
            <a:prstDash val="lgDash"/>
          </a:ln>
        </p:spPr>
        <p:txBody>
          <a:bodyPr wrap="square" rtlCol="0">
            <a:spAutoFit/>
          </a:bodyPr>
          <a:lstStyle/>
          <a:p>
            <a:pPr algn="ctr"/>
            <a:r>
              <a:rPr lang="es-ES" dirty="0"/>
              <a:t>Requerimientos de datos</a:t>
            </a:r>
            <a:endParaRPr lang="es-EC" dirty="0"/>
          </a:p>
        </p:txBody>
      </p:sp>
      <p:sp>
        <p:nvSpPr>
          <p:cNvPr id="49" name="Elipse 48">
            <a:extLst>
              <a:ext uri="{FF2B5EF4-FFF2-40B4-BE49-F238E27FC236}">
                <a16:creationId xmlns:a16="http://schemas.microsoft.com/office/drawing/2014/main" id="{E835DC97-0683-439D-8998-36020DEA952D}"/>
              </a:ext>
            </a:extLst>
          </p:cNvPr>
          <p:cNvSpPr/>
          <p:nvPr/>
        </p:nvSpPr>
        <p:spPr>
          <a:xfrm>
            <a:off x="6909373" y="5300046"/>
            <a:ext cx="452730" cy="495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5</a:t>
            </a:r>
            <a:endParaRPr lang="es-EC" b="1" dirty="0">
              <a:solidFill>
                <a:schemeClr val="tx1"/>
              </a:solidFill>
            </a:endParaRPr>
          </a:p>
        </p:txBody>
      </p:sp>
      <p:sp>
        <p:nvSpPr>
          <p:cNvPr id="50" name="CuadroTexto 49">
            <a:extLst>
              <a:ext uri="{FF2B5EF4-FFF2-40B4-BE49-F238E27FC236}">
                <a16:creationId xmlns:a16="http://schemas.microsoft.com/office/drawing/2014/main" id="{3A55A64F-4917-4210-9ACB-76E84D5574AF}"/>
              </a:ext>
            </a:extLst>
          </p:cNvPr>
          <p:cNvSpPr txBox="1"/>
          <p:nvPr/>
        </p:nvSpPr>
        <p:spPr>
          <a:xfrm>
            <a:off x="7472462" y="5344937"/>
            <a:ext cx="2883650" cy="369332"/>
          </a:xfrm>
          <a:prstGeom prst="rect">
            <a:avLst/>
          </a:prstGeom>
          <a:noFill/>
          <a:ln>
            <a:solidFill>
              <a:srgbClr val="FF0000"/>
            </a:solidFill>
            <a:prstDash val="lgDash"/>
          </a:ln>
        </p:spPr>
        <p:txBody>
          <a:bodyPr wrap="square" rtlCol="0">
            <a:spAutoFit/>
          </a:bodyPr>
          <a:lstStyle/>
          <a:p>
            <a:pPr algn="ctr"/>
            <a:r>
              <a:rPr lang="es-ES" dirty="0"/>
              <a:t>Respuesta del requerimiento</a:t>
            </a:r>
            <a:endParaRPr lang="es-EC" dirty="0"/>
          </a:p>
        </p:txBody>
      </p:sp>
      <p:cxnSp>
        <p:nvCxnSpPr>
          <p:cNvPr id="51" name="Conector recto de flecha 50">
            <a:extLst>
              <a:ext uri="{FF2B5EF4-FFF2-40B4-BE49-F238E27FC236}">
                <a16:creationId xmlns:a16="http://schemas.microsoft.com/office/drawing/2014/main" id="{5F7CA331-13D3-4A2C-93FF-59C25A9127CE}"/>
              </a:ext>
            </a:extLst>
          </p:cNvPr>
          <p:cNvCxnSpPr>
            <a:cxnSpLocks/>
          </p:cNvCxnSpPr>
          <p:nvPr/>
        </p:nvCxnSpPr>
        <p:spPr>
          <a:xfrm flipH="1" flipV="1">
            <a:off x="5155741" y="5615154"/>
            <a:ext cx="1196370" cy="151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584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3553C76E-BC2E-43E7-9FFC-022668927042}"/>
              </a:ext>
            </a:extLst>
          </p:cNvPr>
          <p:cNvSpPr>
            <a:spLocks noGrp="1"/>
          </p:cNvSpPr>
          <p:nvPr>
            <p:ph type="title"/>
          </p:nvPr>
        </p:nvSpPr>
        <p:spPr/>
        <p:txBody>
          <a:bodyPr/>
          <a:lstStyle/>
          <a:p>
            <a:r>
              <a:rPr lang="es-ES" dirty="0" err="1"/>
              <a:t>Rstudio</a:t>
            </a:r>
            <a:r>
              <a:rPr lang="es-ES" dirty="0"/>
              <a:t>: Conexión a Base de datos (3)</a:t>
            </a:r>
            <a:endParaRPr lang="es-EC" dirty="0"/>
          </a:p>
        </p:txBody>
      </p:sp>
      <p:sp>
        <p:nvSpPr>
          <p:cNvPr id="4" name="Marcador de número de diapositiva 3"/>
          <p:cNvSpPr>
            <a:spLocks noGrp="1"/>
          </p:cNvSpPr>
          <p:nvPr>
            <p:ph type="sldNum" sz="quarter" idx="12"/>
          </p:nvPr>
        </p:nvSpPr>
        <p:spPr/>
        <p:txBody>
          <a:bodyPr/>
          <a:lstStyle/>
          <a:p>
            <a:fld id="{CE617FFA-FFFF-594B-9377-103E5519C1FA}" type="slidenum">
              <a:rPr lang="es-EC" smtClean="0"/>
              <a:pPr/>
              <a:t>8</a:t>
            </a:fld>
            <a:endParaRPr lang="es-EC" dirty="0"/>
          </a:p>
        </p:txBody>
      </p:sp>
      <p:pic>
        <p:nvPicPr>
          <p:cNvPr id="13" name="Marcador de contenido 8" descr="Diagrama&#10;&#10;Descripción generada automáticamente">
            <a:extLst>
              <a:ext uri="{FF2B5EF4-FFF2-40B4-BE49-F238E27FC236}">
                <a16:creationId xmlns:a16="http://schemas.microsoft.com/office/drawing/2014/main" id="{4D6E094F-0DE0-42AA-A298-6857477E25C2}"/>
              </a:ext>
            </a:extLst>
          </p:cNvPr>
          <p:cNvPicPr>
            <a:picLocks noChangeAspect="1"/>
          </p:cNvPicPr>
          <p:nvPr/>
        </p:nvPicPr>
        <p:blipFill>
          <a:blip r:embed="rId2"/>
          <a:stretch>
            <a:fillRect/>
          </a:stretch>
        </p:blipFill>
        <p:spPr>
          <a:xfrm>
            <a:off x="368828" y="1690688"/>
            <a:ext cx="5506454" cy="2989728"/>
          </a:xfrm>
          <a:prstGeom prst="rect">
            <a:avLst/>
          </a:prstGeom>
        </p:spPr>
      </p:pic>
      <p:pic>
        <p:nvPicPr>
          <p:cNvPr id="15" name="Imagen 14">
            <a:extLst>
              <a:ext uri="{FF2B5EF4-FFF2-40B4-BE49-F238E27FC236}">
                <a16:creationId xmlns:a16="http://schemas.microsoft.com/office/drawing/2014/main" id="{448AD090-0846-464A-A44E-F9E23E3824EC}"/>
              </a:ext>
            </a:extLst>
          </p:cNvPr>
          <p:cNvPicPr>
            <a:picLocks noChangeAspect="1"/>
          </p:cNvPicPr>
          <p:nvPr/>
        </p:nvPicPr>
        <p:blipFill>
          <a:blip r:embed="rId3"/>
          <a:stretch>
            <a:fillRect/>
          </a:stretch>
        </p:blipFill>
        <p:spPr>
          <a:xfrm>
            <a:off x="7412834" y="1475929"/>
            <a:ext cx="1743318" cy="1276528"/>
          </a:xfrm>
          <a:prstGeom prst="rect">
            <a:avLst/>
          </a:prstGeom>
        </p:spPr>
      </p:pic>
      <p:cxnSp>
        <p:nvCxnSpPr>
          <p:cNvPr id="16" name="Conector recto de flecha 15">
            <a:extLst>
              <a:ext uri="{FF2B5EF4-FFF2-40B4-BE49-F238E27FC236}">
                <a16:creationId xmlns:a16="http://schemas.microsoft.com/office/drawing/2014/main" id="{4075FF61-DFE5-47B4-B38D-45F5C4FAD20C}"/>
              </a:ext>
            </a:extLst>
          </p:cNvPr>
          <p:cNvCxnSpPr/>
          <p:nvPr/>
        </p:nvCxnSpPr>
        <p:spPr>
          <a:xfrm>
            <a:off x="4177862" y="4367048"/>
            <a:ext cx="0" cy="1087821"/>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a16="http://schemas.microsoft.com/office/drawing/2014/main" id="{9EED67E2-01DF-4EB9-B78E-52AE9B3BA85A}"/>
              </a:ext>
            </a:extLst>
          </p:cNvPr>
          <p:cNvSpPr txBox="1"/>
          <p:nvPr/>
        </p:nvSpPr>
        <p:spPr>
          <a:xfrm>
            <a:off x="2905919" y="5469403"/>
            <a:ext cx="2543885" cy="646331"/>
          </a:xfrm>
          <a:prstGeom prst="rect">
            <a:avLst/>
          </a:prstGeom>
          <a:noFill/>
          <a:ln>
            <a:solidFill>
              <a:srgbClr val="FF0000"/>
            </a:solidFill>
            <a:prstDash val="lgDash"/>
          </a:ln>
        </p:spPr>
        <p:txBody>
          <a:bodyPr wrap="square" rtlCol="0">
            <a:spAutoFit/>
          </a:bodyPr>
          <a:lstStyle/>
          <a:p>
            <a:pPr algn="ctr"/>
            <a:r>
              <a:rPr lang="es-ES" b="1" dirty="0"/>
              <a:t>Se almacenan y organizan en </a:t>
            </a:r>
            <a:r>
              <a:rPr lang="es-ES" b="1" dirty="0" err="1"/>
              <a:t>Dataframe</a:t>
            </a:r>
            <a:endParaRPr lang="es-EC" b="1" dirty="0"/>
          </a:p>
        </p:txBody>
      </p:sp>
      <p:sp>
        <p:nvSpPr>
          <p:cNvPr id="18" name="CuadroTexto 17">
            <a:extLst>
              <a:ext uri="{FF2B5EF4-FFF2-40B4-BE49-F238E27FC236}">
                <a16:creationId xmlns:a16="http://schemas.microsoft.com/office/drawing/2014/main" id="{6AB9FDD1-B8FC-4DE3-8E37-D0CAB21DD444}"/>
              </a:ext>
            </a:extLst>
          </p:cNvPr>
          <p:cNvSpPr txBox="1"/>
          <p:nvPr/>
        </p:nvSpPr>
        <p:spPr>
          <a:xfrm>
            <a:off x="6096000" y="3451172"/>
            <a:ext cx="5506454" cy="1504579"/>
          </a:xfrm>
          <a:prstGeom prst="rect">
            <a:avLst/>
          </a:prstGeom>
          <a:noFill/>
          <a:ln w="12700">
            <a:solidFill>
              <a:schemeClr val="tx1"/>
            </a:solidFill>
          </a:ln>
        </p:spPr>
        <p:txBody>
          <a:bodyPr wrap="square" rtlCol="0">
            <a:spAutoFit/>
          </a:bodyPr>
          <a:lstStyle/>
          <a:p>
            <a:pPr algn="ctr"/>
            <a:r>
              <a:rPr lang="en-US" sz="2000" dirty="0" err="1">
                <a:effectLst/>
                <a:latin typeface="Arial" panose="020B0604020202020204" pitchFamily="34" charset="0"/>
                <a:ea typeface="Arial" panose="020B0604020202020204" pitchFamily="34" charset="0"/>
              </a:rPr>
              <a:t>Dataframe</a:t>
            </a:r>
            <a:r>
              <a:rPr lang="en-US" sz="2000" dirty="0">
                <a:effectLst/>
                <a:latin typeface="Arial" panose="020B0604020202020204" pitchFamily="34" charset="0"/>
                <a:ea typeface="Arial" panose="020B0604020202020204" pitchFamily="34" charset="0"/>
              </a:rPr>
              <a:t>&lt;-</a:t>
            </a:r>
            <a:r>
              <a:rPr lang="en-US" sz="2000" b="1" dirty="0" err="1">
                <a:effectLst/>
                <a:latin typeface="Arial" panose="020B0604020202020204" pitchFamily="34" charset="0"/>
                <a:ea typeface="Arial" panose="020B0604020202020204" pitchFamily="34" charset="0"/>
              </a:rPr>
              <a:t>dbGetQuery</a:t>
            </a:r>
            <a:r>
              <a:rPr lang="en-US" sz="2000" dirty="0">
                <a:effectLst/>
                <a:latin typeface="Arial" panose="020B0604020202020204" pitchFamily="34" charset="0"/>
                <a:ea typeface="Arial" panose="020B0604020202020204" pitchFamily="34" charset="0"/>
              </a:rPr>
              <a:t>(</a:t>
            </a:r>
            <a:r>
              <a:rPr lang="en-US" sz="2000" dirty="0" err="1">
                <a:effectLst/>
                <a:latin typeface="Arial" panose="020B0604020202020204" pitchFamily="34" charset="0"/>
                <a:ea typeface="Arial" panose="020B0604020202020204" pitchFamily="34" charset="0"/>
              </a:rPr>
              <a:t>Objecto</a:t>
            </a:r>
            <a:r>
              <a:rPr lang="en-US" sz="2000" dirty="0">
                <a:effectLst/>
                <a:latin typeface="Arial" panose="020B0604020202020204" pitchFamily="34" charset="0"/>
                <a:ea typeface="Arial" panose="020B0604020202020204" pitchFamily="34" charset="0"/>
              </a:rPr>
              <a:t> </a:t>
            </a:r>
            <a:r>
              <a:rPr lang="en-US" sz="2000" dirty="0" err="1">
                <a:effectLst/>
                <a:latin typeface="Arial" panose="020B0604020202020204" pitchFamily="34" charset="0"/>
                <a:ea typeface="Arial" panose="020B0604020202020204" pitchFamily="34" charset="0"/>
              </a:rPr>
              <a:t>conexion</a:t>
            </a:r>
            <a:r>
              <a:rPr lang="en-US" sz="2000" dirty="0">
                <a:effectLst/>
                <a:latin typeface="Arial" panose="020B0604020202020204" pitchFamily="34" charset="0"/>
                <a:ea typeface="Arial" panose="020B0604020202020204" pitchFamily="34" charset="0"/>
              </a:rPr>
              <a:t>, statement = “SELECT …..")</a:t>
            </a:r>
          </a:p>
          <a:p>
            <a:pPr algn="ctr"/>
            <a:endParaRPr lang="en-US" sz="2000" dirty="0">
              <a:effectLst/>
              <a:latin typeface="Arial" panose="020B0604020202020204" pitchFamily="34" charset="0"/>
              <a:ea typeface="Arial" panose="020B0604020202020204" pitchFamily="34" charset="0"/>
            </a:endParaRPr>
          </a:p>
          <a:p>
            <a:pPr algn="ctr">
              <a:lnSpc>
                <a:spcPts val="1200"/>
              </a:lnSpc>
              <a:spcBef>
                <a:spcPts val="105"/>
              </a:spcBef>
              <a:spcAft>
                <a:spcPts val="1000"/>
              </a:spcAft>
            </a:pPr>
            <a:r>
              <a:rPr lang="en-US" sz="2000" dirty="0" err="1">
                <a:effectLst/>
                <a:latin typeface="Arial" panose="020B0604020202020204" pitchFamily="34" charset="0"/>
                <a:ea typeface="Arial" panose="020B0604020202020204" pitchFamily="34" charset="0"/>
                <a:cs typeface="Times New Roman" panose="02020603050405020304" pitchFamily="18" charset="0"/>
              </a:rPr>
              <a:t>Dataframe</a:t>
            </a:r>
            <a:r>
              <a:rPr lang="en-US" sz="2000" dirty="0">
                <a:effectLst/>
                <a:latin typeface="Arial" panose="020B0604020202020204" pitchFamily="34" charset="0"/>
                <a:ea typeface="Arial" panose="020B0604020202020204" pitchFamily="34" charset="0"/>
                <a:cs typeface="Times New Roman" panose="02020603050405020304" pitchFamily="18" charset="0"/>
              </a:rPr>
              <a:t>&lt;-</a:t>
            </a:r>
            <a:r>
              <a:rPr lang="en-US" sz="2000" b="1" dirty="0" err="1">
                <a:effectLst/>
                <a:latin typeface="Arial" panose="020B0604020202020204" pitchFamily="34" charset="0"/>
                <a:ea typeface="Arial" panose="020B0604020202020204" pitchFamily="34" charset="0"/>
                <a:cs typeface="Times New Roman" panose="02020603050405020304" pitchFamily="18" charset="0"/>
              </a:rPr>
              <a:t>sqlQuery</a:t>
            </a:r>
            <a:r>
              <a:rPr lang="en-US" sz="2000" dirty="0">
                <a:effectLst/>
                <a:latin typeface="Arial" panose="020B0604020202020204" pitchFamily="34" charset="0"/>
                <a:ea typeface="Arial" panose="020B0604020202020204" pitchFamily="34" charset="0"/>
                <a:cs typeface="Times New Roman" panose="02020603050405020304" pitchFamily="18" charset="0"/>
              </a:rPr>
              <a:t>(</a:t>
            </a:r>
            <a:r>
              <a:rPr lang="en-US" sz="2000" dirty="0" err="1">
                <a:effectLst/>
                <a:latin typeface="Arial" panose="020B0604020202020204" pitchFamily="34" charset="0"/>
                <a:ea typeface="Arial" panose="020B0604020202020204" pitchFamily="34" charset="0"/>
                <a:cs typeface="Times New Roman" panose="02020603050405020304" pitchFamily="18" charset="0"/>
              </a:rPr>
              <a:t>Objeto</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p>
            <a:pPr algn="ctr">
              <a:lnSpc>
                <a:spcPts val="1200"/>
              </a:lnSpc>
              <a:spcBef>
                <a:spcPts val="105"/>
              </a:spcBef>
              <a:spcAft>
                <a:spcPts val="1000"/>
              </a:spcAft>
            </a:pPr>
            <a:r>
              <a:rPr lang="en-US" sz="2000" dirty="0">
                <a:effectLst/>
                <a:latin typeface="Arial" panose="020B0604020202020204" pitchFamily="34" charset="0"/>
                <a:ea typeface="Arial" panose="020B0604020202020204" pitchFamily="34" charset="0"/>
                <a:cs typeface="Times New Roman" panose="02020603050405020304" pitchFamily="18" charset="0"/>
              </a:rPr>
              <a:t> </a:t>
            </a:r>
            <a:r>
              <a:rPr lang="en-US" sz="2000" dirty="0" err="1">
                <a:effectLst/>
                <a:latin typeface="Arial" panose="020B0604020202020204" pitchFamily="34" charset="0"/>
                <a:ea typeface="Arial" panose="020B0604020202020204" pitchFamily="34" charset="0"/>
                <a:cs typeface="Times New Roman" panose="02020603050405020304" pitchFamily="18" charset="0"/>
              </a:rPr>
              <a:t>conexion</a:t>
            </a:r>
            <a:r>
              <a:rPr lang="en-US" sz="2000" dirty="0">
                <a:effectLst/>
                <a:latin typeface="Arial" panose="020B0604020202020204" pitchFamily="34" charset="0"/>
                <a:ea typeface="Arial" panose="020B0604020202020204" pitchFamily="34" charset="0"/>
                <a:cs typeface="Times New Roman" panose="02020603050405020304" pitchFamily="18" charset="0"/>
              </a:rPr>
              <a:t>,“SELECT …..")</a:t>
            </a:r>
            <a:endParaRPr lang="es-EC" sz="2000" dirty="0"/>
          </a:p>
        </p:txBody>
      </p:sp>
      <p:cxnSp>
        <p:nvCxnSpPr>
          <p:cNvPr id="23" name="Conector recto de flecha 22">
            <a:extLst>
              <a:ext uri="{FF2B5EF4-FFF2-40B4-BE49-F238E27FC236}">
                <a16:creationId xmlns:a16="http://schemas.microsoft.com/office/drawing/2014/main" id="{1F1A431E-1BF7-42D6-8EDD-E30DA8B58214}"/>
              </a:ext>
            </a:extLst>
          </p:cNvPr>
          <p:cNvCxnSpPr>
            <a:cxnSpLocks/>
          </p:cNvCxnSpPr>
          <p:nvPr/>
        </p:nvCxnSpPr>
        <p:spPr>
          <a:xfrm>
            <a:off x="8352810" y="2812325"/>
            <a:ext cx="0" cy="521739"/>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42BF99C8-FE1A-460F-B192-D8AC24A4906F}"/>
              </a:ext>
            </a:extLst>
          </p:cNvPr>
          <p:cNvSpPr txBox="1"/>
          <p:nvPr/>
        </p:nvSpPr>
        <p:spPr>
          <a:xfrm>
            <a:off x="8565931" y="2932824"/>
            <a:ext cx="2548602" cy="369332"/>
          </a:xfrm>
          <a:prstGeom prst="rect">
            <a:avLst/>
          </a:prstGeom>
          <a:noFill/>
          <a:ln>
            <a:solidFill>
              <a:srgbClr val="FF0000"/>
            </a:solidFill>
            <a:prstDash val="lgDash"/>
          </a:ln>
        </p:spPr>
        <p:txBody>
          <a:bodyPr wrap="square" rtlCol="0">
            <a:spAutoFit/>
          </a:bodyPr>
          <a:lstStyle/>
          <a:p>
            <a:pPr algn="ctr"/>
            <a:r>
              <a:rPr lang="es-ES" dirty="0"/>
              <a:t>Requerimientos de datos</a:t>
            </a:r>
            <a:endParaRPr lang="es-EC" dirty="0"/>
          </a:p>
        </p:txBody>
      </p:sp>
      <p:sp>
        <p:nvSpPr>
          <p:cNvPr id="29" name="Elipse 28">
            <a:extLst>
              <a:ext uri="{FF2B5EF4-FFF2-40B4-BE49-F238E27FC236}">
                <a16:creationId xmlns:a16="http://schemas.microsoft.com/office/drawing/2014/main" id="{C783A41E-985C-48F7-BDD3-2DC5782F83A9}"/>
              </a:ext>
            </a:extLst>
          </p:cNvPr>
          <p:cNvSpPr/>
          <p:nvPr/>
        </p:nvSpPr>
        <p:spPr>
          <a:xfrm>
            <a:off x="9217729" y="2294260"/>
            <a:ext cx="452730" cy="495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4</a:t>
            </a:r>
            <a:endParaRPr lang="es-EC" b="1" dirty="0">
              <a:solidFill>
                <a:schemeClr val="tx1"/>
              </a:solidFill>
            </a:endParaRPr>
          </a:p>
        </p:txBody>
      </p:sp>
      <p:sp>
        <p:nvSpPr>
          <p:cNvPr id="30" name="Elipse 29">
            <a:extLst>
              <a:ext uri="{FF2B5EF4-FFF2-40B4-BE49-F238E27FC236}">
                <a16:creationId xmlns:a16="http://schemas.microsoft.com/office/drawing/2014/main" id="{D9C4A869-E890-4FA1-9289-85932BD3740F}"/>
              </a:ext>
            </a:extLst>
          </p:cNvPr>
          <p:cNvSpPr/>
          <p:nvPr/>
        </p:nvSpPr>
        <p:spPr>
          <a:xfrm>
            <a:off x="6909373" y="5300046"/>
            <a:ext cx="452730" cy="495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5</a:t>
            </a:r>
            <a:endParaRPr lang="es-EC" b="1" dirty="0">
              <a:solidFill>
                <a:schemeClr val="tx1"/>
              </a:solidFill>
            </a:endParaRPr>
          </a:p>
        </p:txBody>
      </p:sp>
      <p:sp>
        <p:nvSpPr>
          <p:cNvPr id="31" name="CuadroTexto 30">
            <a:extLst>
              <a:ext uri="{FF2B5EF4-FFF2-40B4-BE49-F238E27FC236}">
                <a16:creationId xmlns:a16="http://schemas.microsoft.com/office/drawing/2014/main" id="{50FDB57E-8062-4EC6-8451-7546E49F001F}"/>
              </a:ext>
            </a:extLst>
          </p:cNvPr>
          <p:cNvSpPr txBox="1"/>
          <p:nvPr/>
        </p:nvSpPr>
        <p:spPr>
          <a:xfrm>
            <a:off x="7714327" y="5158036"/>
            <a:ext cx="2883650" cy="923330"/>
          </a:xfrm>
          <a:prstGeom prst="rect">
            <a:avLst/>
          </a:prstGeom>
          <a:noFill/>
          <a:ln>
            <a:solidFill>
              <a:srgbClr val="FF0000"/>
            </a:solidFill>
            <a:prstDash val="lgDash"/>
          </a:ln>
        </p:spPr>
        <p:txBody>
          <a:bodyPr wrap="square" rtlCol="0">
            <a:spAutoFit/>
          </a:bodyPr>
          <a:lstStyle/>
          <a:p>
            <a:pPr algn="ctr"/>
            <a:r>
              <a:rPr lang="es-ES" dirty="0"/>
              <a:t>Respuesta del requerimiento se recibe y se almacena en un </a:t>
            </a:r>
            <a:r>
              <a:rPr lang="es-ES" dirty="0" err="1"/>
              <a:t>Dataframe</a:t>
            </a:r>
            <a:endParaRPr lang="es-EC" dirty="0"/>
          </a:p>
        </p:txBody>
      </p:sp>
      <p:cxnSp>
        <p:nvCxnSpPr>
          <p:cNvPr id="33" name="Conector recto de flecha 32">
            <a:extLst>
              <a:ext uri="{FF2B5EF4-FFF2-40B4-BE49-F238E27FC236}">
                <a16:creationId xmlns:a16="http://schemas.microsoft.com/office/drawing/2014/main" id="{76880955-C59A-4899-AEF8-F98984A2F5DF}"/>
              </a:ext>
            </a:extLst>
          </p:cNvPr>
          <p:cNvCxnSpPr/>
          <p:nvPr/>
        </p:nvCxnSpPr>
        <p:spPr>
          <a:xfrm flipV="1">
            <a:off x="7135738" y="4666234"/>
            <a:ext cx="226365" cy="4385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CuadroTexto 33">
            <a:extLst>
              <a:ext uri="{FF2B5EF4-FFF2-40B4-BE49-F238E27FC236}">
                <a16:creationId xmlns:a16="http://schemas.microsoft.com/office/drawing/2014/main" id="{CCBC12CC-AC6A-4DD1-91F8-646A4DBD87D1}"/>
              </a:ext>
            </a:extLst>
          </p:cNvPr>
          <p:cNvSpPr txBox="1"/>
          <p:nvPr/>
        </p:nvSpPr>
        <p:spPr>
          <a:xfrm>
            <a:off x="6286126" y="-49348"/>
            <a:ext cx="5618407" cy="369332"/>
          </a:xfrm>
          <a:prstGeom prst="rect">
            <a:avLst/>
          </a:prstGeom>
          <a:noFill/>
        </p:spPr>
        <p:txBody>
          <a:bodyPr wrap="square" rtlCol="0">
            <a:spAutoFit/>
          </a:bodyPr>
          <a:lstStyle/>
          <a:p>
            <a:pPr algn="r"/>
            <a:r>
              <a:rPr lang="es-ES" b="1" dirty="0"/>
              <a:t>Conexión a Base de Datos y Manipulación desde </a:t>
            </a:r>
            <a:r>
              <a:rPr lang="es-ES" b="1" dirty="0" err="1"/>
              <a:t>Rstudio</a:t>
            </a:r>
            <a:endParaRPr lang="es-ES_tradnl" b="1" dirty="0"/>
          </a:p>
        </p:txBody>
      </p:sp>
    </p:spTree>
    <p:extLst>
      <p:ext uri="{BB962C8B-B14F-4D97-AF65-F5344CB8AC3E}">
        <p14:creationId xmlns:p14="http://schemas.microsoft.com/office/powerpoint/2010/main" val="4061454093"/>
      </p:ext>
    </p:extLst>
  </p:cSld>
  <p:clrMapOvr>
    <a:masterClrMapping/>
  </p:clrMapOvr>
  <mc:AlternateContent xmlns:mc="http://schemas.openxmlformats.org/markup-compatibility/2006" xmlns:p14="http://schemas.microsoft.com/office/powerpoint/2010/main">
    <mc:Choice Requires="p14">
      <p:transition spd="slow" p14:dur="2000" advTm="29920"/>
    </mc:Choice>
    <mc:Fallback xmlns="">
      <p:transition spd="slow" advTm="2992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CE617FFA-FFFF-594B-9377-103E5519C1FA}" type="slidenum">
              <a:rPr lang="es-EC" smtClean="0"/>
              <a:pPr/>
              <a:t>9</a:t>
            </a:fld>
            <a:endParaRPr lang="es-EC" dirty="0"/>
          </a:p>
        </p:txBody>
      </p:sp>
      <p:sp>
        <p:nvSpPr>
          <p:cNvPr id="6" name="Título 5">
            <a:extLst>
              <a:ext uri="{FF2B5EF4-FFF2-40B4-BE49-F238E27FC236}">
                <a16:creationId xmlns:a16="http://schemas.microsoft.com/office/drawing/2014/main" id="{B4FE45E3-5B89-4447-BF1D-01CBC9FCB02A}"/>
              </a:ext>
            </a:extLst>
          </p:cNvPr>
          <p:cNvSpPr>
            <a:spLocks noGrp="1"/>
          </p:cNvSpPr>
          <p:nvPr>
            <p:ph type="title"/>
          </p:nvPr>
        </p:nvSpPr>
        <p:spPr/>
        <p:txBody>
          <a:bodyPr/>
          <a:lstStyle/>
          <a:p>
            <a:r>
              <a:rPr lang="es-ES" dirty="0"/>
              <a:t>Procedimiento de conexión a DBMS MySQL</a:t>
            </a:r>
            <a:endParaRPr lang="es-EC" dirty="0"/>
          </a:p>
        </p:txBody>
      </p:sp>
      <p:sp>
        <p:nvSpPr>
          <p:cNvPr id="11" name="CuadroTexto 10">
            <a:extLst>
              <a:ext uri="{FF2B5EF4-FFF2-40B4-BE49-F238E27FC236}">
                <a16:creationId xmlns:a16="http://schemas.microsoft.com/office/drawing/2014/main" id="{467945DF-B639-4E25-BD55-6430733F76B2}"/>
              </a:ext>
            </a:extLst>
          </p:cNvPr>
          <p:cNvSpPr txBox="1"/>
          <p:nvPr/>
        </p:nvSpPr>
        <p:spPr>
          <a:xfrm>
            <a:off x="346841" y="1702072"/>
            <a:ext cx="6101254" cy="3785652"/>
          </a:xfrm>
          <a:prstGeom prst="rect">
            <a:avLst/>
          </a:prstGeom>
          <a:noFill/>
          <a:ln>
            <a:solidFill>
              <a:schemeClr val="tx1"/>
            </a:solidFill>
          </a:ln>
        </p:spPr>
        <p:txBody>
          <a:bodyPr wrap="square">
            <a:spAutoFit/>
          </a:bodyPr>
          <a:lstStyle/>
          <a:p>
            <a:r>
              <a:rPr lang="es-EC" sz="2000" b="1" dirty="0"/>
              <a:t>Código </a:t>
            </a:r>
            <a:r>
              <a:rPr lang="es-EC" sz="2000" b="1" dirty="0" err="1"/>
              <a:t>Rstudio</a:t>
            </a:r>
            <a:r>
              <a:rPr lang="es-EC" sz="2000" b="1" dirty="0"/>
              <a:t>:</a:t>
            </a:r>
          </a:p>
          <a:p>
            <a:r>
              <a:rPr lang="es-EC" sz="2000" dirty="0" err="1"/>
              <a:t>install.packages</a:t>
            </a:r>
            <a:r>
              <a:rPr lang="es-EC" sz="2000" dirty="0"/>
              <a:t>("odbc")</a:t>
            </a:r>
          </a:p>
          <a:p>
            <a:r>
              <a:rPr lang="es-EC" sz="2000" dirty="0" err="1"/>
              <a:t>library</a:t>
            </a:r>
            <a:r>
              <a:rPr lang="es-EC" sz="2000" dirty="0"/>
              <a:t>("</a:t>
            </a:r>
            <a:r>
              <a:rPr lang="es-EC" sz="2000" dirty="0" err="1"/>
              <a:t>odbc</a:t>
            </a:r>
            <a:r>
              <a:rPr lang="es-EC" sz="2000" dirty="0"/>
              <a:t>")</a:t>
            </a:r>
          </a:p>
          <a:p>
            <a:r>
              <a:rPr lang="es-EC" sz="2000" dirty="0"/>
              <a:t>con2&lt;-</a:t>
            </a:r>
            <a:r>
              <a:rPr lang="es-EC" sz="2000" dirty="0" err="1"/>
              <a:t>dbConnect</a:t>
            </a:r>
            <a:r>
              <a:rPr lang="es-EC" sz="2000" dirty="0"/>
              <a:t>(</a:t>
            </a:r>
            <a:r>
              <a:rPr lang="es-EC" sz="2000" dirty="0" err="1"/>
              <a:t>odbc</a:t>
            </a:r>
            <a:r>
              <a:rPr lang="es-EC" sz="2000" dirty="0"/>
              <a:t>::</a:t>
            </a:r>
            <a:r>
              <a:rPr lang="es-EC" sz="2000" dirty="0" err="1"/>
              <a:t>odbc</a:t>
            </a:r>
            <a:r>
              <a:rPr lang="es-EC" sz="2000" dirty="0"/>
              <a:t>(),</a:t>
            </a:r>
          </a:p>
          <a:p>
            <a:r>
              <a:rPr lang="es-EC" sz="2000" dirty="0"/>
              <a:t>                .</a:t>
            </a:r>
            <a:r>
              <a:rPr lang="es-EC" sz="2000" dirty="0" err="1"/>
              <a:t>connection_string</a:t>
            </a:r>
            <a:r>
              <a:rPr lang="es-EC" sz="2000" dirty="0"/>
              <a:t>="Driver={MySQL ODBC 8.0 Unicode Driver};",</a:t>
            </a:r>
          </a:p>
          <a:p>
            <a:r>
              <a:rPr lang="es-EC" sz="2000" dirty="0"/>
              <a:t>                Server="localhost", </a:t>
            </a:r>
            <a:r>
              <a:rPr lang="es-EC" sz="2000" dirty="0" err="1"/>
              <a:t>Database</a:t>
            </a:r>
            <a:r>
              <a:rPr lang="es-EC" sz="2000" dirty="0"/>
              <a:t>="</a:t>
            </a:r>
            <a:r>
              <a:rPr lang="es-EC" sz="2000" dirty="0" err="1"/>
              <a:t>world</a:t>
            </a:r>
            <a:r>
              <a:rPr lang="es-EC" sz="2000" dirty="0"/>
              <a:t>", UID="</a:t>
            </a:r>
            <a:r>
              <a:rPr lang="es-EC" sz="2000" dirty="0" err="1"/>
              <a:t>root</a:t>
            </a:r>
            <a:r>
              <a:rPr lang="es-EC" sz="2000" dirty="0"/>
              <a:t>", </a:t>
            </a:r>
            <a:r>
              <a:rPr lang="es-EC" sz="2000" dirty="0" err="1"/>
              <a:t>PwD</a:t>
            </a:r>
            <a:r>
              <a:rPr lang="es-EC" sz="2000" dirty="0"/>
              <a:t>=“</a:t>
            </a:r>
            <a:r>
              <a:rPr lang="es-EC" sz="2000" dirty="0" err="1"/>
              <a:t>xxxxx</a:t>
            </a:r>
            <a:r>
              <a:rPr lang="es-EC" sz="2000" dirty="0"/>
              <a:t>",</a:t>
            </a:r>
          </a:p>
          <a:p>
            <a:r>
              <a:rPr lang="es-EC" sz="2000" dirty="0"/>
              <a:t>                Port=3306)</a:t>
            </a:r>
          </a:p>
          <a:p>
            <a:r>
              <a:rPr lang="es-EC" sz="2000" dirty="0" err="1"/>
              <a:t>df_ciudad</a:t>
            </a:r>
            <a:r>
              <a:rPr lang="es-EC" sz="2000" dirty="0"/>
              <a:t>&lt;-</a:t>
            </a:r>
            <a:r>
              <a:rPr lang="es-EC" sz="2000" dirty="0" err="1"/>
              <a:t>dbGetQuery</a:t>
            </a:r>
            <a:r>
              <a:rPr lang="es-EC" sz="2000" dirty="0"/>
              <a:t>(con2, </a:t>
            </a:r>
            <a:r>
              <a:rPr lang="es-EC" sz="2000" dirty="0" err="1"/>
              <a:t>statement</a:t>
            </a:r>
            <a:r>
              <a:rPr lang="es-EC" sz="2000" dirty="0"/>
              <a:t> = "</a:t>
            </a:r>
            <a:r>
              <a:rPr lang="es-EC" sz="2000" dirty="0" err="1"/>
              <a:t>select</a:t>
            </a:r>
            <a:r>
              <a:rPr lang="es-EC" sz="2000" dirty="0"/>
              <a:t> * </a:t>
            </a:r>
            <a:r>
              <a:rPr lang="es-EC" sz="2000" dirty="0" err="1"/>
              <a:t>from</a:t>
            </a:r>
            <a:r>
              <a:rPr lang="es-EC" sz="2000" dirty="0"/>
              <a:t> </a:t>
            </a:r>
            <a:r>
              <a:rPr lang="es-EC" sz="2000" dirty="0" err="1"/>
              <a:t>city</a:t>
            </a:r>
            <a:r>
              <a:rPr lang="es-EC" sz="2000" dirty="0"/>
              <a:t>")</a:t>
            </a:r>
          </a:p>
          <a:p>
            <a:r>
              <a:rPr lang="es-EC" sz="2000" dirty="0"/>
              <a:t>View(</a:t>
            </a:r>
            <a:r>
              <a:rPr lang="es-EC" sz="2000" dirty="0" err="1"/>
              <a:t>df_ciudad</a:t>
            </a:r>
            <a:r>
              <a:rPr lang="es-EC" sz="2000" dirty="0"/>
              <a:t>)</a:t>
            </a:r>
          </a:p>
        </p:txBody>
      </p:sp>
      <p:cxnSp>
        <p:nvCxnSpPr>
          <p:cNvPr id="12" name="Conector recto de flecha 11">
            <a:extLst>
              <a:ext uri="{FF2B5EF4-FFF2-40B4-BE49-F238E27FC236}">
                <a16:creationId xmlns:a16="http://schemas.microsoft.com/office/drawing/2014/main" id="{ECA8B073-0FC9-40AE-BC49-E3D3FBE6EAF8}"/>
              </a:ext>
            </a:extLst>
          </p:cNvPr>
          <p:cNvCxnSpPr/>
          <p:nvPr/>
        </p:nvCxnSpPr>
        <p:spPr>
          <a:xfrm flipH="1">
            <a:off x="3752194" y="2350930"/>
            <a:ext cx="389008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702BF9F0-215E-423E-BD44-C7CA1D69C15D}"/>
              </a:ext>
            </a:extLst>
          </p:cNvPr>
          <p:cNvSpPr txBox="1"/>
          <p:nvPr/>
        </p:nvSpPr>
        <p:spPr>
          <a:xfrm>
            <a:off x="7804245" y="2042533"/>
            <a:ext cx="3814940" cy="646331"/>
          </a:xfrm>
          <a:prstGeom prst="rect">
            <a:avLst/>
          </a:prstGeom>
          <a:noFill/>
        </p:spPr>
        <p:txBody>
          <a:bodyPr wrap="square" rtlCol="0">
            <a:spAutoFit/>
          </a:bodyPr>
          <a:lstStyle/>
          <a:p>
            <a:pPr algn="just"/>
            <a:r>
              <a:rPr lang="es-ES" dirty="0"/>
              <a:t>1) Se instala   y se referencia el paquete de ODBC</a:t>
            </a:r>
            <a:endParaRPr lang="es-EC" dirty="0"/>
          </a:p>
        </p:txBody>
      </p:sp>
      <p:sp>
        <p:nvSpPr>
          <p:cNvPr id="15" name="CuadroTexto 14">
            <a:extLst>
              <a:ext uri="{FF2B5EF4-FFF2-40B4-BE49-F238E27FC236}">
                <a16:creationId xmlns:a16="http://schemas.microsoft.com/office/drawing/2014/main" id="{C5A07243-A142-4095-9F49-80A05370FD1F}"/>
              </a:ext>
            </a:extLst>
          </p:cNvPr>
          <p:cNvSpPr txBox="1"/>
          <p:nvPr/>
        </p:nvSpPr>
        <p:spPr>
          <a:xfrm>
            <a:off x="7804244" y="3010336"/>
            <a:ext cx="3814941" cy="1200329"/>
          </a:xfrm>
          <a:prstGeom prst="rect">
            <a:avLst/>
          </a:prstGeom>
          <a:noFill/>
        </p:spPr>
        <p:txBody>
          <a:bodyPr wrap="square" rtlCol="0">
            <a:spAutoFit/>
          </a:bodyPr>
          <a:lstStyle/>
          <a:p>
            <a:pPr algn="just"/>
            <a:r>
              <a:rPr lang="es-ES" dirty="0"/>
              <a:t>2) Se establece la conexión por el Driver ODBC, configura los parámetros: Server, </a:t>
            </a:r>
            <a:r>
              <a:rPr lang="es-ES" dirty="0" err="1"/>
              <a:t>Database</a:t>
            </a:r>
            <a:r>
              <a:rPr lang="es-ES" dirty="0"/>
              <a:t>, UID, </a:t>
            </a:r>
            <a:r>
              <a:rPr lang="es-ES" dirty="0" err="1"/>
              <a:t>PwD</a:t>
            </a:r>
            <a:r>
              <a:rPr lang="es-ES" dirty="0"/>
              <a:t>. Se crea el objeto conexión con2</a:t>
            </a:r>
            <a:endParaRPr lang="es-EC" dirty="0"/>
          </a:p>
        </p:txBody>
      </p:sp>
      <p:cxnSp>
        <p:nvCxnSpPr>
          <p:cNvPr id="16" name="Conector recto de flecha 15">
            <a:extLst>
              <a:ext uri="{FF2B5EF4-FFF2-40B4-BE49-F238E27FC236}">
                <a16:creationId xmlns:a16="http://schemas.microsoft.com/office/drawing/2014/main" id="{22E09544-0B1E-42CD-88BF-859A25BBA76D}"/>
              </a:ext>
            </a:extLst>
          </p:cNvPr>
          <p:cNvCxnSpPr/>
          <p:nvPr/>
        </p:nvCxnSpPr>
        <p:spPr>
          <a:xfrm flipH="1">
            <a:off x="3803800" y="3441378"/>
            <a:ext cx="389008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848D56A6-D432-4A65-8D1F-75F9F9FA0D59}"/>
              </a:ext>
            </a:extLst>
          </p:cNvPr>
          <p:cNvSpPr txBox="1"/>
          <p:nvPr/>
        </p:nvSpPr>
        <p:spPr>
          <a:xfrm>
            <a:off x="7804245" y="4366272"/>
            <a:ext cx="3814941" cy="923330"/>
          </a:xfrm>
          <a:prstGeom prst="rect">
            <a:avLst/>
          </a:prstGeom>
          <a:noFill/>
        </p:spPr>
        <p:txBody>
          <a:bodyPr wrap="square" rtlCol="0">
            <a:spAutoFit/>
          </a:bodyPr>
          <a:lstStyle/>
          <a:p>
            <a:pPr algn="just"/>
            <a:r>
              <a:rPr lang="es-ES" dirty="0"/>
              <a:t>3) Utilizando el objeto conexión con2, se realiza el requerimiento de ejecución del </a:t>
            </a:r>
            <a:r>
              <a:rPr lang="es-ES" dirty="0" err="1"/>
              <a:t>Query</a:t>
            </a:r>
            <a:r>
              <a:rPr lang="es-ES" dirty="0"/>
              <a:t> (DML)</a:t>
            </a:r>
            <a:endParaRPr lang="es-EC" dirty="0"/>
          </a:p>
        </p:txBody>
      </p:sp>
      <p:sp>
        <p:nvSpPr>
          <p:cNvPr id="19" name="CuadroTexto 18">
            <a:extLst>
              <a:ext uri="{FF2B5EF4-FFF2-40B4-BE49-F238E27FC236}">
                <a16:creationId xmlns:a16="http://schemas.microsoft.com/office/drawing/2014/main" id="{C0F06FBF-A8A5-418C-98D9-22A1FCF7D10A}"/>
              </a:ext>
            </a:extLst>
          </p:cNvPr>
          <p:cNvSpPr txBox="1"/>
          <p:nvPr/>
        </p:nvSpPr>
        <p:spPr>
          <a:xfrm>
            <a:off x="7789264" y="5289602"/>
            <a:ext cx="3814941" cy="646331"/>
          </a:xfrm>
          <a:prstGeom prst="rect">
            <a:avLst/>
          </a:prstGeom>
          <a:noFill/>
        </p:spPr>
        <p:txBody>
          <a:bodyPr wrap="square" rtlCol="0">
            <a:spAutoFit/>
          </a:bodyPr>
          <a:lstStyle/>
          <a:p>
            <a:pPr algn="just"/>
            <a:r>
              <a:rPr lang="es-ES" dirty="0"/>
              <a:t>4) Resultado se almacena en un </a:t>
            </a:r>
            <a:r>
              <a:rPr lang="es-ES" dirty="0" err="1"/>
              <a:t>Dataframa</a:t>
            </a:r>
            <a:endParaRPr lang="es-EC" dirty="0"/>
          </a:p>
        </p:txBody>
      </p:sp>
      <p:cxnSp>
        <p:nvCxnSpPr>
          <p:cNvPr id="20" name="Conector recto de flecha 19">
            <a:extLst>
              <a:ext uri="{FF2B5EF4-FFF2-40B4-BE49-F238E27FC236}">
                <a16:creationId xmlns:a16="http://schemas.microsoft.com/office/drawing/2014/main" id="{A4098F0A-72B3-4A0F-BE32-16CB86D56F8D}"/>
              </a:ext>
            </a:extLst>
          </p:cNvPr>
          <p:cNvCxnSpPr/>
          <p:nvPr/>
        </p:nvCxnSpPr>
        <p:spPr>
          <a:xfrm flipH="1">
            <a:off x="3752194" y="4412809"/>
            <a:ext cx="389008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02C12205-2E72-4723-BE2D-C58A15B8BCF7}"/>
              </a:ext>
            </a:extLst>
          </p:cNvPr>
          <p:cNvCxnSpPr/>
          <p:nvPr/>
        </p:nvCxnSpPr>
        <p:spPr>
          <a:xfrm flipH="1">
            <a:off x="3752193" y="5289602"/>
            <a:ext cx="389008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CuadroTexto 21">
            <a:extLst>
              <a:ext uri="{FF2B5EF4-FFF2-40B4-BE49-F238E27FC236}">
                <a16:creationId xmlns:a16="http://schemas.microsoft.com/office/drawing/2014/main" id="{2E17013A-F0C6-4B2B-9D8F-D1B6962A2F73}"/>
              </a:ext>
            </a:extLst>
          </p:cNvPr>
          <p:cNvSpPr txBox="1"/>
          <p:nvPr/>
        </p:nvSpPr>
        <p:spPr>
          <a:xfrm>
            <a:off x="6286126" y="-49348"/>
            <a:ext cx="5618407" cy="369332"/>
          </a:xfrm>
          <a:prstGeom prst="rect">
            <a:avLst/>
          </a:prstGeom>
          <a:noFill/>
        </p:spPr>
        <p:txBody>
          <a:bodyPr wrap="square" rtlCol="0">
            <a:spAutoFit/>
          </a:bodyPr>
          <a:lstStyle/>
          <a:p>
            <a:pPr algn="r"/>
            <a:r>
              <a:rPr lang="es-ES" b="1" dirty="0"/>
              <a:t>Conexión a Base de Datos y Manipulación desde </a:t>
            </a:r>
            <a:r>
              <a:rPr lang="es-ES" b="1" dirty="0" err="1"/>
              <a:t>Rstudio</a:t>
            </a:r>
            <a:endParaRPr lang="es-ES_tradnl" b="1" dirty="0"/>
          </a:p>
        </p:txBody>
      </p:sp>
    </p:spTree>
    <p:extLst>
      <p:ext uri="{BB962C8B-B14F-4D97-AF65-F5344CB8AC3E}">
        <p14:creationId xmlns:p14="http://schemas.microsoft.com/office/powerpoint/2010/main" val="56155192"/>
      </p:ext>
    </p:extLst>
  </p:cSld>
  <p:clrMapOvr>
    <a:masterClrMapping/>
  </p:clrMapOvr>
  <mc:AlternateContent xmlns:mc="http://schemas.openxmlformats.org/markup-compatibility/2006" xmlns:p14="http://schemas.microsoft.com/office/powerpoint/2010/main">
    <mc:Choice Requires="p14">
      <p:transition spd="slow" p14:dur="2000" advTm="29920"/>
    </mc:Choice>
    <mc:Fallback xmlns="">
      <p:transition spd="slow" advTm="29920"/>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6044</TotalTime>
  <Words>1637</Words>
  <Application>Microsoft Office PowerPoint</Application>
  <PresentationFormat>Panorámica</PresentationFormat>
  <Paragraphs>206</Paragraphs>
  <Slides>24</Slides>
  <Notes>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24</vt:i4>
      </vt:variant>
    </vt:vector>
  </HeadingPairs>
  <TitlesOfParts>
    <vt:vector size="33" baseType="lpstr">
      <vt:lpstr>Arial</vt:lpstr>
      <vt:lpstr>Arial</vt:lpstr>
      <vt:lpstr>Bitter</vt:lpstr>
      <vt:lpstr>Calibri</vt:lpstr>
      <vt:lpstr>Helvetica Neue</vt:lpstr>
      <vt:lpstr>Open Sans</vt:lpstr>
      <vt:lpstr>Segoe UI</vt:lpstr>
      <vt:lpstr>Source Sans Pro</vt:lpstr>
      <vt:lpstr>Tema de Office</vt:lpstr>
      <vt:lpstr>Presentación de PowerPoint</vt:lpstr>
      <vt:lpstr>Presentación de PowerPoint</vt:lpstr>
      <vt:lpstr>Ciencias de Datos: Conexión a Base de Datos</vt:lpstr>
      <vt:lpstr>Ciencias de Datos: ETL</vt:lpstr>
      <vt:lpstr>Rstudio Tidyverse</vt:lpstr>
      <vt:lpstr>Rstudio: Conexión a Base de datos (1)</vt:lpstr>
      <vt:lpstr>Rstudio: Conexión a Base de datos (2)</vt:lpstr>
      <vt:lpstr>Rstudio: Conexión a Base de datos (3)</vt:lpstr>
      <vt:lpstr>Procedimiento de conexión a DBMS MySQL</vt:lpstr>
      <vt:lpstr>Rstudio: Conexión a Base de Datos (4)</vt:lpstr>
      <vt:lpstr>Manipulación de los datos (1)</vt:lpstr>
      <vt:lpstr>Práctica 1</vt:lpstr>
      <vt:lpstr>Manipulación de los datos (2)</vt:lpstr>
      <vt:lpstr>Manipulación de los datos (3)</vt:lpstr>
      <vt:lpstr>Manipulación de datos Join (4)</vt:lpstr>
      <vt:lpstr>Práctica 2</vt:lpstr>
      <vt:lpstr>Manipulación de datos Subconsultas (5)</vt:lpstr>
      <vt:lpstr>Manipulación de datos Funciones Agregación (6)</vt:lpstr>
      <vt:lpstr>Manipulación de datos Funciones Agregación (7)</vt:lpstr>
      <vt:lpstr>Práctica 4</vt:lpstr>
      <vt:lpstr>Conexión con otras fuentes de datos</vt:lpstr>
      <vt:lpstr>Práctica 5</vt:lpstr>
      <vt:lpstr>Conexión con otras fuentes de datos</vt:lpstr>
      <vt:lpstr>Presentación de PowerPoint</vt:lpstr>
    </vt:vector>
  </TitlesOfParts>
  <Manager/>
  <Company>ESPOL - FCNM</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MESAP - Manejo de Datos</dc:title>
  <dc:subject>Introducción a SQL</dc:subject>
  <dc:creator>Guillermo Baquerizo</dc:creator>
  <cp:keywords/>
  <dc:description/>
  <cp:lastModifiedBy>Dalton Geovanny Noboa Macias</cp:lastModifiedBy>
  <cp:revision>105</cp:revision>
  <dcterms:created xsi:type="dcterms:W3CDTF">2019-06-03T20:36:55Z</dcterms:created>
  <dcterms:modified xsi:type="dcterms:W3CDTF">2021-06-17T03:36:01Z</dcterms:modified>
  <cp:category/>
</cp:coreProperties>
</file>