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92" r:id="rId4"/>
    <p:sldId id="315" r:id="rId5"/>
    <p:sldId id="316" r:id="rId6"/>
    <p:sldId id="317" r:id="rId7"/>
    <p:sldId id="318" r:id="rId8"/>
    <p:sldId id="320" r:id="rId9"/>
    <p:sldId id="321" r:id="rId10"/>
    <p:sldId id="280" r:id="rId11"/>
    <p:sldId id="322" r:id="rId12"/>
    <p:sldId id="323" r:id="rId13"/>
    <p:sldId id="294" r:id="rId14"/>
    <p:sldId id="324" r:id="rId15"/>
    <p:sldId id="325" r:id="rId16"/>
    <p:sldId id="326" r:id="rId17"/>
    <p:sldId id="327" r:id="rId18"/>
    <p:sldId id="328" r:id="rId19"/>
    <p:sldId id="309" r:id="rId20"/>
    <p:sldId id="329" r:id="rId21"/>
    <p:sldId id="330" r:id="rId22"/>
    <p:sldId id="331" r:id="rId23"/>
    <p:sldId id="333" r:id="rId24"/>
    <p:sldId id="332" r:id="rId25"/>
    <p:sldId id="335" r:id="rId26"/>
    <p:sldId id="334" r:id="rId27"/>
    <p:sldId id="257" r:id="rId2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887"/>
    <a:srgbClr val="5B3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2"/>
    <p:restoredTop sz="84402"/>
  </p:normalViewPr>
  <p:slideViewPr>
    <p:cSldViewPr snapToGrid="0" snapToObjects="1">
      <p:cViewPr varScale="1">
        <p:scale>
          <a:sx n="61" d="100"/>
          <a:sy n="61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9935B-7B77-423A-A4B1-1698DCF7CAA4}" type="datetimeFigureOut">
              <a:rPr lang="es-ES" smtClean="0"/>
              <a:t>30/06/2021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CDAA-E848-40F9-8F87-841142ABDF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084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E400-2353-4EA9-BB27-5DD3749BE62E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D61B-2982-4B82-94AC-BE309B72E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1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El proceso de análisis de datos siempre conlleva procedimientos de limpieza de los valores que implican realizar eliminación o generación de nuevos datos. Este proceso es relevante ya que sin datos eficientes y veraces todos los procesos posteriores serán erróneos o poco eficaces.</a:t>
            </a:r>
          </a:p>
          <a:p>
            <a:pPr algn="l"/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Además, R trabaja en forma preferente con datos tabulados (en forma de tablas) y su formato preferido es el </a:t>
            </a: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dataframe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. Los datos tabulados establecen: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Cada variable esta almacenada en su propia columna.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Cada observación esta almacenada en su propia fila.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Cada tabla corresponde a un tipo de observación.</a:t>
            </a:r>
          </a:p>
          <a:p>
            <a:pPr algn="l"/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El análisis de los datos tiene como objetivo extraer información de ello. Por ello se requiere entre otras operaciones: </a:t>
            </a:r>
            <a:r>
              <a:rPr lang="es-ES" b="1" i="0" dirty="0">
                <a:solidFill>
                  <a:srgbClr val="555555"/>
                </a:solidFill>
                <a:effectLst/>
                <a:latin typeface="Helvetica Neue"/>
              </a:rPr>
              <a:t>Extraer las variables existentes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en el conjunto de datos, </a:t>
            </a:r>
            <a:r>
              <a:rPr lang="es-ES" b="1" i="0" dirty="0">
                <a:solidFill>
                  <a:srgbClr val="555555"/>
                </a:solidFill>
                <a:effectLst/>
                <a:latin typeface="Helvetica Neue"/>
              </a:rPr>
              <a:t>Extraer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las observaciones preexistentes, </a:t>
            </a:r>
            <a:r>
              <a:rPr lang="es-ES" b="1" i="0" dirty="0">
                <a:solidFill>
                  <a:srgbClr val="555555"/>
                </a:solidFill>
                <a:effectLst/>
                <a:latin typeface="Helvetica Neue"/>
              </a:rPr>
              <a:t>Derivar nuevas variables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sobre las ya existentes y </a:t>
            </a:r>
            <a:r>
              <a:rPr lang="es-ES" b="1" i="0" dirty="0">
                <a:solidFill>
                  <a:srgbClr val="555555"/>
                </a:solidFill>
                <a:effectLst/>
                <a:latin typeface="Helvetica Neue"/>
              </a:rPr>
              <a:t>Cambiar las unidades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de las variables.</a:t>
            </a:r>
          </a:p>
          <a:p>
            <a:pPr algn="l"/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El paquete </a:t>
            </a: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Tidyverse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 provee una serie de herramientas destinadas a facilitar estos procesos.</a:t>
            </a:r>
          </a:p>
          <a:p>
            <a:pPr algn="l"/>
            <a:r>
              <a:rPr lang="es-ES" b="1" i="0" dirty="0" err="1">
                <a:solidFill>
                  <a:srgbClr val="555555"/>
                </a:solidFill>
                <a:effectLst/>
                <a:latin typeface="Helvetica Neue"/>
              </a:rPr>
              <a:t>Tidyverse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es una colección de paquetes disponibles en </a:t>
            </a:r>
            <a:r>
              <a:rPr lang="es-ES" b="1" i="0" dirty="0">
                <a:solidFill>
                  <a:srgbClr val="555555"/>
                </a:solidFill>
                <a:effectLst/>
                <a:latin typeface="Helvetica Neue"/>
              </a:rPr>
              <a:t>R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y orientados a la manipulación, importación, exploración y visualización de datos y que se utiliza exhaustivamente en ciencia de datos. El uso de </a:t>
            </a: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Tidyverse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 permite facilitar el trabajo estadístico y la generación de trabajos reproducibles. Está compuesto de los siguientes paquetes: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readr</a:t>
            </a:r>
            <a:endParaRPr lang="es-E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dplyr</a:t>
            </a:r>
            <a:endParaRPr lang="es-E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ggplot2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tibble</a:t>
            </a:r>
            <a:endParaRPr lang="es-E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tidyr</a:t>
            </a:r>
            <a:endParaRPr lang="es-E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purr</a:t>
            </a:r>
            <a:endParaRPr lang="es-E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stringr</a:t>
            </a:r>
            <a:endParaRPr lang="es-E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555555"/>
                </a:solidFill>
                <a:effectLst/>
                <a:latin typeface="Helvetica Neue"/>
              </a:rPr>
              <a:t>forcats</a:t>
            </a:r>
            <a:endParaRPr lang="es-E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7084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C51C-94E4-4E4A-AA68-BF1BE09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7A191-90F0-3B41-BEF7-6AD32586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6FF-E04D-4CBE-90A3-2B41DA602608}" type="datetime1">
              <a:rPr lang="es-EC" smtClean="0"/>
              <a:t>29/6/2021</a:t>
            </a:fld>
            <a:endParaRPr lang="es-EC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E5DD4-C2BD-3A48-BDD2-E8A21E5A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54714-4095-3B48-8A67-2A1EDAA6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2C5E1-2F9D-2444-865D-1E98313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6EE4-87C8-4399-A18B-E3B4F9C81F7D}" type="datetime1">
              <a:rPr lang="es-EC" smtClean="0"/>
              <a:t>29/6/2021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79771-BED2-304D-B37C-5BFABE70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C033-DE60-DA40-BEEC-62047C13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90EC2-F2A8-CB4A-B0A1-32DB60B0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A2714-993B-F547-A18E-1D03E67A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BC9-6A11-374F-BBD0-15748A7D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00E1-F999-4A32-88EB-932B4B1EC5F9}" type="datetime1">
              <a:rPr lang="es-EC" smtClean="0"/>
              <a:t>29/6/2021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E88B7-57E0-044F-924E-2511E35B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FF821-32D1-4F42-AD7D-F1165231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129B-788D-4F9E-A4FC-8EE29C49916C}" type="datetime1">
              <a:rPr lang="es-EC" smtClean="0"/>
              <a:t>29/6/2021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122FFF-C742-C34F-8182-53834AA37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601D9-09C8-1347-9D7D-E6B05438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30798"/>
            <a:ext cx="10515600" cy="1985317"/>
          </a:xfrm>
          <a:noFill/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A4649-EBD7-D941-8B7F-EFBAF4FA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26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28D10-2622-174C-B8BB-F45ECD54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AB2F-905B-4829-99C3-D86E907F6E05}" type="datetime1">
              <a:rPr lang="es-EC" smtClean="0"/>
              <a:t>29/6/2021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42A80-1D52-E748-9125-E220F13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71B73-4C96-1844-99CB-96FD5E4E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C756-4E67-1943-A4E0-DEBB7657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E8AA4-2FC0-6A49-88F3-4685228E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88646-C7D4-934F-B19E-65537380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89A28-03F8-B64F-9934-E45047E9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3FAD-F077-416B-AB5B-81F5F6E2AA56}" type="datetime1">
              <a:rPr lang="es-EC" smtClean="0"/>
              <a:t>29/6/2021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100B5-66D0-7D4D-AB53-310DE7A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17FB4-DFEE-E449-A546-6FFAB678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B31C-D7CA-A143-B84D-359ADFC2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8E873-65E0-D043-9E9C-7ABF5A22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0DF9E-55E2-0846-B98D-CD0844F0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7939C6-809C-3E4F-BC56-7CE208DA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F6365-EA44-1B4C-8854-FD7BA163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8DB97E-EAF2-1B43-AE0C-8F87EB16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FD5-83F1-4AFD-9C3D-AFF8F8FE8072}" type="datetime1">
              <a:rPr lang="es-EC" smtClean="0"/>
              <a:t>29/6/2021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FB92D-355C-1046-819B-0D0F92A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9DD87D-73DF-3B40-8DCC-AB92B344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EBB3-9622-5040-BD0F-D9947D88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F367D-725E-F14F-B83C-8315068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16B-764C-4F94-9891-C2BDD1E5BF28}" type="datetime1">
              <a:rPr lang="es-EC" smtClean="0"/>
              <a:t>29/6/2021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82F9C-A621-4244-9347-82AE0E0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B7694-487C-EF41-B3C4-9ED0D641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BB8E0-09A4-3840-87EB-62021322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B04B7-C0B0-D343-9F9A-48B6F96D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9DF758-C6C5-504E-B6B9-B1F48BAF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92FA7-6166-8444-B229-E28C888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D57-F0B4-43D0-8B7B-79E1405A7EC7}" type="datetime1">
              <a:rPr lang="es-EC" smtClean="0"/>
              <a:t>29/6/2021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BD1A2-64B7-DF42-9FD4-A83D332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B70DE-C9D2-D040-B661-37B77CA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3C72-F70B-A641-B707-D8529D3F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433D29-6292-7543-AD21-AC9183C15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47883-48A0-4642-91EE-A832FE76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C7995-50C4-2741-9A0F-9AF7F99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333-2CF8-4DFC-8C6F-E24080981CB4}" type="datetime1">
              <a:rPr lang="es-EC" smtClean="0"/>
              <a:t>29/6/2021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903D1-4FA8-4942-BDCF-CD88610A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22E42-3CAC-8949-BA1F-F0067C3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EEB454-19D1-2A41-8B76-285EEEA5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5FA1C-41BA-374A-98C9-9EC850A9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94F65-5D9E-224F-AB6A-B00F05156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7A22-A436-49DD-B847-DDE651A555A2}" type="datetime1">
              <a:rPr lang="es-EC" smtClean="0"/>
              <a:t>29/6/2021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DE4B9-9538-C242-AB8C-1FDBC403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58C84-5FF8-3844-BB3B-2548759D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68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ntro-r-analisis.netlify.app/index.html#ref-r4d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studio.com/resources/cheatshee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/>
          <p:cNvSpPr txBox="1">
            <a:spLocks/>
          </p:cNvSpPr>
          <p:nvPr/>
        </p:nvSpPr>
        <p:spPr>
          <a:xfrm>
            <a:off x="859142" y="4175974"/>
            <a:ext cx="10515600" cy="4580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/>
              <a:t>MANEJO DE DATOS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512301" y="4694920"/>
            <a:ext cx="11075353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ts val="1200"/>
              </a:lnSpc>
              <a:spcBef>
                <a:spcPts val="105"/>
              </a:spcBef>
              <a:spcAft>
                <a:spcPts val="1000"/>
              </a:spcAft>
            </a:pPr>
            <a:endParaRPr lang="es-EC" sz="32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ts val="1200"/>
              </a:lnSpc>
              <a:spcBef>
                <a:spcPts val="105"/>
              </a:spcBef>
              <a:spcAft>
                <a:spcPts val="1000"/>
              </a:spcAft>
            </a:pPr>
            <a:r>
              <a:rPr lang="es-EC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Selección, limpieza y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20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6"/>
    </mc:Choice>
    <mc:Fallback xmlns="">
      <p:transition spd="slow" advTm="18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10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04800" y="353712"/>
            <a:ext cx="10515600" cy="1119117"/>
          </a:xfrm>
        </p:spPr>
        <p:txBody>
          <a:bodyPr>
            <a:noAutofit/>
          </a:bodyPr>
          <a:lstStyle/>
          <a:p>
            <a:pPr algn="l"/>
            <a:r>
              <a:rPr lang="es-EC" sz="3600" b="1" i="0" dirty="0">
                <a:solidFill>
                  <a:srgbClr val="333333"/>
                </a:solidFill>
                <a:effectLst/>
                <a:latin typeface="Helvetica Neue"/>
              </a:rPr>
              <a:t>Separa-aplica-combina (</a:t>
            </a:r>
            <a:r>
              <a:rPr lang="es-EC" sz="3600" b="1" i="1" dirty="0" err="1">
                <a:solidFill>
                  <a:srgbClr val="333333"/>
                </a:solidFill>
                <a:effectLst/>
                <a:latin typeface="Helvetica Neue"/>
              </a:rPr>
              <a:t>split</a:t>
            </a:r>
            <a:r>
              <a:rPr lang="es-EC" sz="3600" b="1" i="1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s-EC" sz="3600" b="1" i="1" dirty="0" err="1">
                <a:solidFill>
                  <a:srgbClr val="333333"/>
                </a:solidFill>
                <a:effectLst/>
                <a:latin typeface="Helvetica Neue"/>
              </a:rPr>
              <a:t>apply</a:t>
            </a:r>
            <a:r>
              <a:rPr lang="es-EC" sz="3600" b="1" i="1" dirty="0">
                <a:solidFill>
                  <a:srgbClr val="333333"/>
                </a:solidFill>
                <a:effectLst/>
                <a:latin typeface="Helvetica Neue"/>
              </a:rPr>
              <a:t>-combine</a:t>
            </a:r>
            <a:r>
              <a:rPr lang="es-EC" sz="3600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49D0E4-4174-4157-A06C-A00AD7BA345F}"/>
              </a:ext>
            </a:extLst>
          </p:cNvPr>
          <p:cNvSpPr txBox="1"/>
          <p:nvPr/>
        </p:nvSpPr>
        <p:spPr>
          <a:xfrm>
            <a:off x="1183355" y="5687129"/>
            <a:ext cx="3577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00" dirty="0"/>
              <a:t>Fuente: </a:t>
            </a:r>
            <a:r>
              <a:rPr lang="es-EC" sz="1400" b="0" i="0" dirty="0" err="1">
                <a:solidFill>
                  <a:srgbClr val="333333"/>
                </a:solidFill>
                <a:effectLst/>
                <a:latin typeface="Helvetica Neue"/>
              </a:rPr>
              <a:t>Wickham</a:t>
            </a:r>
            <a:r>
              <a:rPr lang="es-EC" sz="1400" b="0" i="0" dirty="0">
                <a:solidFill>
                  <a:srgbClr val="333333"/>
                </a:solidFill>
                <a:effectLst/>
                <a:latin typeface="Helvetica Neue"/>
              </a:rPr>
              <a:t> and </a:t>
            </a:r>
            <a:r>
              <a:rPr lang="es-EC" sz="1400" b="0" i="0" dirty="0" err="1">
                <a:solidFill>
                  <a:srgbClr val="333333"/>
                </a:solidFill>
                <a:effectLst/>
                <a:latin typeface="Helvetica Neue"/>
              </a:rPr>
              <a:t>Grolemund</a:t>
            </a:r>
            <a:r>
              <a:rPr lang="es-EC" sz="1400" b="0" i="0" dirty="0">
                <a:solidFill>
                  <a:srgbClr val="333333"/>
                </a:solidFill>
                <a:effectLst/>
                <a:latin typeface="Helvetica Neue"/>
              </a:rPr>
              <a:t> (</a:t>
            </a:r>
            <a:r>
              <a:rPr lang="es-EC" sz="1400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2017</a:t>
            </a:r>
            <a:r>
              <a:rPr lang="es-EC" sz="1400" b="0" i="0" dirty="0">
                <a:solidFill>
                  <a:srgbClr val="333333"/>
                </a:solidFill>
                <a:effectLst/>
                <a:latin typeface="Helvetica Neue"/>
              </a:rPr>
              <a:t>).</a:t>
            </a:r>
          </a:p>
          <a:p>
            <a:br>
              <a:rPr lang="es-EC" sz="1400" dirty="0"/>
            </a:br>
            <a:endParaRPr lang="es-EC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25B8EC-3E45-4E6A-A30F-FBB874A4C9D5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F4EA02-E62B-464B-9C80-9089B60A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0800"/>
            <a:ext cx="5744377" cy="38676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D36B20-96A6-4920-B241-448A81781C9E}"/>
              </a:ext>
            </a:extLst>
          </p:cNvPr>
          <p:cNvSpPr txBox="1"/>
          <p:nvPr/>
        </p:nvSpPr>
        <p:spPr>
          <a:xfrm>
            <a:off x="6341383" y="1830800"/>
            <a:ext cx="5507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Muchos problemas de análisis de datos involucran la aplicación de la estrategia separa-aplica-combina (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Helvetica Neue"/>
              </a:rPr>
              <a:t>Wickham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s-ES" b="0" i="0" u="none" strike="noStrike" dirty="0">
                <a:effectLst/>
                <a:latin typeface="Helvetica Neue"/>
              </a:rPr>
              <a:t>2011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), esta consiste en romper un problema en pedazos (de acuerdo a una variable de interés), operar sobre cada subconjunto de manera independiente.</a:t>
            </a:r>
          </a:p>
          <a:p>
            <a:pPr algn="just"/>
            <a:endParaRPr lang="es-E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Helvetica Neue"/>
              </a:rPr>
              <a:t>Separa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 la base de datos original.</a:t>
            </a:r>
            <a:b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Helvetica Neue"/>
              </a:rPr>
              <a:t>Aplica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 funciones a cada subconjunto.</a:t>
            </a:r>
            <a:b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Helvetica Neue"/>
              </a:rPr>
              <a:t>Combina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 los resultados en una nueva base de datos.</a:t>
            </a:r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421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</a:t>
            </a:r>
            <a:r>
              <a:rPr lang="es-ES" dirty="0" err="1"/>
              <a:t>tidyr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11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111DD2-1CFD-4C07-B9FC-83F2E89B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03" y="2271584"/>
            <a:ext cx="11382892" cy="2675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Tidyr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es un paquete de R que permite ordenar datos </a:t>
            </a:r>
            <a:r>
              <a:rPr kumimoji="0" lang="es-EC" altLang="es-EC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“sucios”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para obtener objetos de datos en R en formato </a:t>
            </a:r>
            <a:r>
              <a:rPr kumimoji="0" lang="es-EC" altLang="es-EC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ordenado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(</a:t>
            </a:r>
            <a:r>
              <a:rPr kumimoji="0" lang="es-EC" altLang="es-EC" sz="24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tidy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). La idea de los datos ordenados es que queden organizados del siguiente modo (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Wickham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2014):</a:t>
            </a:r>
            <a:endParaRPr kumimoji="0" lang="es-EC" altLang="es-EC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Cada variable está en una columna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Cada observación está en una fila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70A7284F-0BA1-4673-B437-59253A27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06" y="3792349"/>
            <a:ext cx="5935389" cy="2337681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7CC2CD38-F0A3-4C80-A7E2-74EF9E808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35" y="297414"/>
            <a:ext cx="3609565" cy="19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1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7" y="2054"/>
            <a:ext cx="10515600" cy="1325563"/>
          </a:xfrm>
        </p:spPr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</a:t>
            </a:r>
            <a:r>
              <a:rPr lang="es-ES" dirty="0" err="1"/>
              <a:t>tidyr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12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17F4AA0-FE61-4854-AD79-271A58A7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22" y="712443"/>
            <a:ext cx="7421011" cy="29722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BCCF71-1004-4D5F-8A47-2E2F58DB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" y="2533452"/>
            <a:ext cx="5714662" cy="36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0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</a:t>
            </a:r>
            <a:r>
              <a:rPr lang="es-ES" dirty="0" err="1"/>
              <a:t>dplyr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13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41D2FD0A-4747-449A-9FC8-140E2A5F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731" y="434972"/>
            <a:ext cx="3609565" cy="19516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21AAE1-B167-4633-8ADF-8EF4BE0BBFF2}"/>
              </a:ext>
            </a:extLst>
          </p:cNvPr>
          <p:cNvSpPr txBox="1"/>
          <p:nvPr/>
        </p:nvSpPr>
        <p:spPr>
          <a:xfrm>
            <a:off x="333704" y="1528498"/>
            <a:ext cx="7410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i="0" dirty="0">
                <a:solidFill>
                  <a:srgbClr val="333333"/>
                </a:solidFill>
                <a:effectLst/>
                <a:latin typeface="Helvetica Neue"/>
              </a:rPr>
              <a:t>DPLYR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 Es una librería orientada a la manipulación de datos.</a:t>
            </a:r>
          </a:p>
          <a:p>
            <a:pPr algn="just"/>
            <a:r>
              <a:rPr lang="es-ES" sz="2400" dirty="0">
                <a:solidFill>
                  <a:srgbClr val="333333"/>
                </a:solidFill>
                <a:latin typeface="Helvetica Neue"/>
              </a:rPr>
              <a:t>DPLYR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 es parte del </a:t>
            </a:r>
            <a:r>
              <a:rPr lang="es-ES" sz="2400" b="0" i="0" dirty="0" err="1">
                <a:solidFill>
                  <a:srgbClr val="333333"/>
                </a:solidFill>
                <a:effectLst/>
                <a:latin typeface="Helvetica Neue"/>
              </a:rPr>
              <a:t>tidyverse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 y se integra perfectamente con el resto de las librerías que forman parte de este</a:t>
            </a:r>
            <a:endParaRPr lang="es-ES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endParaRPr lang="es-E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just"/>
            <a:endParaRPr lang="es-EC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B3A95-C821-4CAF-81AF-5202D4F6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41" y="3315736"/>
            <a:ext cx="6047601" cy="28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9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</a:t>
            </a:r>
            <a:r>
              <a:rPr lang="es-ES" dirty="0" err="1"/>
              <a:t>dplyr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14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DDED52-B56D-4990-A400-30CF57CF290F}"/>
              </a:ext>
            </a:extLst>
          </p:cNvPr>
          <p:cNvSpPr txBox="1"/>
          <p:nvPr/>
        </p:nvSpPr>
        <p:spPr>
          <a:xfrm>
            <a:off x="1644869" y="1859865"/>
            <a:ext cx="8208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2400" b="1" i="0" dirty="0" err="1">
                <a:solidFill>
                  <a:srgbClr val="333333"/>
                </a:solidFill>
                <a:effectLst/>
                <a:latin typeface="Helvetica Neue"/>
              </a:rPr>
              <a:t>filter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s-ES" sz="2400" b="0" i="0" dirty="0" err="1">
                <a:solidFill>
                  <a:srgbClr val="333333"/>
                </a:solidFill>
                <a:effectLst/>
                <a:latin typeface="Helvetica Neue"/>
              </a:rPr>
              <a:t>obten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 un subconjunto de las filas de acuerdo a un criterio.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1" i="0" dirty="0" err="1">
                <a:solidFill>
                  <a:srgbClr val="333333"/>
                </a:solidFill>
                <a:effectLst/>
                <a:latin typeface="Helvetica Neue"/>
              </a:rPr>
              <a:t>select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: selecciona columnas de acuerdo al nombre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1" i="0" dirty="0" err="1">
                <a:solidFill>
                  <a:srgbClr val="333333"/>
                </a:solidFill>
                <a:effectLst/>
                <a:latin typeface="Helvetica Neue"/>
              </a:rPr>
              <a:t>arrange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: reordena las filas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1" i="0" dirty="0" err="1">
                <a:solidFill>
                  <a:srgbClr val="333333"/>
                </a:solidFill>
                <a:effectLst/>
                <a:latin typeface="Helvetica Neue"/>
              </a:rPr>
              <a:t>mutate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: agrega nuevas variables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1" i="0" dirty="0" err="1">
                <a:solidFill>
                  <a:srgbClr val="333333"/>
                </a:solidFill>
                <a:effectLst/>
                <a:latin typeface="Helvetica Neue"/>
              </a:rPr>
              <a:t>summarise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: reduce variables a valores (crear nuevas </a:t>
            </a:r>
            <a:r>
              <a:rPr lang="es-ES" sz="2400" b="0" i="0" dirty="0" err="1">
                <a:solidFill>
                  <a:srgbClr val="333333"/>
                </a:solidFill>
                <a:effectLst/>
                <a:latin typeface="Helvetica Neue"/>
              </a:rPr>
              <a:t>dataframe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 con resúmenes de variables de la base original)</a:t>
            </a:r>
          </a:p>
          <a:p>
            <a:pPr algn="just"/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410671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</a:t>
            </a:r>
            <a:r>
              <a:rPr lang="es-ES" dirty="0" err="1"/>
              <a:t>dplyr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15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87A5C1-F84D-48E3-865E-A814985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4" y="1735829"/>
            <a:ext cx="5849122" cy="37797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032D1C-4A64-468B-A965-BCF0F623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60" y="1690688"/>
            <a:ext cx="5591955" cy="2553056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7A0DA1-5EC2-4E09-915B-FD725EB4C857}"/>
              </a:ext>
            </a:extLst>
          </p:cNvPr>
          <p:cNvCxnSpPr/>
          <p:nvPr/>
        </p:nvCxnSpPr>
        <p:spPr>
          <a:xfrm>
            <a:off x="6437360" y="1434662"/>
            <a:ext cx="0" cy="41936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DF201E-E627-45FA-97A6-FD3CBFE38E81}"/>
              </a:ext>
            </a:extLst>
          </p:cNvPr>
          <p:cNvSpPr txBox="1"/>
          <p:nvPr/>
        </p:nvSpPr>
        <p:spPr>
          <a:xfrm>
            <a:off x="693683" y="5628290"/>
            <a:ext cx="863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</a:t>
            </a:r>
            <a:r>
              <a:rPr lang="es-EC" dirty="0" err="1">
                <a:hlinkClick r:id="rId4"/>
              </a:rPr>
              <a:t>RStudio</a:t>
            </a:r>
            <a:r>
              <a:rPr lang="es-EC" dirty="0">
                <a:hlinkClick r:id="rId4"/>
              </a:rPr>
              <a:t> </a:t>
            </a:r>
            <a:r>
              <a:rPr lang="es-EC" dirty="0" err="1">
                <a:hlinkClick r:id="rId4"/>
              </a:rPr>
              <a:t>Cheatsheets</a:t>
            </a:r>
            <a:r>
              <a:rPr lang="es-EC" dirty="0">
                <a:hlinkClick r:id="rId4"/>
              </a:rPr>
              <a:t> - </a:t>
            </a:r>
            <a:r>
              <a:rPr lang="es-EC" dirty="0" err="1">
                <a:hlinkClick r:id="rId4"/>
              </a:rPr>
              <a:t>RStudio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971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Limpieza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16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04D0D5-21C0-48B7-8FD3-A84A1FAD05FB}"/>
              </a:ext>
            </a:extLst>
          </p:cNvPr>
          <p:cNvSpPr txBox="1"/>
          <p:nvPr/>
        </p:nvSpPr>
        <p:spPr>
          <a:xfrm>
            <a:off x="677917" y="1690688"/>
            <a:ext cx="10675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0" i="0" dirty="0">
                <a:solidFill>
                  <a:srgbClr val="333333"/>
                </a:solidFill>
                <a:effectLst/>
                <a:latin typeface="Helvetica Neue"/>
              </a:rPr>
              <a:t>En un proyecto de Ciencias de Datos, es fundamental realizar un procesamiento previo de limpieza y transformaciones necesarias, de tal forma, la data quede lista para su posterior procesamiento análisis de los mismos por medio de distintos estadísticos y gráficos que permitan describir las variables con las que se trabaja y determinar las posibles relaciones entre ellas. La calidad del conjunto de datos finalmente obtenido determinará la robustez y fiabilidad de los resultados del proyecto.</a:t>
            </a:r>
            <a:endParaRPr lang="es-EC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59A972-A320-47E8-98F2-8F2E27B2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38" y="3891027"/>
            <a:ext cx="2067213" cy="9240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8E6006-8FDB-4CE4-96E0-B633E8CF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51" y="4815081"/>
            <a:ext cx="3067478" cy="9431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96D9EE6-6516-4EAD-B424-BA9D7B41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484" y="3765116"/>
            <a:ext cx="211484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5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Limpieza </a:t>
            </a:r>
            <a:r>
              <a:rPr lang="es-ES" dirty="0" err="1"/>
              <a:t>Strings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17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AFA30E-6FE5-4CD7-9EEE-A5788CF6D9B4}"/>
              </a:ext>
            </a:extLst>
          </p:cNvPr>
          <p:cNvSpPr txBox="1"/>
          <p:nvPr/>
        </p:nvSpPr>
        <p:spPr>
          <a:xfrm>
            <a:off x="894693" y="1501502"/>
            <a:ext cx="10071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String</a:t>
            </a:r>
            <a:r>
              <a:rPr lang="es-ES" sz="2800" b="1" dirty="0"/>
              <a:t>: Cadenas de caracteres (campos tipo texto)</a:t>
            </a:r>
          </a:p>
          <a:p>
            <a:endParaRPr lang="es-EC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</a:rPr>
              <a:t>E</a:t>
            </a:r>
            <a:r>
              <a:rPr lang="es-ES" sz="2800" dirty="0">
                <a:solidFill>
                  <a:srgbClr val="000000"/>
                </a:solidFill>
                <a:effectLst/>
              </a:rPr>
              <a:t>liminar espacios en blanco en cualquiera de los lados de las cadenas.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</a:rPr>
              <a:t>E</a:t>
            </a:r>
            <a:r>
              <a:rPr lang="es-ES" sz="2800" dirty="0">
                <a:solidFill>
                  <a:srgbClr val="000000"/>
                </a:solidFill>
                <a:effectLst/>
              </a:rPr>
              <a:t>xtraer fragmentos de una cadena que corresponden a un determinado patrón</a:t>
            </a:r>
            <a:endParaRPr lang="es-ES" sz="28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rgbClr val="333333"/>
                </a:solidFill>
                <a:effectLst/>
              </a:rPr>
              <a:t>Reemplazar/suprimir contenido parcial.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rgbClr val="333333"/>
                </a:solidFill>
                <a:effectLst/>
              </a:rPr>
              <a:t>Homogenizar mayúsculas/ minúsculas</a:t>
            </a:r>
            <a:endParaRPr lang="es-ES" sz="28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</a:rPr>
              <a:t>D</a:t>
            </a:r>
            <a:r>
              <a:rPr lang="es-ES" sz="2800" dirty="0">
                <a:solidFill>
                  <a:srgbClr val="000000"/>
                </a:solidFill>
                <a:effectLst/>
              </a:rPr>
              <a:t>ividir las cadenas de caracteres según un patrón, pudiendo indicar el número de bloques en los que hacerlo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7498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Limpieza Date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18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AFA30E-6FE5-4CD7-9EEE-A5788CF6D9B4}"/>
              </a:ext>
            </a:extLst>
          </p:cNvPr>
          <p:cNvSpPr txBox="1"/>
          <p:nvPr/>
        </p:nvSpPr>
        <p:spPr>
          <a:xfrm>
            <a:off x="894693" y="1735829"/>
            <a:ext cx="10071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Date: Fechas(campos tipo date)</a:t>
            </a:r>
          </a:p>
          <a:p>
            <a:endParaRPr lang="es-EC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rgbClr val="333333"/>
                </a:solidFill>
                <a:effectLst/>
              </a:rPr>
              <a:t>Conversión de tipo de datos a tipo fecha.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</a:rPr>
              <a:t>Formato de fechas </a:t>
            </a:r>
            <a:r>
              <a:rPr lang="es-ES" sz="2800" dirty="0" err="1">
                <a:solidFill>
                  <a:srgbClr val="000000"/>
                </a:solidFill>
              </a:rPr>
              <a:t>dd</a:t>
            </a:r>
            <a:r>
              <a:rPr lang="es-ES" sz="2800" dirty="0">
                <a:solidFill>
                  <a:srgbClr val="000000"/>
                </a:solidFill>
              </a:rPr>
              <a:t>/mm/</a:t>
            </a:r>
            <a:r>
              <a:rPr lang="es-ES" sz="2800" dirty="0" err="1">
                <a:solidFill>
                  <a:srgbClr val="000000"/>
                </a:solidFill>
              </a:rPr>
              <a:t>yyyy</a:t>
            </a:r>
            <a:r>
              <a:rPr lang="es-ES" sz="2800" dirty="0">
                <a:solidFill>
                  <a:srgbClr val="000000"/>
                </a:solidFill>
              </a:rPr>
              <a:t>; </a:t>
            </a:r>
            <a:r>
              <a:rPr lang="es-ES" sz="2800" dirty="0" err="1">
                <a:solidFill>
                  <a:srgbClr val="000000"/>
                </a:solidFill>
              </a:rPr>
              <a:t>yyyy</a:t>
            </a:r>
            <a:r>
              <a:rPr lang="es-ES" sz="2800" dirty="0">
                <a:solidFill>
                  <a:srgbClr val="000000"/>
                </a:solidFill>
              </a:rPr>
              <a:t>-mm-</a:t>
            </a:r>
            <a:r>
              <a:rPr lang="es-ES" sz="2800" dirty="0" err="1">
                <a:solidFill>
                  <a:srgbClr val="000000"/>
                </a:solidFill>
              </a:rPr>
              <a:t>dd</a:t>
            </a:r>
            <a:r>
              <a:rPr lang="es-ES" sz="280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</a:rPr>
              <a:t>Extraer partes de la fecha.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333333"/>
                </a:solidFill>
                <a:effectLst/>
              </a:rPr>
              <a:t>Creación de nuevos campos computados de fechas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61694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DF68-0893-4BF7-AA95-7B549318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1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E1ABC-C45D-453E-BB6E-573A94B64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Limpieza de cadenas de caracteres y manipulación de fechas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</a:t>
            </a:fld>
            <a:endParaRPr lang="es-EC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3611" y="791570"/>
            <a:ext cx="10515600" cy="1119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/>
              <a:t>Objetivos</a:t>
            </a:r>
            <a:endParaRPr lang="es-ES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779110" y="3467267"/>
            <a:ext cx="10515600" cy="2235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charset="0"/>
              <a:buChar char="•"/>
            </a:pPr>
            <a:r>
              <a:rPr lang="es-EC" sz="3200" dirty="0">
                <a:solidFill>
                  <a:schemeClr val="tx1"/>
                </a:solidFill>
              </a:rPr>
              <a:t>Comprender las bases estadísticas y las técnicas necesarias para la recuperación, almacenamiento, depuración y limpieza de datos.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s-EC" sz="3200" dirty="0">
                <a:solidFill>
                  <a:schemeClr val="tx1"/>
                </a:solidFill>
              </a:rPr>
              <a:t>Examinar un conjunto de datos empleando las técnicas adecuadas para un tratamiento correcto de los mismos</a:t>
            </a:r>
            <a:r>
              <a:rPr lang="es-E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58911" y="73290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68" y="1120134"/>
            <a:ext cx="3596898" cy="21314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8"/>
    </mc:Choice>
    <mc:Fallback xmlns="">
      <p:transition spd="slow" advTm="339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Transformación </a:t>
            </a:r>
            <a:r>
              <a:rPr lang="es-ES" dirty="0" err="1"/>
              <a:t>dplyr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20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712076" y="1721365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DDED52-B56D-4990-A400-30CF57CF290F}"/>
              </a:ext>
            </a:extLst>
          </p:cNvPr>
          <p:cNvSpPr txBox="1"/>
          <p:nvPr/>
        </p:nvSpPr>
        <p:spPr>
          <a:xfrm>
            <a:off x="1975851" y="3300547"/>
            <a:ext cx="66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C" sz="6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A9CECA-FE15-4B75-89A9-449C09EE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76" y="1682730"/>
            <a:ext cx="10398034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El paquete incluye un conjunto de comandos que coinciden con las acciones más comunes que se realizan sobre un conjunto de datos, tales como seleccionar filas 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filter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()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seleccionar columnas 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select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()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ordenar 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arrange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()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transformar o añadir nuevas variables 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mutate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()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resumir mediante alguna medida numérica 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summarise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urier New" panose="02070309020205020404" pitchFamily="49" charset="0"/>
              </a:rPr>
              <a:t>()</a:t>
            </a:r>
            <a:r>
              <a:rPr lang="es-EC" altLang="es-EC" sz="24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s-EC" altLang="es-EC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193D41-D095-483E-8419-55FE51086BFE}"/>
              </a:ext>
            </a:extLst>
          </p:cNvPr>
          <p:cNvSpPr txBox="1"/>
          <p:nvPr/>
        </p:nvSpPr>
        <p:spPr>
          <a:xfrm>
            <a:off x="712076" y="3536134"/>
            <a:ext cx="103980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rgbClr val="333333"/>
                </a:solidFill>
              </a:rPr>
              <a:t>Se debe tener en consideración para utilizar las funciones anteriores: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333333"/>
                </a:solidFill>
              </a:rPr>
              <a:t>El primer argumento siempre es un </a:t>
            </a:r>
            <a:r>
              <a:rPr lang="es-ES" sz="2400" dirty="0" err="1">
                <a:solidFill>
                  <a:srgbClr val="333333"/>
                </a:solidFill>
              </a:rPr>
              <a:t>tibble</a:t>
            </a:r>
            <a:r>
              <a:rPr lang="es-ES" sz="2400" dirty="0">
                <a:solidFill>
                  <a:srgbClr val="333333"/>
                </a:solidFill>
              </a:rPr>
              <a:t> o </a:t>
            </a:r>
            <a:r>
              <a:rPr lang="es-ES" sz="2400" dirty="0" err="1">
                <a:solidFill>
                  <a:srgbClr val="333333"/>
                </a:solidFill>
              </a:rPr>
              <a:t>data.frame</a:t>
            </a:r>
            <a:endParaRPr lang="es-ES" sz="2400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333333"/>
                </a:solidFill>
              </a:rPr>
              <a:t>El resto de los argumentos indican los </a:t>
            </a:r>
            <a:r>
              <a:rPr lang="es-ES" sz="2400" dirty="0" err="1">
                <a:solidFill>
                  <a:srgbClr val="333333"/>
                </a:solidFill>
              </a:rPr>
              <a:t>parametros</a:t>
            </a:r>
            <a:r>
              <a:rPr lang="es-ES" sz="2400" dirty="0">
                <a:solidFill>
                  <a:srgbClr val="333333"/>
                </a:solidFill>
              </a:rPr>
              <a:t> de lo que queremos hacer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333333"/>
                </a:solidFill>
              </a:rPr>
              <a:t>El resultado siempre tiene </a:t>
            </a:r>
            <a:r>
              <a:rPr lang="es-ES" sz="2400" dirty="0" err="1">
                <a:solidFill>
                  <a:srgbClr val="333333"/>
                </a:solidFill>
              </a:rPr>
              <a:t>tambien</a:t>
            </a:r>
            <a:r>
              <a:rPr lang="es-ES" sz="2400" dirty="0">
                <a:solidFill>
                  <a:srgbClr val="333333"/>
                </a:solidFill>
              </a:rPr>
              <a:t> estructura de </a:t>
            </a:r>
            <a:r>
              <a:rPr lang="es-ES" sz="2400" dirty="0" err="1">
                <a:solidFill>
                  <a:srgbClr val="333333"/>
                </a:solidFill>
              </a:rPr>
              <a:t>tibble</a:t>
            </a:r>
            <a:r>
              <a:rPr lang="es-ES" sz="2400" dirty="0">
                <a:solidFill>
                  <a:srgbClr val="333333"/>
                </a:solidFill>
              </a:rPr>
              <a:t> o data </a:t>
            </a:r>
            <a:r>
              <a:rPr lang="es-ES" sz="2400" dirty="0" err="1">
                <a:solidFill>
                  <a:srgbClr val="333333"/>
                </a:solidFill>
              </a:rPr>
              <a:t>frame</a:t>
            </a:r>
            <a:endParaRPr lang="es-ES" sz="2400" dirty="0">
              <a:solidFill>
                <a:srgbClr val="333333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3275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2" y="60337"/>
            <a:ext cx="10515600" cy="1325563"/>
          </a:xfrm>
        </p:spPr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funciones </a:t>
            </a:r>
            <a:r>
              <a:rPr lang="es-ES" dirty="0" err="1"/>
              <a:t>dplyr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21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0B21F2E4-E31C-40AE-ADF5-1BF66B62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" y="1005547"/>
            <a:ext cx="5044374" cy="20686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47D782-D6C1-4183-BADC-8F80EA67386E}"/>
              </a:ext>
            </a:extLst>
          </p:cNvPr>
          <p:cNvSpPr txBox="1"/>
          <p:nvPr/>
        </p:nvSpPr>
        <p:spPr>
          <a:xfrm>
            <a:off x="838200" y="2998291"/>
            <a:ext cx="383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filter</a:t>
            </a:r>
            <a:r>
              <a:rPr lang="es-ES" sz="2400" b="1" dirty="0"/>
              <a:t> (</a:t>
            </a:r>
            <a:r>
              <a:rPr lang="es-ES" sz="2400" b="1" dirty="0" err="1"/>
              <a:t>dataframe</a:t>
            </a:r>
            <a:r>
              <a:rPr lang="es-ES" sz="2400" b="1" dirty="0"/>
              <a:t>, condición)</a:t>
            </a:r>
            <a:endParaRPr lang="es-EC" sz="24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E42A29C-E584-4F36-9188-DB2402FFF976}"/>
              </a:ext>
            </a:extLst>
          </p:cNvPr>
          <p:cNvSpPr txBox="1"/>
          <p:nvPr/>
        </p:nvSpPr>
        <p:spPr>
          <a:xfrm>
            <a:off x="6228319" y="2967335"/>
            <a:ext cx="453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select</a:t>
            </a:r>
            <a:r>
              <a:rPr lang="es-ES" sz="2400" b="1" dirty="0"/>
              <a:t> (</a:t>
            </a:r>
            <a:r>
              <a:rPr lang="es-ES" sz="2400" b="1" dirty="0" err="1"/>
              <a:t>dataframe</a:t>
            </a:r>
            <a:r>
              <a:rPr lang="es-ES" sz="2400" b="1" dirty="0"/>
              <a:t>, columnas)</a:t>
            </a:r>
            <a:endParaRPr lang="es-EC" sz="2400" b="1" dirty="0"/>
          </a:p>
        </p:txBody>
      </p:sp>
      <p:pic>
        <p:nvPicPr>
          <p:cNvPr id="14" name="Imagen 13" descr="Tabla&#10;&#10;Descripción generada automáticamente">
            <a:extLst>
              <a:ext uri="{FF2B5EF4-FFF2-40B4-BE49-F238E27FC236}">
                <a16:creationId xmlns:a16="http://schemas.microsoft.com/office/drawing/2014/main" id="{9AA8EABA-928E-4365-9548-8FBC955D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05" y="1046138"/>
            <a:ext cx="5068748" cy="1952153"/>
          </a:xfrm>
          <a:prstGeom prst="rect">
            <a:avLst/>
          </a:prstGeom>
        </p:spPr>
      </p:pic>
      <p:pic>
        <p:nvPicPr>
          <p:cNvPr id="16" name="Imagen 15" descr="Tabla&#10;&#10;Descripción generada automáticamente">
            <a:extLst>
              <a:ext uri="{FF2B5EF4-FFF2-40B4-BE49-F238E27FC236}">
                <a16:creationId xmlns:a16="http://schemas.microsoft.com/office/drawing/2014/main" id="{1F009A91-F763-4F88-9F4F-6855835D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" y="3459956"/>
            <a:ext cx="4713093" cy="194943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F4F6FA2-AF95-4DA6-BC8B-FFA4DDB19C63}"/>
              </a:ext>
            </a:extLst>
          </p:cNvPr>
          <p:cNvSpPr txBox="1"/>
          <p:nvPr/>
        </p:nvSpPr>
        <p:spPr>
          <a:xfrm>
            <a:off x="362812" y="5564351"/>
            <a:ext cx="471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arrange</a:t>
            </a:r>
            <a:r>
              <a:rPr lang="es-ES" sz="2400" b="1" dirty="0"/>
              <a:t>(</a:t>
            </a:r>
            <a:r>
              <a:rPr lang="es-ES" sz="2400" b="1" dirty="0" err="1"/>
              <a:t>dataframe,columnas</a:t>
            </a:r>
            <a:r>
              <a:rPr lang="es-ES" sz="2400" b="1" dirty="0"/>
              <a:t>)</a:t>
            </a:r>
            <a:endParaRPr lang="es-EC" sz="2400" b="1" dirty="0"/>
          </a:p>
        </p:txBody>
      </p:sp>
      <p:pic>
        <p:nvPicPr>
          <p:cNvPr id="19" name="Imagen 18" descr="Tabla&#10;&#10;Descripción generada automáticamente">
            <a:extLst>
              <a:ext uri="{FF2B5EF4-FFF2-40B4-BE49-F238E27FC236}">
                <a16:creationId xmlns:a16="http://schemas.microsoft.com/office/drawing/2014/main" id="{4B66D237-D02C-4951-A17F-44CAEAB0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405" y="3563425"/>
            <a:ext cx="4568805" cy="187438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2B37CC7-E693-4295-8EB8-3E13101A7BD1}"/>
              </a:ext>
            </a:extLst>
          </p:cNvPr>
          <p:cNvSpPr txBox="1"/>
          <p:nvPr/>
        </p:nvSpPr>
        <p:spPr>
          <a:xfrm>
            <a:off x="6081778" y="5535143"/>
            <a:ext cx="61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mutate</a:t>
            </a:r>
            <a:r>
              <a:rPr lang="es-ES" sz="2400" b="1" dirty="0"/>
              <a:t>(</a:t>
            </a:r>
            <a:r>
              <a:rPr lang="es-ES" sz="2400" b="1" dirty="0" err="1"/>
              <a:t>dataframe,nuevo</a:t>
            </a:r>
            <a:r>
              <a:rPr lang="es-ES" sz="2400" b="1" dirty="0"/>
              <a:t> campo&lt;-operación)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283276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2" y="60337"/>
            <a:ext cx="10515600" cy="1325563"/>
          </a:xfrm>
        </p:spPr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funciones </a:t>
            </a:r>
            <a:r>
              <a:rPr lang="es-ES" dirty="0" err="1"/>
              <a:t>dplyr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22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B37CC7-E693-4295-8EB8-3E13101A7BD1}"/>
              </a:ext>
            </a:extLst>
          </p:cNvPr>
          <p:cNvSpPr txBox="1"/>
          <p:nvPr/>
        </p:nvSpPr>
        <p:spPr>
          <a:xfrm>
            <a:off x="118242" y="3850883"/>
            <a:ext cx="482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/>
              <a:t>summarise</a:t>
            </a:r>
            <a:r>
              <a:rPr lang="es-ES" sz="2400" b="1" dirty="0"/>
              <a:t>(</a:t>
            </a:r>
            <a:r>
              <a:rPr lang="es-ES" sz="2400" b="1" dirty="0" err="1"/>
              <a:t>dataframe,campo</a:t>
            </a:r>
            <a:r>
              <a:rPr lang="es-ES" sz="2400" b="1" dirty="0"/>
              <a:t>&lt;-función agregado)</a:t>
            </a:r>
            <a:endParaRPr lang="es-EC" sz="2400" b="1" dirty="0"/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80CB656C-738E-4CF9-9912-65BC00FA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9" y="1385900"/>
            <a:ext cx="4820323" cy="2286319"/>
          </a:xfrm>
          <a:prstGeom prst="rect">
            <a:avLst/>
          </a:prstGeom>
        </p:spPr>
      </p:pic>
      <p:pic>
        <p:nvPicPr>
          <p:cNvPr id="10" name="Imagen 9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341DA042-7A5F-4BD5-897F-71F05673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23" y="1690688"/>
            <a:ext cx="6199874" cy="251434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8043CAD-44DC-495F-94D7-7F3B616F2077}"/>
              </a:ext>
            </a:extLst>
          </p:cNvPr>
          <p:cNvSpPr txBox="1"/>
          <p:nvPr/>
        </p:nvSpPr>
        <p:spPr>
          <a:xfrm>
            <a:off x="6000077" y="4205036"/>
            <a:ext cx="482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/>
              <a:t>groupby</a:t>
            </a:r>
            <a:r>
              <a:rPr lang="es-ES" sz="2400" b="1" dirty="0"/>
              <a:t>(</a:t>
            </a:r>
            <a:r>
              <a:rPr lang="es-ES" sz="2400" b="1" dirty="0" err="1"/>
              <a:t>dataframe</a:t>
            </a:r>
            <a:r>
              <a:rPr lang="es-ES" sz="2400" b="1" dirty="0"/>
              <a:t>, campo por agrupar)</a:t>
            </a:r>
            <a:endParaRPr lang="es-EC" sz="2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7B7D37-3110-487E-ADB9-BA180B7360A9}"/>
              </a:ext>
            </a:extLst>
          </p:cNvPr>
          <p:cNvSpPr txBox="1"/>
          <p:nvPr/>
        </p:nvSpPr>
        <p:spPr>
          <a:xfrm>
            <a:off x="7974724" y="1195895"/>
            <a:ext cx="294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groupby</a:t>
            </a:r>
            <a:r>
              <a:rPr lang="es-ES" sz="2800" dirty="0"/>
              <a:t>()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75327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Transformación </a:t>
            </a:r>
            <a:r>
              <a:rPr lang="es-ES" dirty="0" err="1"/>
              <a:t>dplyr</a:t>
            </a:r>
            <a:r>
              <a:rPr lang="es-ES" dirty="0"/>
              <a:t> %&gt;%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23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712076" y="1721365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A9CECA-FE15-4B75-89A9-449C09EE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55" y="1667562"/>
            <a:ext cx="1039803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i="0" dirty="0">
                <a:solidFill>
                  <a:srgbClr val="333333"/>
                </a:solidFill>
                <a:effectLst/>
                <a:latin typeface="Helvetica Neue"/>
              </a:rPr>
              <a:t>Pipe %&gt;%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 El </a:t>
            </a:r>
            <a:r>
              <a:rPr lang="es-ES" sz="2400" b="0" i="0" dirty="0" err="1">
                <a:solidFill>
                  <a:srgbClr val="333333"/>
                </a:solidFill>
                <a:effectLst/>
                <a:latin typeface="Helvetica Neue"/>
              </a:rPr>
              <a:t>operardor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 pipe (%&gt;%) permite encadenar funciones. Es decir, toma la salida de una función y la pasa como entrada de la siguiente función. Esto ayuda enormemente a mejorar la legibilidad del código.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s-EC" altLang="es-EC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2ABB27CF-8D74-48FC-A54E-CD7F9FB1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36" y="3053624"/>
            <a:ext cx="8668647" cy="29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DF68-0893-4BF7-AA95-7B549318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2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E1ABC-C45D-453E-BB6E-573A94B64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Transformación Funciones </a:t>
            </a:r>
            <a:r>
              <a:rPr lang="es-ES" dirty="0" err="1"/>
              <a:t>Dplyr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7521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1D6D68-AD7C-42C7-972C-DFB3C101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7" y="2054"/>
            <a:ext cx="10515600" cy="1325563"/>
          </a:xfrm>
        </p:spPr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</a:t>
            </a:r>
            <a:r>
              <a:rPr lang="es-ES" dirty="0" err="1"/>
              <a:t>tidyr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403D1-EE8C-4464-845C-5FC8235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25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B5D9C-F694-4A9D-A3DB-288BD0E9DB96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ABB3A6-F5AB-429A-9D4E-DBE8B64D86E5}"/>
              </a:ext>
            </a:extLst>
          </p:cNvPr>
          <p:cNvSpPr txBox="1"/>
          <p:nvPr/>
        </p:nvSpPr>
        <p:spPr>
          <a:xfrm>
            <a:off x="838200" y="1690688"/>
            <a:ext cx="97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CBCCF71-1004-4D5F-8A47-2E2F58DB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69" y="1199119"/>
            <a:ext cx="6999885" cy="44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DF68-0893-4BF7-AA95-7B549318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3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E1ABC-C45D-453E-BB6E-573A94B64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: Transformación Funciones </a:t>
            </a:r>
            <a:r>
              <a:rPr lang="es-ES" dirty="0" err="1"/>
              <a:t>Tidyr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2282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706742" y="1873039"/>
            <a:ext cx="10515600" cy="544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/>
              <a:t>MANEJO DE DATOS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30372" y="2460527"/>
            <a:ext cx="10515600" cy="10087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ts val="1200"/>
              </a:lnSpc>
              <a:spcBef>
                <a:spcPts val="105"/>
              </a:spcBef>
              <a:spcAft>
                <a:spcPts val="1000"/>
              </a:spcAft>
            </a:pPr>
            <a:r>
              <a:rPr lang="es-ES" sz="2000" b="1" dirty="0"/>
              <a:t>Conexión a Base de datos </a:t>
            </a:r>
            <a:r>
              <a:rPr lang="es-EC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manipulación y almacenamiento de datos</a:t>
            </a:r>
          </a:p>
          <a:p>
            <a:pPr lvl="0" algn="ctr">
              <a:lnSpc>
                <a:spcPts val="1200"/>
              </a:lnSpc>
              <a:spcBef>
                <a:spcPts val="105"/>
              </a:spcBef>
              <a:spcAft>
                <a:spcPts val="1000"/>
              </a:spcAft>
            </a:pPr>
            <a:r>
              <a:rPr lang="es-EC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desde un Software Estadístico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635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7"/>
    </mc:Choice>
    <mc:Fallback xmlns="">
      <p:transition spd="slow" advTm="117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86022D-7B47-4FBB-B8B8-32A2B94E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ETL: </a:t>
            </a:r>
            <a:r>
              <a:rPr lang="es-EC" dirty="0" err="1"/>
              <a:t>Extract</a:t>
            </a:r>
            <a:r>
              <a:rPr lang="es-EC" dirty="0"/>
              <a:t> + </a:t>
            </a:r>
            <a:r>
              <a:rPr lang="es-EC" dirty="0" err="1"/>
              <a:t>Transform</a:t>
            </a:r>
            <a:r>
              <a:rPr lang="es-EC" dirty="0"/>
              <a:t> + Load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7B7B2C-17BC-4579-998F-45A6AC4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E904C-A71D-4796-90D0-E0C3396BDB21}"/>
              </a:ext>
            </a:extLst>
          </p:cNvPr>
          <p:cNvSpPr txBox="1"/>
          <p:nvPr/>
        </p:nvSpPr>
        <p:spPr>
          <a:xfrm>
            <a:off x="6258911" y="73290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ED21B6-80D5-42DB-AC8E-57D1ED9EA7CC}"/>
              </a:ext>
            </a:extLst>
          </p:cNvPr>
          <p:cNvSpPr txBox="1"/>
          <p:nvPr/>
        </p:nvSpPr>
        <p:spPr>
          <a:xfrm>
            <a:off x="7220606" y="5428934"/>
            <a:ext cx="244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Fuente: </a:t>
            </a:r>
            <a:r>
              <a:rPr lang="es-EC" sz="1400" dirty="0">
                <a:solidFill>
                  <a:srgbClr val="333333"/>
                </a:solidFill>
                <a:latin typeface="Bitter"/>
              </a:rPr>
              <a:t>Jairo Ayala</a:t>
            </a:r>
            <a:endParaRPr lang="es-EC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AC4228-FEB4-436E-8CC1-87F3AD10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55" y="1602469"/>
            <a:ext cx="8443606" cy="36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9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86022D-7B47-4FBB-B8B8-32A2B94E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ETL: </a:t>
            </a:r>
            <a:r>
              <a:rPr lang="es-EC" dirty="0" err="1"/>
              <a:t>Extract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7B7B2C-17BC-4579-998F-45A6AC4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E904C-A71D-4796-90D0-E0C3396BDB21}"/>
              </a:ext>
            </a:extLst>
          </p:cNvPr>
          <p:cNvSpPr txBox="1"/>
          <p:nvPr/>
        </p:nvSpPr>
        <p:spPr>
          <a:xfrm>
            <a:off x="6258911" y="73290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B80320-AA3A-43CF-A576-7CDFE9C08E7C}"/>
              </a:ext>
            </a:extLst>
          </p:cNvPr>
          <p:cNvSpPr txBox="1"/>
          <p:nvPr/>
        </p:nvSpPr>
        <p:spPr>
          <a:xfrm>
            <a:off x="168165" y="1690688"/>
            <a:ext cx="5754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s-ES" b="1" i="0" dirty="0">
                <a:solidFill>
                  <a:srgbClr val="333333"/>
                </a:solidFill>
                <a:effectLst/>
                <a:latin typeface="Helvetica Neue"/>
              </a:rPr>
              <a:t>Extracción: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 los datos en bruto deben extraerse de una variedad de fuentes, por ejemplo:</a:t>
            </a:r>
          </a:p>
          <a:p>
            <a:pPr algn="just"/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Bases de datos existentes.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Registros de actividades.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Actividades transaccionales.</a:t>
            </a:r>
          </a:p>
          <a:p>
            <a:pPr algn="just"/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A8BDC4-A19A-42A4-83BE-89999DEBAD5A}"/>
              </a:ext>
            </a:extLst>
          </p:cNvPr>
          <p:cNvSpPr txBox="1"/>
          <p:nvPr/>
        </p:nvSpPr>
        <p:spPr>
          <a:xfrm>
            <a:off x="6439214" y="154020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i="0" dirty="0">
                <a:solidFill>
                  <a:srgbClr val="3C3C3B"/>
                </a:solidFill>
                <a:effectLst/>
                <a:latin typeface="Open Sans" panose="020B0606030504020204" pitchFamily="34" charset="0"/>
              </a:rPr>
              <a:t> Recomendaciones: </a:t>
            </a:r>
          </a:p>
          <a:p>
            <a:pPr algn="just"/>
            <a:r>
              <a:rPr lang="es-ES" b="0" i="0" dirty="0">
                <a:solidFill>
                  <a:srgbClr val="3C3C3B"/>
                </a:solidFill>
                <a:effectLst/>
                <a:latin typeface="Open Sans" panose="020B0606030504020204" pitchFamily="34" charset="0"/>
              </a:rPr>
              <a:t>● Extraer los datos desde los sistemas de origen.</a:t>
            </a:r>
          </a:p>
          <a:p>
            <a:pPr algn="just"/>
            <a:r>
              <a:rPr lang="es-ES" b="0" i="0" dirty="0">
                <a:solidFill>
                  <a:srgbClr val="3C3C3B"/>
                </a:solidFill>
                <a:effectLst/>
                <a:latin typeface="Open Sans" panose="020B0606030504020204" pitchFamily="34" charset="0"/>
              </a:rPr>
              <a:t>● Analizar los datos extraídos obteniendo un chequeo.</a:t>
            </a:r>
          </a:p>
          <a:p>
            <a:pPr algn="just"/>
            <a:r>
              <a:rPr lang="es-ES" b="0" i="0" dirty="0">
                <a:solidFill>
                  <a:srgbClr val="3C3C3B"/>
                </a:solidFill>
                <a:effectLst/>
                <a:latin typeface="Open Sans" panose="020B0606030504020204" pitchFamily="34" charset="0"/>
              </a:rPr>
              <a:t>● Interpretar este chequeo para verificar que los datos extraídos cumplen la pauta o</a:t>
            </a:r>
            <a:br>
              <a:rPr lang="es-ES" dirty="0"/>
            </a:br>
            <a:r>
              <a:rPr lang="es-ES" b="0" i="0" dirty="0">
                <a:solidFill>
                  <a:srgbClr val="3C3C3B"/>
                </a:solidFill>
                <a:effectLst/>
                <a:latin typeface="Open Sans" panose="020B0606030504020204" pitchFamily="34" charset="0"/>
              </a:rPr>
              <a:t>estructura que se esperaba. Si no fuese así, los datos deberían ser rechazados.</a:t>
            </a:r>
          </a:p>
          <a:p>
            <a:pPr algn="just"/>
            <a:r>
              <a:rPr lang="es-ES" b="0" i="0" dirty="0">
                <a:solidFill>
                  <a:srgbClr val="3C3C3B"/>
                </a:solidFill>
                <a:effectLst/>
                <a:latin typeface="Open Sans" panose="020B0606030504020204" pitchFamily="34" charset="0"/>
              </a:rPr>
              <a:t>● Convertir los datos a un formato preparado para iniciar el proceso de transformación.</a:t>
            </a:r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E605D7-883C-4311-B53B-9FA49F2BD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4" y="3429000"/>
            <a:ext cx="5543064" cy="250546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3385616-7875-4CA4-B2E1-FE666774FE62}"/>
              </a:ext>
            </a:extLst>
          </p:cNvPr>
          <p:cNvSpPr/>
          <p:nvPr/>
        </p:nvSpPr>
        <p:spPr>
          <a:xfrm>
            <a:off x="299545" y="3785077"/>
            <a:ext cx="2979683" cy="2212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64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86022D-7B47-4FBB-B8B8-32A2B94E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ETL: </a:t>
            </a:r>
            <a:r>
              <a:rPr lang="es-EC" dirty="0" err="1"/>
              <a:t>Transform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7B7B2C-17BC-4579-998F-45A6AC4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E904C-A71D-4796-90D0-E0C3396BDB21}"/>
              </a:ext>
            </a:extLst>
          </p:cNvPr>
          <p:cNvSpPr txBox="1"/>
          <p:nvPr/>
        </p:nvSpPr>
        <p:spPr>
          <a:xfrm>
            <a:off x="6258911" y="73290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4D37F0-603D-439F-AA90-441B7FBF9652}"/>
              </a:ext>
            </a:extLst>
          </p:cNvPr>
          <p:cNvSpPr txBox="1"/>
          <p:nvPr/>
        </p:nvSpPr>
        <p:spPr>
          <a:xfrm>
            <a:off x="520262" y="1600521"/>
            <a:ext cx="10707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En esta fase se realiza la </a:t>
            </a:r>
            <a:r>
              <a:rPr lang="es-ES" sz="2800" b="1" dirty="0"/>
              <a:t>homologación </a:t>
            </a:r>
            <a:r>
              <a:rPr lang="es-ES" sz="2800" dirty="0"/>
              <a:t>de los datos adicionalmente que esto conlleva varias operaciones como filtrado, ordenación, agregación, combinado de datos, limpieza, depuración, remover duplicados.</a:t>
            </a:r>
            <a:endParaRPr lang="es-EC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578008-143C-4FE1-9153-96F62312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" y="3160986"/>
            <a:ext cx="5543064" cy="250546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7FB122-9029-40B0-B5EB-4911D324E266}"/>
              </a:ext>
            </a:extLst>
          </p:cNvPr>
          <p:cNvSpPr/>
          <p:nvPr/>
        </p:nvSpPr>
        <p:spPr>
          <a:xfrm>
            <a:off x="3153103" y="3455352"/>
            <a:ext cx="1545021" cy="2212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DA11409-A076-4DED-925C-9AEE527DB1F7}"/>
              </a:ext>
            </a:extLst>
          </p:cNvPr>
          <p:cNvCxnSpPr>
            <a:cxnSpLocks/>
          </p:cNvCxnSpPr>
          <p:nvPr/>
        </p:nvCxnSpPr>
        <p:spPr>
          <a:xfrm>
            <a:off x="4698124" y="3402648"/>
            <a:ext cx="1828800" cy="26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89BE4-A035-4901-BBDA-2A0CB243C49A}"/>
              </a:ext>
            </a:extLst>
          </p:cNvPr>
          <p:cNvSpPr txBox="1"/>
          <p:nvPr/>
        </p:nvSpPr>
        <p:spPr>
          <a:xfrm>
            <a:off x="7110248" y="3160986"/>
            <a:ext cx="41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i="0" dirty="0">
                <a:solidFill>
                  <a:srgbClr val="333333"/>
                </a:solidFill>
                <a:effectLst/>
                <a:latin typeface="Helvetica Neue"/>
              </a:rPr>
              <a:t>Normalización</a:t>
            </a:r>
          </a:p>
          <a:p>
            <a:r>
              <a:rPr lang="es-EC" b="1" i="0" dirty="0">
                <a:solidFill>
                  <a:srgbClr val="333333"/>
                </a:solidFill>
                <a:effectLst/>
                <a:latin typeface="Helvetica Neue"/>
              </a:rPr>
              <a:t>Eliminación de duplicados</a:t>
            </a:r>
            <a:endParaRPr lang="es-EC" b="1" dirty="0">
              <a:solidFill>
                <a:srgbClr val="333333"/>
              </a:solidFill>
              <a:latin typeface="Helvetica Neue"/>
            </a:endParaRPr>
          </a:p>
          <a:p>
            <a:r>
              <a:rPr lang="es-EC" b="1" i="0" dirty="0">
                <a:solidFill>
                  <a:srgbClr val="333333"/>
                </a:solidFill>
                <a:effectLst/>
                <a:latin typeface="Helvetica Neue"/>
              </a:rPr>
              <a:t>Verificación</a:t>
            </a:r>
          </a:p>
          <a:p>
            <a:r>
              <a:rPr lang="es-EC" b="1" i="0" dirty="0">
                <a:solidFill>
                  <a:srgbClr val="333333"/>
                </a:solidFill>
                <a:effectLst/>
                <a:latin typeface="Helvetica Neue"/>
              </a:rPr>
              <a:t>Clasificación</a:t>
            </a:r>
          </a:p>
          <a:p>
            <a:r>
              <a:rPr lang="es-EC" b="1" dirty="0">
                <a:solidFill>
                  <a:srgbClr val="333333"/>
                </a:solidFill>
                <a:latin typeface="Helvetica Neue"/>
              </a:rPr>
              <a:t>Limpieza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4996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86022D-7B47-4FBB-B8B8-32A2B94E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ETL: </a:t>
            </a:r>
            <a:r>
              <a:rPr lang="es-EC" dirty="0"/>
              <a:t>Load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7B7B2C-17BC-4579-998F-45A6AC4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E904C-A71D-4796-90D0-E0C3396BDB21}"/>
              </a:ext>
            </a:extLst>
          </p:cNvPr>
          <p:cNvSpPr txBox="1"/>
          <p:nvPr/>
        </p:nvSpPr>
        <p:spPr>
          <a:xfrm>
            <a:off x="6258911" y="73290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A98BCF-7F15-47BF-B3EF-9E039D5BC2AD}"/>
              </a:ext>
            </a:extLst>
          </p:cNvPr>
          <p:cNvSpPr txBox="1"/>
          <p:nvPr/>
        </p:nvSpPr>
        <p:spPr>
          <a:xfrm>
            <a:off x="838200" y="1690688"/>
            <a:ext cx="10121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rgbClr val="333333"/>
                </a:solidFill>
                <a:latin typeface="Helvetica Neue"/>
              </a:rPr>
              <a:t>L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a última fase de un proceso de ETL típico es la carga de esos datos extraídos y transformados a su nuevo destino. Existen dos vías habituales de cargar los datos a un almacén de datos: la carga completa y la carga incrementa</a:t>
            </a:r>
            <a:endParaRPr lang="es-EC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4569FB-0F69-454F-B278-60EB5541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" y="3429000"/>
            <a:ext cx="5543064" cy="250546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71E62B-D64C-426A-9755-92FB98B6088D}"/>
              </a:ext>
            </a:extLst>
          </p:cNvPr>
          <p:cNvSpPr/>
          <p:nvPr/>
        </p:nvSpPr>
        <p:spPr>
          <a:xfrm>
            <a:off x="4550979" y="3575506"/>
            <a:ext cx="1545021" cy="2212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6C093C-2348-4F58-9B20-62ED41EB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466" y="2938754"/>
            <a:ext cx="3264570" cy="30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86022D-7B47-4FBB-B8B8-32A2B94E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ETL: </a:t>
            </a:r>
            <a:r>
              <a:rPr lang="es-EC" dirty="0"/>
              <a:t>Aplicaciones comerciales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7B7B2C-17BC-4579-998F-45A6AC4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</a:t>
            </a:fld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E904C-A71D-4796-90D0-E0C3396BDB21}"/>
              </a:ext>
            </a:extLst>
          </p:cNvPr>
          <p:cNvSpPr txBox="1"/>
          <p:nvPr/>
        </p:nvSpPr>
        <p:spPr>
          <a:xfrm>
            <a:off x="6258911" y="73290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E63F76-E66F-43E3-B169-A96CEABF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10108" cy="14765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FD0016-4EF5-475B-B73C-92DF3BE0E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47" y="2342134"/>
            <a:ext cx="1733792" cy="15146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6BE4D8-EC70-402B-A238-708DEF748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77" y="4297932"/>
            <a:ext cx="1371791" cy="12765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6331449-17CB-4D7C-AEDF-292324098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214" y="1738077"/>
            <a:ext cx="2124371" cy="9335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A171FA-3779-4764-A2C3-8018644C9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89286"/>
            <a:ext cx="1733792" cy="110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3E38B0-C920-4F18-A7D5-1259B588D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214" y="3429000"/>
            <a:ext cx="207674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8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04800" y="35371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Ciencias de Datos: ETL </a:t>
            </a:r>
            <a:r>
              <a:rPr lang="es-ES" dirty="0" err="1"/>
              <a:t>Rstudio</a:t>
            </a:r>
            <a:endParaRPr lang="es-ES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2ECAF61-622C-47DA-8BE5-AA25718A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21" y="1572987"/>
            <a:ext cx="7373379" cy="3581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949D0E4-4174-4157-A06C-A00AD7BA345F}"/>
              </a:ext>
            </a:extLst>
          </p:cNvPr>
          <p:cNvSpPr txBox="1"/>
          <p:nvPr/>
        </p:nvSpPr>
        <p:spPr>
          <a:xfrm>
            <a:off x="4320693" y="5304954"/>
            <a:ext cx="69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Fuente: tidyverse.org</a:t>
            </a:r>
            <a:endParaRPr lang="es-EC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25B8EC-3E45-4E6A-A30F-FBB874A4C9D5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A905DE-883A-4907-8CEF-9E1ADF949E20}"/>
              </a:ext>
            </a:extLst>
          </p:cNvPr>
          <p:cNvSpPr txBox="1"/>
          <p:nvPr/>
        </p:nvSpPr>
        <p:spPr>
          <a:xfrm>
            <a:off x="131380" y="4097092"/>
            <a:ext cx="5964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/>
              <a:t>ETL:</a:t>
            </a:r>
          </a:p>
          <a:p>
            <a:pPr algn="just"/>
            <a:r>
              <a:rPr lang="es-ES" sz="2000" b="1" dirty="0" err="1"/>
              <a:t>Extract</a:t>
            </a:r>
            <a:r>
              <a:rPr lang="es-ES" sz="2000" b="1" dirty="0"/>
              <a:t> -&gt; </a:t>
            </a:r>
            <a:r>
              <a:rPr lang="es-ES" sz="2000" dirty="0"/>
              <a:t>Extracción de datos desde la fuente de origen</a:t>
            </a:r>
          </a:p>
          <a:p>
            <a:pPr algn="just"/>
            <a:r>
              <a:rPr lang="es-ES" sz="2000" b="1" dirty="0" err="1"/>
              <a:t>Transform</a:t>
            </a:r>
            <a:r>
              <a:rPr lang="es-ES" sz="2000" b="1" dirty="0"/>
              <a:t>-&gt; </a:t>
            </a:r>
            <a:r>
              <a:rPr lang="es-ES" sz="2000" dirty="0"/>
              <a:t>Transformación de datos (limpieza y procesamiento)</a:t>
            </a:r>
          </a:p>
          <a:p>
            <a:pPr algn="just"/>
            <a:r>
              <a:rPr lang="es-ES" sz="2000" b="1" dirty="0"/>
              <a:t>Load-&gt; </a:t>
            </a:r>
            <a:r>
              <a:rPr lang="es-ES" sz="2000" dirty="0"/>
              <a:t>Carga de datos listo para el </a:t>
            </a:r>
            <a:r>
              <a:rPr lang="es-ES" sz="2000" dirty="0" err="1"/>
              <a:t>análsis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4673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E412A8-F1BE-4869-B257-2A19C8F0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7" y="274843"/>
            <a:ext cx="10339552" cy="837823"/>
          </a:xfrm>
        </p:spPr>
        <p:txBody>
          <a:bodyPr/>
          <a:lstStyle/>
          <a:p>
            <a:r>
              <a:rPr lang="es-ES" dirty="0" err="1"/>
              <a:t>Rstudio</a:t>
            </a:r>
            <a:r>
              <a:rPr lang="es-ES" dirty="0"/>
              <a:t> </a:t>
            </a:r>
            <a:r>
              <a:rPr lang="es-ES" dirty="0" err="1"/>
              <a:t>Tidyverse</a:t>
            </a:r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076A6-C96F-4451-9932-4D81006C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9</a:t>
            </a:fld>
            <a:endParaRPr lang="es-EC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57089CD-6CFE-4CC8-B74E-15BA9CF2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67" y="1112666"/>
            <a:ext cx="7519405" cy="406555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9EE3DB7-8751-4E60-8BF5-E0B285EE742A}"/>
              </a:ext>
            </a:extLst>
          </p:cNvPr>
          <p:cNvSpPr txBox="1"/>
          <p:nvPr/>
        </p:nvSpPr>
        <p:spPr>
          <a:xfrm>
            <a:off x="6286126" y="-49348"/>
            <a:ext cx="56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Conexión a Base de Datos y Manipulación desde </a:t>
            </a:r>
            <a:r>
              <a:rPr lang="es-ES" b="1" dirty="0" err="1"/>
              <a:t>Rstudio</a:t>
            </a:r>
            <a:endParaRPr lang="es-ES_tradnl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A5C438-0835-4C6D-B41E-35867110DEFD}"/>
              </a:ext>
            </a:extLst>
          </p:cNvPr>
          <p:cNvSpPr txBox="1"/>
          <p:nvPr/>
        </p:nvSpPr>
        <p:spPr>
          <a:xfrm>
            <a:off x="287467" y="5417560"/>
            <a:ext cx="419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Fuente: tidyverse.org</a:t>
            </a:r>
            <a:endParaRPr lang="es-EC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DFB45-D15A-4A30-BFB1-13CF2F877F5E}"/>
              </a:ext>
            </a:extLst>
          </p:cNvPr>
          <p:cNvSpPr txBox="1"/>
          <p:nvPr/>
        </p:nvSpPr>
        <p:spPr>
          <a:xfrm>
            <a:off x="8360979" y="2129779"/>
            <a:ext cx="3543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i="0" dirty="0" err="1">
                <a:solidFill>
                  <a:srgbClr val="555555"/>
                </a:solidFill>
                <a:effectLst/>
                <a:latin typeface="Helvetica Neue"/>
              </a:rPr>
              <a:t>Tidyverse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es una colección de paquetes disponibles en </a:t>
            </a:r>
            <a:r>
              <a:rPr lang="es-ES" b="1" i="0" dirty="0">
                <a:solidFill>
                  <a:srgbClr val="555555"/>
                </a:solidFill>
                <a:effectLst/>
                <a:latin typeface="Helvetica Neue"/>
              </a:rPr>
              <a:t>R</a:t>
            </a:r>
            <a:r>
              <a:rPr lang="es-ES" b="0" i="0" dirty="0">
                <a:solidFill>
                  <a:srgbClr val="555555"/>
                </a:solidFill>
                <a:effectLst/>
                <a:latin typeface="Helvetica Neue"/>
              </a:rPr>
              <a:t> y orientados a la manipulación, importación, exploración y visualización de datos y que se utiliza exhaustivamente en ciencia de datos.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3754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1466</Words>
  <Application>Microsoft Office PowerPoint</Application>
  <PresentationFormat>Panorámica</PresentationFormat>
  <Paragraphs>169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Bitter</vt:lpstr>
      <vt:lpstr>Calibri</vt:lpstr>
      <vt:lpstr>Helvetica Neue</vt:lpstr>
      <vt:lpstr>Open Sans</vt:lpstr>
      <vt:lpstr>Tema de Office</vt:lpstr>
      <vt:lpstr>Presentación de PowerPoint</vt:lpstr>
      <vt:lpstr>Presentación de PowerPoint</vt:lpstr>
      <vt:lpstr>ETL: Extract + Transform + Load</vt:lpstr>
      <vt:lpstr>ETL: Extract</vt:lpstr>
      <vt:lpstr>ETL: Transform</vt:lpstr>
      <vt:lpstr>ETL: Load</vt:lpstr>
      <vt:lpstr>ETL: Aplicaciones comerciales</vt:lpstr>
      <vt:lpstr>Ciencias de Datos: ETL Rstudio</vt:lpstr>
      <vt:lpstr>Rstudio Tidyverse</vt:lpstr>
      <vt:lpstr>Separa-aplica-combina (split-apply-combine)</vt:lpstr>
      <vt:lpstr>Rstudio: tidyr</vt:lpstr>
      <vt:lpstr>Rstudio: tidyr</vt:lpstr>
      <vt:lpstr>Rstudio: dplyr</vt:lpstr>
      <vt:lpstr>Rstudio: dplyr</vt:lpstr>
      <vt:lpstr>Rstudio: dplyr</vt:lpstr>
      <vt:lpstr>Rstudio: Limpieza</vt:lpstr>
      <vt:lpstr>Rstudio: Limpieza Strings</vt:lpstr>
      <vt:lpstr>Rstudio: Limpieza Date</vt:lpstr>
      <vt:lpstr>Práctica 1</vt:lpstr>
      <vt:lpstr>Rstudio: Transformación dplyr</vt:lpstr>
      <vt:lpstr>Rstudio: funciones dplyr</vt:lpstr>
      <vt:lpstr>Rstudio: funciones dplyr</vt:lpstr>
      <vt:lpstr>Rstudio: Transformación dplyr %&gt;%</vt:lpstr>
      <vt:lpstr>Práctica 2</vt:lpstr>
      <vt:lpstr>Rstudio: tidyr</vt:lpstr>
      <vt:lpstr>Práctica 3</vt:lpstr>
      <vt:lpstr>Presentación de PowerPoint</vt:lpstr>
    </vt:vector>
  </TitlesOfParts>
  <Manager/>
  <Company>ESPOL - FCNM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MESAP - Manejo de Datos</dc:title>
  <dc:subject>Introducción a SQL</dc:subject>
  <dc:creator>Guillermo Baquerizo</dc:creator>
  <cp:keywords/>
  <dc:description/>
  <cp:lastModifiedBy>Paul Morales</cp:lastModifiedBy>
  <cp:revision>122</cp:revision>
  <dcterms:created xsi:type="dcterms:W3CDTF">2019-06-03T20:36:55Z</dcterms:created>
  <dcterms:modified xsi:type="dcterms:W3CDTF">2021-06-30T05:33:33Z</dcterms:modified>
  <cp:category/>
</cp:coreProperties>
</file>