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260" r:id="rId3"/>
    <p:sldId id="300" r:id="rId4"/>
    <p:sldId id="312" r:id="rId5"/>
    <p:sldId id="306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4" r:id="rId16"/>
    <p:sldId id="323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6" r:id="rId38"/>
    <p:sldId id="345" r:id="rId39"/>
    <p:sldId id="347" r:id="rId40"/>
    <p:sldId id="348" r:id="rId41"/>
    <p:sldId id="349" r:id="rId42"/>
    <p:sldId id="350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81" r:id="rId54"/>
    <p:sldId id="382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1" r:id="rId63"/>
    <p:sldId id="372" r:id="rId64"/>
    <p:sldId id="373" r:id="rId65"/>
    <p:sldId id="374" r:id="rId66"/>
    <p:sldId id="375" r:id="rId67"/>
    <p:sldId id="376" r:id="rId68"/>
    <p:sldId id="377" r:id="rId69"/>
    <p:sldId id="378" r:id="rId70"/>
    <p:sldId id="379" r:id="rId71"/>
    <p:sldId id="380" r:id="rId72"/>
    <p:sldId id="351" r:id="rId73"/>
    <p:sldId id="352" r:id="rId74"/>
    <p:sldId id="353" r:id="rId75"/>
    <p:sldId id="257" r:id="rId7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3887"/>
    <a:srgbClr val="5B3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4" autoAdjust="0"/>
    <p:restoredTop sz="95234"/>
  </p:normalViewPr>
  <p:slideViewPr>
    <p:cSldViewPr snapToGrid="0" snapToObjects="1">
      <p:cViewPr varScale="1">
        <p:scale>
          <a:sx n="104" d="100"/>
          <a:sy n="104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9935B-7B77-423A-A4B1-1698DCF7CAA4}" type="datetimeFigureOut">
              <a:rPr lang="es-ES" smtClean="0"/>
              <a:t>23/06/2023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FCDAA-E848-40F9-8F87-841142ABDF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0843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E400-2353-4EA9-BB27-5DD3749BE62E}" type="datetimeFigureOut">
              <a:rPr lang="es-ES" smtClean="0"/>
              <a:t>23/06/2023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DD61B-2982-4B82-94AC-BE309B72E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8192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7C51C-94E4-4E4A-AA68-BF1BE096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7A191-90F0-3B41-BEF7-6AD325868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36FF-E04D-4CBE-90A3-2B41DA602608}" type="datetime1">
              <a:rPr lang="es-EC" smtClean="0"/>
              <a:t>23/6/2023</a:t>
            </a:fld>
            <a:endParaRPr lang="es-EC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7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E5DD4-C2BD-3A48-BDD2-E8A21E5A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354714-4095-3B48-8A67-2A1EDAA6C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2C5E1-2F9D-2444-865D-1E983130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6EE4-87C8-4399-A18B-E3B4F9C81F7D}" type="datetime1">
              <a:rPr lang="es-EC" smtClean="0"/>
              <a:t>23/6/2023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79771-BED2-304D-B37C-5BFABE70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6C033-DE60-DA40-BEEC-62047C13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7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C90EC2-F2A8-CB4A-B0A1-32DB60B0C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7A2714-993B-F547-A18E-1D03E67AC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FABC9-6A11-374F-BBD0-15748A7D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00E1-F999-4A32-88EB-932B4B1EC5F9}" type="datetime1">
              <a:rPr lang="es-EC" smtClean="0"/>
              <a:t>23/6/2023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0E88B7-57E0-044F-924E-2511E35B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FF821-32D1-4F42-AD7D-F1165231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29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129B-788D-4F9E-A4FC-8EE29C49916C}" type="datetime1">
              <a:rPr lang="es-EC" smtClean="0"/>
              <a:t>23/6/2023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122FFF-C742-C34F-8182-53834AA379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1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601D9-09C8-1347-9D7D-E6B05438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30798"/>
            <a:ext cx="10515600" cy="1985317"/>
          </a:xfrm>
          <a:noFill/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8A4649-EBD7-D941-8B7F-EFBAF4FA2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5264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28D10-2622-174C-B8BB-F45ECD54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AB2F-905B-4829-99C3-D86E907F6E05}" type="datetime1">
              <a:rPr lang="es-EC" smtClean="0"/>
              <a:t>23/6/2023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B42A80-1D52-E748-9125-E220F13C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71B73-4C96-1844-99CB-96FD5E4E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E617FFA-FFFF-594B-9377-103E5519C1FA}" type="slidenum">
              <a:rPr lang="es-EC" smtClean="0"/>
              <a:pPr/>
              <a:t>‹Nº›</a:t>
            </a:fld>
            <a:endParaRPr lang="es-EC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0C756-4E67-1943-A4E0-DEBB7657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FE8AA4-2FC0-6A49-88F3-4685228E4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588646-C7D4-934F-B19E-655373808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889A28-03F8-B64F-9934-E45047E9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3FAD-F077-416B-AB5B-81F5F6E2AA56}" type="datetime1">
              <a:rPr lang="es-EC" smtClean="0"/>
              <a:t>23/6/2023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6100B5-66D0-7D4D-AB53-310DE7A4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D17FB4-DFEE-E449-A546-6FFAB678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9B31C-D7CA-A143-B84D-359ADFC2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8E873-65E0-D043-9E9C-7ABF5A22B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00DF9E-55E2-0846-B98D-CD0844F0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7939C6-809C-3E4F-BC56-7CE208DAC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8F6365-EA44-1B4C-8854-FD7BA163F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8DB97E-EAF2-1B43-AE0C-8F87EB16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8FD5-83F1-4AFD-9C3D-AFF8F8FE8072}" type="datetime1">
              <a:rPr lang="es-EC" smtClean="0"/>
              <a:t>23/6/2023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FB92D-355C-1046-819B-0D0F92AB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9DD87D-73DF-3B40-8DCC-AB92B344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1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9EBB3-9622-5040-BD0F-D9947D88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DF367D-725E-F14F-B83C-83150686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016B-764C-4F94-9891-C2BDD1E5BF28}" type="datetime1">
              <a:rPr lang="es-EC" smtClean="0"/>
              <a:t>23/6/2023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A82F9C-A621-4244-9347-82AE0E0B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EB7694-487C-EF41-B3C4-9ED0D641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noFill/>
                </a:ln>
              </a:defRPr>
            </a:lvl1pPr>
          </a:lstStyle>
          <a:p>
            <a:fld id="{CE617FFA-FFFF-594B-9377-103E5519C1FA}" type="slidenum">
              <a:rPr lang="es-EC" smtClean="0"/>
              <a:pPr/>
              <a:t>‹Nº›</a:t>
            </a:fld>
            <a:endParaRPr lang="es-EC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1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2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BB8E0-09A4-3840-87EB-62021322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3B04B7-C0B0-D343-9F9A-48B6F96D6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9DF758-C6C5-504E-B6B9-B1F48BAF8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092FA7-6166-8444-B229-E28C8883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D57-F0B4-43D0-8B7B-79E1405A7EC7}" type="datetime1">
              <a:rPr lang="es-EC" smtClean="0"/>
              <a:t>23/6/2023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7BD1A2-64B7-DF42-9FD4-A83D332A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4B70DE-C9D2-D040-B661-37B77CA5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8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63C72-F70B-A641-B707-D8529D3F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433D29-6292-7543-AD21-AC9183C15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347883-48A0-4642-91EE-A832FE765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6C7995-50C4-2741-9A0F-9AF7F997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F333-2CF8-4DFC-8C6F-E24080981CB4}" type="datetime1">
              <a:rPr lang="es-EC" smtClean="0"/>
              <a:t>23/6/2023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0903D1-4FA8-4942-BDCF-CD88610A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F22E42-3CAC-8949-BA1F-F0067C3A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EEB454-19D1-2A41-8B76-285EEEA5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B5FA1C-41BA-374A-98C9-9EC850A93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294F65-5D9E-224F-AB6A-B00F05156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47A22-A436-49DD-B847-DDE651A555A2}" type="datetime1">
              <a:rPr lang="es-EC" smtClean="0"/>
              <a:t>23/6/2023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3DE4B9-9538-C242-AB8C-1FDBC403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58C84-5FF8-3844-BB3B-2548759DA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17FFA-FFFF-594B-9377-103E5519C1F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688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2"/>
          <p:cNvSpPr txBox="1">
            <a:spLocks/>
          </p:cNvSpPr>
          <p:nvPr/>
        </p:nvSpPr>
        <p:spPr>
          <a:xfrm>
            <a:off x="859142" y="4175974"/>
            <a:ext cx="10515600" cy="4580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b="1" dirty="0"/>
              <a:t>MANEJO DE DATOS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859142" y="4599296"/>
            <a:ext cx="10515600" cy="764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dirty="0"/>
              <a:t>Creación de procedimientos almacenados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0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16"/>
    </mc:Choice>
    <mc:Fallback xmlns="">
      <p:transition spd="slow" advTm="182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10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320958"/>
          </a:xfrm>
        </p:spPr>
        <p:txBody>
          <a:bodyPr>
            <a:noAutofit/>
          </a:bodyPr>
          <a:lstStyle/>
          <a:p>
            <a:r>
              <a:rPr lang="en-US" altLang="es-ES_tradnl" sz="2800" dirty="0" err="1">
                <a:solidFill>
                  <a:schemeClr val="tx1"/>
                </a:solidFill>
              </a:rPr>
              <a:t>Utilice</a:t>
            </a:r>
            <a:r>
              <a:rPr lang="en-US" altLang="es-ES_tradnl" sz="2800" dirty="0">
                <a:solidFill>
                  <a:schemeClr val="tx1"/>
                </a:solidFill>
              </a:rPr>
              <a:t> DISTINCT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eliminar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duplicados</a:t>
            </a:r>
            <a:r>
              <a:rPr lang="en-US" altLang="es-ES_tradnl" sz="28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>
              <a:lnSpc>
                <a:spcPct val="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	SELECT DISTINCT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propertyNo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FROM Viewing;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3 (Uso de DISTINCT)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9" name="Picture 1029" descr="DS3-Table 05-0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006" y="3109452"/>
            <a:ext cx="177958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10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11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320958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Producir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lista</a:t>
            </a:r>
            <a:r>
              <a:rPr lang="en-US" altLang="es-ES_tradnl" sz="2800" dirty="0">
                <a:solidFill>
                  <a:schemeClr val="tx1"/>
                </a:solidFill>
              </a:rPr>
              <a:t> de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salarios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mensuales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todo</a:t>
            </a:r>
            <a:r>
              <a:rPr lang="en-US" altLang="es-ES_tradnl" sz="2800" dirty="0">
                <a:solidFill>
                  <a:schemeClr val="tx1"/>
                </a:solidFill>
              </a:rPr>
              <a:t> el personal, </a:t>
            </a:r>
            <a:r>
              <a:rPr lang="en-US" altLang="es-ES_tradnl" sz="2800" dirty="0" err="1">
                <a:solidFill>
                  <a:schemeClr val="tx1"/>
                </a:solidFill>
              </a:rPr>
              <a:t>mostrando</a:t>
            </a:r>
            <a:r>
              <a:rPr lang="en-US" altLang="es-ES_tradnl" sz="2800" dirty="0">
                <a:solidFill>
                  <a:schemeClr val="tx1"/>
                </a:solidFill>
              </a:rPr>
              <a:t>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número</a:t>
            </a:r>
            <a:r>
              <a:rPr lang="en-US" altLang="es-ES_tradnl" sz="2800" dirty="0">
                <a:solidFill>
                  <a:schemeClr val="tx1"/>
                </a:solidFill>
              </a:rPr>
              <a:t> de personal,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nombre</a:t>
            </a:r>
            <a:r>
              <a:rPr lang="en-US" altLang="es-ES_tradnl" sz="2800" dirty="0">
                <a:solidFill>
                  <a:schemeClr val="tx1"/>
                </a:solidFill>
              </a:rPr>
              <a:t> / </a:t>
            </a:r>
            <a:r>
              <a:rPr lang="en-US" altLang="es-ES_tradnl" sz="2800" dirty="0" err="1">
                <a:solidFill>
                  <a:schemeClr val="tx1"/>
                </a:solidFill>
              </a:rPr>
              <a:t>apellido</a:t>
            </a:r>
            <a:r>
              <a:rPr lang="en-US" altLang="es-ES_tradnl" sz="2800" dirty="0">
                <a:solidFill>
                  <a:schemeClr val="tx1"/>
                </a:solidFill>
              </a:rPr>
              <a:t> y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salario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	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800" dirty="0">
                <a:solidFill>
                  <a:schemeClr val="tx1"/>
                </a:solidFill>
              </a:rPr>
              <a:t>, salary/12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FROM Staff;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4 (Campos calculados)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11" name="Picture 4" descr="DS3-Table 05-0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9"/>
          <a:stretch/>
        </p:blipFill>
        <p:spPr bwMode="auto">
          <a:xfrm>
            <a:off x="6352765" y="3701845"/>
            <a:ext cx="4679950" cy="249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70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12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320958"/>
          </a:xfrm>
        </p:spPr>
        <p:txBody>
          <a:bodyPr>
            <a:noAutofit/>
          </a:bodyPr>
          <a:lstStyle/>
          <a:p>
            <a:r>
              <a:rPr lang="en-US" altLang="es-ES_tradnl" sz="2800" dirty="0">
                <a:solidFill>
                  <a:schemeClr val="tx1"/>
                </a:solidFill>
              </a:rPr>
              <a:t>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nombrar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, use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cláusula</a:t>
            </a:r>
            <a:r>
              <a:rPr lang="en-US" altLang="es-ES_tradnl" sz="2800" dirty="0">
                <a:solidFill>
                  <a:schemeClr val="tx1"/>
                </a:solidFill>
              </a:rPr>
              <a:t> AS:</a:t>
            </a:r>
          </a:p>
          <a:p>
            <a:pPr>
              <a:lnSpc>
                <a:spcPct val="2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r>
              <a:rPr lang="en-US" altLang="es-ES_tradnl" sz="2800" dirty="0">
                <a:solidFill>
                  <a:schemeClr val="tx1"/>
                </a:solidFill>
              </a:rPr>
              <a:t>   		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800" dirty="0">
                <a:solidFill>
                  <a:schemeClr val="tx1"/>
                </a:solidFill>
              </a:rPr>
              <a:t>, salary/12 </a:t>
            </a:r>
          </a:p>
          <a:p>
            <a:pPr lvl="1"/>
            <a:r>
              <a:rPr lang="en-US" altLang="es-ES_tradnl" sz="2800" dirty="0">
                <a:solidFill>
                  <a:schemeClr val="tx1"/>
                </a:solidFill>
              </a:rPr>
              <a:t>				AS </a:t>
            </a:r>
            <a:r>
              <a:rPr lang="en-US" altLang="es-ES_tradnl" sz="2800" dirty="0" err="1">
                <a:solidFill>
                  <a:schemeClr val="tx1"/>
                </a:solidFill>
              </a:rPr>
              <a:t>monthlySalary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/>
            <a:r>
              <a:rPr lang="en-US" altLang="es-ES_tradnl" sz="2800" dirty="0">
                <a:solidFill>
                  <a:schemeClr val="tx1"/>
                </a:solidFill>
              </a:rPr>
              <a:t>		FROM Staff;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4 (Campos calculados)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153632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13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320958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Enumere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todo</a:t>
            </a:r>
            <a:r>
              <a:rPr lang="en-US" altLang="es-ES_tradnl" sz="2800" dirty="0">
                <a:solidFill>
                  <a:schemeClr val="tx1"/>
                </a:solidFill>
              </a:rPr>
              <a:t> el personal con un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salario</a:t>
            </a:r>
            <a:r>
              <a:rPr lang="en-US" altLang="es-ES_tradnl" sz="2800" dirty="0">
                <a:solidFill>
                  <a:schemeClr val="tx1"/>
                </a:solidFill>
              </a:rPr>
              <a:t> superior a 10,000.</a:t>
            </a:r>
          </a:p>
          <a:p>
            <a:pPr algn="just"/>
            <a:endParaRPr lang="en-US" altLang="es-ES_tradnl" sz="9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800" dirty="0">
                <a:solidFill>
                  <a:schemeClr val="tx1"/>
                </a:solidFill>
              </a:rPr>
              <a:t>, position, salary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FROM Staff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WHERE salary &gt; 10000;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5 (Condición de búsqueda)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6" name="Picture 4" descr="DS3-Table 05-0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2"/>
          <a:stretch/>
        </p:blipFill>
        <p:spPr bwMode="auto">
          <a:xfrm>
            <a:off x="4623620" y="4011560"/>
            <a:ext cx="6705600" cy="212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21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14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320958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Enumere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direcciones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sucursales</a:t>
            </a:r>
            <a:r>
              <a:rPr lang="en-US" altLang="es-ES_tradnl" sz="2800" dirty="0">
                <a:solidFill>
                  <a:schemeClr val="tx1"/>
                </a:solidFill>
              </a:rPr>
              <a:t>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Londres</a:t>
            </a:r>
            <a:r>
              <a:rPr lang="en-US" altLang="es-ES_tradnl" sz="2800" dirty="0">
                <a:solidFill>
                  <a:schemeClr val="tx1"/>
                </a:solidFill>
              </a:rPr>
              <a:t> o Glasgow.</a:t>
            </a:r>
          </a:p>
          <a:p>
            <a:pPr algn="just">
              <a:lnSpc>
                <a:spcPct val="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SELECT *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FROM Branch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WHERE city = ‘London’ OR city = ‘Glasgow’;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6 (Condición de búsqueda)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9" name="Picture 4" descr="DS3-Table 05-0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3"/>
          <a:stretch/>
        </p:blipFill>
        <p:spPr bwMode="auto">
          <a:xfrm>
            <a:off x="4756355" y="4262283"/>
            <a:ext cx="6500813" cy="17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8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15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320958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Enumere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todo</a:t>
            </a:r>
            <a:r>
              <a:rPr lang="en-US" altLang="es-ES_tradnl" sz="2800" dirty="0">
                <a:solidFill>
                  <a:schemeClr val="tx1"/>
                </a:solidFill>
              </a:rPr>
              <a:t> el personal con un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salario</a:t>
            </a:r>
            <a:r>
              <a:rPr lang="en-US" altLang="es-ES_tradnl" sz="2800" dirty="0">
                <a:solidFill>
                  <a:schemeClr val="tx1"/>
                </a:solidFill>
              </a:rPr>
              <a:t> entre 20.000 y 30.000.</a:t>
            </a:r>
          </a:p>
          <a:p>
            <a:pPr algn="just">
              <a:lnSpc>
                <a:spcPct val="6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800" dirty="0">
                <a:solidFill>
                  <a:schemeClr val="tx1"/>
                </a:solidFill>
              </a:rPr>
              <a:t>, position, salary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FROM Staff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WHERE salary BETWEEN 20000 AND 30000;</a:t>
            </a:r>
          </a:p>
          <a:p>
            <a:pPr lvl="1" algn="just">
              <a:lnSpc>
                <a:spcPct val="7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BETWEEN </a:t>
            </a:r>
            <a:r>
              <a:rPr lang="en-US" altLang="es-ES_tradnl" sz="2800" dirty="0" err="1">
                <a:solidFill>
                  <a:schemeClr val="tx1"/>
                </a:solidFill>
              </a:rPr>
              <a:t>incluye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cada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extremo</a:t>
            </a:r>
            <a:r>
              <a:rPr lang="en-US" altLang="es-ES_tradnl" sz="2800" dirty="0">
                <a:solidFill>
                  <a:schemeClr val="tx1"/>
                </a:solidFill>
              </a:rPr>
              <a:t> del </a:t>
            </a:r>
            <a:r>
              <a:rPr lang="en-US" altLang="es-ES_tradnl" sz="2800" dirty="0" err="1">
                <a:solidFill>
                  <a:schemeClr val="tx1"/>
                </a:solidFill>
              </a:rPr>
              <a:t>rango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También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existe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versión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negada</a:t>
            </a:r>
            <a:r>
              <a:rPr lang="en-US" altLang="es-ES_tradnl" sz="2800" dirty="0">
                <a:solidFill>
                  <a:schemeClr val="tx1"/>
                </a:solidFill>
              </a:rPr>
              <a:t> NOT BETWEEN.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7 (Búsqueda en rangos)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106109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16</a:t>
            </a:fld>
            <a:endParaRPr lang="es-EC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7 (Búsqueda en rangos)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6" name="Picture 1029" descr="DS3-Table 05-0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7"/>
          <a:stretch/>
        </p:blipFill>
        <p:spPr bwMode="auto">
          <a:xfrm>
            <a:off x="2406445" y="2772697"/>
            <a:ext cx="6934200" cy="214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17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320958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Enumere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todos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gerentes</a:t>
            </a:r>
            <a:r>
              <a:rPr lang="en-US" altLang="es-ES_tradnl" sz="2800" dirty="0">
                <a:solidFill>
                  <a:schemeClr val="tx1"/>
                </a:solidFill>
              </a:rPr>
              <a:t> y </a:t>
            </a:r>
            <a:r>
              <a:rPr lang="en-US" altLang="es-ES_tradnl" sz="2800" dirty="0" err="1">
                <a:solidFill>
                  <a:schemeClr val="tx1"/>
                </a:solidFill>
              </a:rPr>
              <a:t>supervisores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800" dirty="0">
                <a:solidFill>
                  <a:schemeClr val="tx1"/>
                </a:solidFill>
              </a:rPr>
              <a:t>, position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FROM Staff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WHERE position IN (‘Manager’, ‘Supervisor’);</a:t>
            </a:r>
          </a:p>
          <a:p>
            <a:pPr lvl="1" algn="just"/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 err="1">
                <a:solidFill>
                  <a:schemeClr val="tx1"/>
                </a:solidFill>
              </a:rPr>
              <a:t>También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existe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versión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negada</a:t>
            </a:r>
            <a:r>
              <a:rPr lang="en-US" altLang="es-ES_tradnl" sz="2800" dirty="0">
                <a:solidFill>
                  <a:schemeClr val="tx1"/>
                </a:solidFill>
              </a:rPr>
              <a:t> NOT IN.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8 (Parte de un conjunto)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11" name="Picture 5" descr="DS3-Table 05-0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0"/>
          <a:stretch/>
        </p:blipFill>
        <p:spPr bwMode="auto">
          <a:xfrm>
            <a:off x="6167703" y="3790334"/>
            <a:ext cx="5168174" cy="182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9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18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320958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Busque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todos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propietarios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tengan"Glasgow</a:t>
            </a:r>
            <a:r>
              <a:rPr lang="en-US" altLang="es-ES_tradnl" sz="2800" dirty="0">
                <a:solidFill>
                  <a:schemeClr val="tx1"/>
                </a:solidFill>
              </a:rPr>
              <a:t>"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su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dirección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es-ES_tradnl" sz="10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      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ownerNo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800" dirty="0">
                <a:solidFill>
                  <a:schemeClr val="tx1"/>
                </a:solidFill>
              </a:rPr>
              <a:t>, address, </a:t>
            </a:r>
            <a:r>
              <a:rPr lang="en-US" altLang="es-ES_tradnl" sz="2800" dirty="0" err="1">
                <a:solidFill>
                  <a:schemeClr val="tx1"/>
                </a:solidFill>
              </a:rPr>
              <a:t>telNo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FROM </a:t>
            </a:r>
            <a:r>
              <a:rPr lang="en-US" altLang="es-ES_tradnl" sz="2800" dirty="0" err="1">
                <a:solidFill>
                  <a:schemeClr val="tx1"/>
                </a:solidFill>
              </a:rPr>
              <a:t>PrivateOwner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WHERE address LIKE ‘%Glasgow%’;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sz="5200" b="1" dirty="0"/>
              <a:t>Ejemplo </a:t>
            </a:r>
            <a:r>
              <a:rPr lang="es-ES" sz="5200" b="1"/>
              <a:t>9 (Coincidencia de patrones)</a:t>
            </a:r>
            <a:endParaRPr lang="es-ES" sz="5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9" name="Picture 4" descr="DS3-Table 05-0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8"/>
          <a:stretch/>
        </p:blipFill>
        <p:spPr bwMode="auto">
          <a:xfrm>
            <a:off x="4510549" y="4350775"/>
            <a:ext cx="6781800" cy="180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65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19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320958"/>
          </a:xfrm>
        </p:spPr>
        <p:txBody>
          <a:bodyPr>
            <a:noAutofit/>
          </a:bodyPr>
          <a:lstStyle/>
          <a:p>
            <a:pPr algn="just">
              <a:spcAft>
                <a:spcPct val="25000"/>
              </a:spcAft>
            </a:pPr>
            <a:r>
              <a:rPr lang="en-US" altLang="es-ES_tradnl" sz="2800" dirty="0">
                <a:solidFill>
                  <a:schemeClr val="tx1"/>
                </a:solidFill>
              </a:rPr>
              <a:t>SQL </a:t>
            </a:r>
            <a:r>
              <a:rPr lang="en-US" altLang="es-ES_tradnl" sz="2800" dirty="0" err="1">
                <a:solidFill>
                  <a:schemeClr val="tx1"/>
                </a:solidFill>
              </a:rPr>
              <a:t>tiene</a:t>
            </a:r>
            <a:r>
              <a:rPr lang="en-US" altLang="es-ES_tradnl" sz="2800" dirty="0">
                <a:solidFill>
                  <a:schemeClr val="tx1"/>
                </a:solidFill>
              </a:rPr>
              <a:t> dos </a:t>
            </a:r>
            <a:r>
              <a:rPr lang="en-US" altLang="es-ES_tradnl" sz="2800" dirty="0" err="1">
                <a:solidFill>
                  <a:schemeClr val="tx1"/>
                </a:solidFill>
              </a:rPr>
              <a:t>símbolos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coincidencia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patrones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especiales</a:t>
            </a:r>
            <a:r>
              <a:rPr lang="en-US" altLang="es-ES_tradnl" sz="2800" dirty="0">
                <a:solidFill>
                  <a:schemeClr val="tx1"/>
                </a:solidFill>
              </a:rPr>
              <a:t>:</a:t>
            </a:r>
          </a:p>
          <a:p>
            <a:pPr algn="just">
              <a:spcAft>
                <a:spcPct val="25000"/>
              </a:spcAft>
            </a:pPr>
            <a:endParaRPr lang="en-US" altLang="es-ES_tradnl" sz="10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%: </a:t>
            </a:r>
            <a:r>
              <a:rPr lang="en-US" altLang="es-ES_tradnl" sz="2800" dirty="0" err="1">
                <a:solidFill>
                  <a:schemeClr val="tx1"/>
                </a:solidFill>
              </a:rPr>
              <a:t>secuencia</a:t>
            </a:r>
            <a:r>
              <a:rPr lang="en-US" altLang="es-ES_tradnl" sz="2800" dirty="0">
                <a:solidFill>
                  <a:schemeClr val="tx1"/>
                </a:solidFill>
              </a:rPr>
              <a:t> de cero o </a:t>
            </a:r>
            <a:r>
              <a:rPr lang="en-US" altLang="es-ES_tradnl" sz="2800" dirty="0" err="1">
                <a:solidFill>
                  <a:schemeClr val="tx1"/>
                </a:solidFill>
              </a:rPr>
              <a:t>más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caracteres</a:t>
            </a:r>
            <a:r>
              <a:rPr lang="en-US" altLang="es-ES_tradnl" sz="2800" dirty="0">
                <a:solidFill>
                  <a:schemeClr val="tx1"/>
                </a:solidFill>
              </a:rPr>
              <a:t>;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_ (</a:t>
            </a:r>
            <a:r>
              <a:rPr lang="en-US" altLang="es-ES_tradnl" sz="2800" dirty="0" err="1">
                <a:solidFill>
                  <a:schemeClr val="tx1"/>
                </a:solidFill>
              </a:rPr>
              <a:t>guión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bajo</a:t>
            </a:r>
            <a:r>
              <a:rPr lang="en-US" altLang="es-ES_tradnl" sz="2800" dirty="0">
                <a:solidFill>
                  <a:schemeClr val="tx1"/>
                </a:solidFill>
              </a:rPr>
              <a:t>): </a:t>
            </a:r>
            <a:r>
              <a:rPr lang="en-US" altLang="es-ES_tradnl" sz="2800" dirty="0" err="1">
                <a:solidFill>
                  <a:schemeClr val="tx1"/>
                </a:solidFill>
              </a:rPr>
              <a:t>cualquier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carácter</a:t>
            </a:r>
            <a:r>
              <a:rPr lang="en-US" altLang="es-ES_tradnl" sz="2800" dirty="0">
                <a:solidFill>
                  <a:schemeClr val="tx1"/>
                </a:solidFill>
              </a:rPr>
              <a:t> individual.</a:t>
            </a:r>
          </a:p>
          <a:p>
            <a:pPr lvl="1"/>
            <a:endParaRPr lang="en-US" altLang="es-ES_tradnl" sz="2800" dirty="0">
              <a:solidFill>
                <a:schemeClr val="tx1"/>
              </a:solidFill>
            </a:endParaRPr>
          </a:p>
          <a:p>
            <a:pPr lvl="1"/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LIKE "%Glasgow%" </a:t>
            </a:r>
            <a:r>
              <a:rPr lang="en-US" altLang="es-ES_tradnl" sz="2800" dirty="0" err="1">
                <a:solidFill>
                  <a:schemeClr val="tx1"/>
                </a:solidFill>
              </a:rPr>
              <a:t>significa</a:t>
            </a:r>
            <a:r>
              <a:rPr lang="en-US" altLang="es-ES_tradnl" sz="2800" dirty="0">
                <a:solidFill>
                  <a:schemeClr val="tx1"/>
                </a:solidFill>
              </a:rPr>
              <a:t> una </a:t>
            </a:r>
            <a:r>
              <a:rPr lang="en-US" altLang="es-ES_tradnl" sz="2800" dirty="0" err="1">
                <a:solidFill>
                  <a:schemeClr val="tx1"/>
                </a:solidFill>
              </a:rPr>
              <a:t>secuencia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caracteres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cualquier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longitud</a:t>
            </a:r>
            <a:r>
              <a:rPr lang="en-US" altLang="es-ES_tradnl" sz="2800" dirty="0">
                <a:solidFill>
                  <a:schemeClr val="tx1"/>
                </a:solidFill>
              </a:rPr>
              <a:t> que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contenga</a:t>
            </a:r>
            <a:r>
              <a:rPr lang="en-US" altLang="es-ES_tradnl" sz="2800" dirty="0">
                <a:solidFill>
                  <a:schemeClr val="tx1"/>
                </a:solidFill>
              </a:rPr>
              <a:t> "Glasgow".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sz="5200" b="1" dirty="0"/>
              <a:t>Ejemplo </a:t>
            </a:r>
            <a:r>
              <a:rPr lang="es-ES" sz="5200" b="1"/>
              <a:t>9 (Coincidencia de patrones)</a:t>
            </a:r>
            <a:endParaRPr lang="es-ES" sz="5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6189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</a:t>
            </a:fld>
            <a:endParaRPr lang="es-EC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63611" y="791570"/>
            <a:ext cx="10515600" cy="111911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b="1"/>
              <a:t>Objetivos</a:t>
            </a:r>
            <a:endParaRPr lang="es-ES" dirty="0"/>
          </a:p>
        </p:txBody>
      </p:sp>
      <p:sp>
        <p:nvSpPr>
          <p:cNvPr id="6" name="Marcador de texto 2"/>
          <p:cNvSpPr txBox="1">
            <a:spLocks/>
          </p:cNvSpPr>
          <p:nvPr/>
        </p:nvSpPr>
        <p:spPr>
          <a:xfrm>
            <a:off x="779110" y="3467266"/>
            <a:ext cx="10515600" cy="2437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Recuperar datos considerando la funcionalidad de la sentencia SELECT.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Crear procedimientos almacenados con sentencias de SQL con/sin parámetros.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668" y="1120134"/>
            <a:ext cx="3596898" cy="21314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0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38"/>
    </mc:Choice>
    <mc:Fallback xmlns="">
      <p:transition spd="slow" advTm="3393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20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320958"/>
          </a:xfrm>
        </p:spPr>
        <p:txBody>
          <a:bodyPr>
            <a:noAutofit/>
          </a:bodyPr>
          <a:lstStyle/>
          <a:p>
            <a:pPr algn="just">
              <a:spcAft>
                <a:spcPct val="25000"/>
              </a:spcAft>
            </a:pPr>
            <a:r>
              <a:rPr lang="en-US" altLang="es-ES_tradnl" sz="2800" dirty="0" err="1">
                <a:solidFill>
                  <a:schemeClr val="tx1"/>
                </a:solidFill>
              </a:rPr>
              <a:t>Enumere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detalles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visitas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propiedad</a:t>
            </a:r>
            <a:r>
              <a:rPr lang="en-US" altLang="es-ES_tradnl" sz="2800" dirty="0">
                <a:solidFill>
                  <a:schemeClr val="tx1"/>
                </a:solidFill>
              </a:rPr>
              <a:t> PG4 </a:t>
            </a:r>
            <a:r>
              <a:rPr lang="en-US" altLang="es-ES_tradnl" sz="2800" dirty="0" err="1">
                <a:solidFill>
                  <a:schemeClr val="tx1"/>
                </a:solidFill>
              </a:rPr>
              <a:t>donde</a:t>
            </a:r>
            <a:r>
              <a:rPr lang="en-US" altLang="es-ES_tradnl" sz="2800" dirty="0">
                <a:solidFill>
                  <a:schemeClr val="tx1"/>
                </a:solidFill>
              </a:rPr>
              <a:t> no se ha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proporcionado</a:t>
            </a:r>
            <a:r>
              <a:rPr lang="en-US" altLang="es-ES_tradnl" sz="2800" dirty="0">
                <a:solidFill>
                  <a:schemeClr val="tx1"/>
                </a:solidFill>
              </a:rPr>
              <a:t> un </a:t>
            </a:r>
            <a:r>
              <a:rPr lang="en-US" altLang="es-ES_tradnl" sz="2800" dirty="0" err="1">
                <a:solidFill>
                  <a:schemeClr val="tx1"/>
                </a:solidFill>
              </a:rPr>
              <a:t>comentario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ct val="25000"/>
              </a:spcAft>
            </a:pPr>
            <a:r>
              <a:rPr lang="en-US" altLang="es-ES_tradnl" sz="2800" dirty="0">
                <a:solidFill>
                  <a:schemeClr val="tx1"/>
                </a:solidFill>
              </a:rPr>
              <a:t>Hay 2 </a:t>
            </a:r>
            <a:r>
              <a:rPr lang="en-US" altLang="es-ES_tradnl" sz="2800" dirty="0" err="1">
                <a:solidFill>
                  <a:schemeClr val="tx1"/>
                </a:solidFill>
              </a:rPr>
              <a:t>visitas</a:t>
            </a:r>
            <a:r>
              <a:rPr lang="en-US" altLang="es-ES_tradnl" sz="2800" dirty="0">
                <a:solidFill>
                  <a:schemeClr val="tx1"/>
                </a:solidFill>
              </a:rPr>
              <a:t> para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propiedad</a:t>
            </a:r>
            <a:r>
              <a:rPr lang="en-US" altLang="es-ES_tradnl" sz="2800" dirty="0">
                <a:solidFill>
                  <a:schemeClr val="tx1"/>
                </a:solidFill>
              </a:rPr>
              <a:t> PG4,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con y </a:t>
            </a:r>
            <a:r>
              <a:rPr lang="en-US" altLang="es-ES_tradnl" sz="2800" dirty="0" err="1">
                <a:solidFill>
                  <a:schemeClr val="tx1"/>
                </a:solidFill>
              </a:rPr>
              <a:t>otra</a:t>
            </a:r>
            <a:r>
              <a:rPr lang="en-US" altLang="es-ES_tradnl" sz="2800" dirty="0">
                <a:solidFill>
                  <a:schemeClr val="tx1"/>
                </a:solidFill>
              </a:rPr>
              <a:t> sin </a:t>
            </a:r>
            <a:r>
              <a:rPr lang="en-US" altLang="es-ES_tradnl" sz="2800" dirty="0" err="1">
                <a:solidFill>
                  <a:schemeClr val="tx1"/>
                </a:solidFill>
              </a:rPr>
              <a:t>comentarios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ct val="25000"/>
              </a:spcAft>
            </a:pPr>
            <a:r>
              <a:rPr lang="en-US" altLang="es-ES_tradnl" sz="2800" dirty="0" err="1">
                <a:solidFill>
                  <a:schemeClr val="tx1"/>
                </a:solidFill>
              </a:rPr>
              <a:t>Tiene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probar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nulo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explícitamente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usando</a:t>
            </a:r>
            <a:r>
              <a:rPr lang="en-US" altLang="es-ES_tradnl" sz="2800" dirty="0">
                <a:solidFill>
                  <a:schemeClr val="tx1"/>
                </a:solidFill>
              </a:rPr>
              <a:t> la palabra clave especial IS NULL: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	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clientNo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viewDate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FROM Viewing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WHERE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propertyNo</a:t>
            </a:r>
            <a:r>
              <a:rPr lang="en-US" altLang="es-ES_tradnl" sz="2800" dirty="0">
                <a:solidFill>
                  <a:schemeClr val="tx1"/>
                </a:solidFill>
              </a:rPr>
              <a:t> = ‘PG4’ AND 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                        comment IS NULL;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10 (Coincidencia nula)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120795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21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320958"/>
          </a:xfrm>
        </p:spPr>
        <p:txBody>
          <a:bodyPr>
            <a:noAutofit/>
          </a:bodyPr>
          <a:lstStyle/>
          <a:p>
            <a:pPr lvl="1" algn="just"/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 err="1">
                <a:solidFill>
                  <a:schemeClr val="tx1"/>
                </a:solidFill>
              </a:rPr>
              <a:t>También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existe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versión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negada</a:t>
            </a:r>
            <a:r>
              <a:rPr lang="en-US" altLang="es-ES_tradnl" sz="2800" dirty="0">
                <a:solidFill>
                  <a:schemeClr val="tx1"/>
                </a:solidFill>
              </a:rPr>
              <a:t> IS NOT NULL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permite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verificar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valores</a:t>
            </a:r>
            <a:r>
              <a:rPr lang="en-US" altLang="es-ES_tradnl" sz="2800" dirty="0">
                <a:solidFill>
                  <a:schemeClr val="tx1"/>
                </a:solidFill>
              </a:rPr>
              <a:t> no </a:t>
            </a:r>
            <a:r>
              <a:rPr lang="en-US" altLang="es-ES_tradnl" sz="2800" dirty="0" err="1">
                <a:solidFill>
                  <a:schemeClr val="tx1"/>
                </a:solidFill>
              </a:rPr>
              <a:t>nulos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10 (Coincidencia nula)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9" name="Picture 6" descr="C05NT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4735" y="2363174"/>
            <a:ext cx="3787775" cy="1938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7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22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2481547"/>
            <a:ext cx="10379075" cy="2827872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Enumere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sueldos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todo</a:t>
            </a:r>
            <a:r>
              <a:rPr lang="en-US" altLang="es-ES_tradnl" sz="2800" dirty="0">
                <a:solidFill>
                  <a:schemeClr val="tx1"/>
                </a:solidFill>
              </a:rPr>
              <a:t> el personal, </a:t>
            </a:r>
            <a:r>
              <a:rPr lang="en-US" altLang="es-ES_tradnl" sz="2800" dirty="0" err="1">
                <a:solidFill>
                  <a:schemeClr val="tx1"/>
                </a:solidFill>
              </a:rPr>
              <a:t>ordenados</a:t>
            </a:r>
            <a:r>
              <a:rPr lang="en-US" altLang="es-ES_tradnl" sz="2800" dirty="0">
                <a:solidFill>
                  <a:schemeClr val="tx1"/>
                </a:solidFill>
              </a:rPr>
              <a:t> en forma </a:t>
            </a:r>
            <a:r>
              <a:rPr lang="en-US" altLang="es-ES_tradnl" sz="2800" dirty="0" err="1">
                <a:solidFill>
                  <a:schemeClr val="tx1"/>
                </a:solidFill>
              </a:rPr>
              <a:t>descendente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sueldos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7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	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800" dirty="0">
                <a:solidFill>
                  <a:schemeClr val="tx1"/>
                </a:solidFill>
              </a:rPr>
              <a:t>, salary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FROM Staff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ORDER BY salary DESC;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536369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11 (Ordenamiento con base en una columna simple)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82696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23</a:t>
            </a:fld>
            <a:endParaRPr lang="es-EC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536369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11 (Ordenamiento con </a:t>
            </a:r>
            <a:r>
              <a:rPr lang="es-ES" b="1"/>
              <a:t>base en una </a:t>
            </a:r>
            <a:r>
              <a:rPr lang="es-ES" b="1" dirty="0"/>
              <a:t>columna simple)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9" name="Picture 5" descr="DS3-Table 05-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4"/>
          <a:stretch/>
        </p:blipFill>
        <p:spPr bwMode="auto">
          <a:xfrm>
            <a:off x="3560410" y="2580968"/>
            <a:ext cx="4953000" cy="336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4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24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2481547"/>
            <a:ext cx="10379075" cy="2827872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Genere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lista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abreviada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propiedades</a:t>
            </a:r>
            <a:r>
              <a:rPr lang="en-US" altLang="es-ES_tradnl" sz="2800" dirty="0">
                <a:solidFill>
                  <a:schemeClr val="tx1"/>
                </a:solidFill>
              </a:rPr>
              <a:t>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orden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tipo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propiedad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	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propertyNo</a:t>
            </a:r>
            <a:r>
              <a:rPr lang="en-US" altLang="es-ES_tradnl" sz="2800" dirty="0">
                <a:solidFill>
                  <a:schemeClr val="tx1"/>
                </a:solidFill>
              </a:rPr>
              <a:t>, type, rooms, rent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FROM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PropertyForRent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ORDER BY type;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536369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12 (Ordenamiento con base en varias columnas)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88510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25</a:t>
            </a:fld>
            <a:endParaRPr lang="es-EC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536369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12 (Ordenamiento con base en varias columnas)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6" name="Picture 1029" descr="DS3-Table 05-12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3"/>
          <a:stretch/>
        </p:blipFill>
        <p:spPr bwMode="auto">
          <a:xfrm>
            <a:off x="3633019" y="2713703"/>
            <a:ext cx="4800600" cy="327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6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26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2481547"/>
            <a:ext cx="10379075" cy="2901614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Cuatro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pisos</a:t>
            </a:r>
            <a:r>
              <a:rPr lang="en-US" altLang="es-ES_tradnl" sz="2800" dirty="0">
                <a:solidFill>
                  <a:schemeClr val="tx1"/>
                </a:solidFill>
              </a:rPr>
              <a:t>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esta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lista</a:t>
            </a:r>
            <a:r>
              <a:rPr lang="en-US" altLang="es-ES_tradnl" sz="2800" dirty="0">
                <a:solidFill>
                  <a:schemeClr val="tx1"/>
                </a:solidFill>
              </a:rPr>
              <a:t>: </a:t>
            </a:r>
            <a:r>
              <a:rPr lang="en-US" altLang="es-ES_tradnl" sz="2800" dirty="0" err="1">
                <a:solidFill>
                  <a:schemeClr val="tx1"/>
                </a:solidFill>
              </a:rPr>
              <a:t>como</a:t>
            </a:r>
            <a:r>
              <a:rPr lang="en-US" altLang="es-ES_tradnl" sz="2800" dirty="0">
                <a:solidFill>
                  <a:schemeClr val="tx1"/>
                </a:solidFill>
              </a:rPr>
              <a:t> no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especificó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clave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clasificación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menor</a:t>
            </a:r>
            <a:r>
              <a:rPr lang="en-US" altLang="es-ES_tradnl" sz="2800" dirty="0">
                <a:solidFill>
                  <a:schemeClr val="tx1"/>
                </a:solidFill>
              </a:rPr>
              <a:t>,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sistema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organiza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estas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filas</a:t>
            </a:r>
            <a:r>
              <a:rPr lang="en-US" altLang="es-ES_tradnl" sz="2800" dirty="0">
                <a:solidFill>
                  <a:schemeClr val="tx1"/>
                </a:solidFill>
              </a:rPr>
              <a:t> en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orden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elija.Para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organizar</a:t>
            </a:r>
            <a:r>
              <a:rPr lang="en-US" altLang="es-ES_tradnl" sz="2800" dirty="0">
                <a:solidFill>
                  <a:schemeClr val="tx1"/>
                </a:solidFill>
              </a:rPr>
              <a:t>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orden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alquiler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orden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menor</a:t>
            </a:r>
            <a:r>
              <a:rPr lang="en-US" altLang="es-ES_tradnl" sz="28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4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r>
              <a:rPr lang="en-US" altLang="es-ES_tradnl" sz="2800" dirty="0">
                <a:solidFill>
                  <a:schemeClr val="tx1"/>
                </a:solidFill>
              </a:rPr>
              <a:t>		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propertyNo</a:t>
            </a:r>
            <a:r>
              <a:rPr lang="en-US" altLang="es-ES_tradnl" sz="2800" dirty="0">
                <a:solidFill>
                  <a:schemeClr val="tx1"/>
                </a:solidFill>
              </a:rPr>
              <a:t>, type, rooms, rent</a:t>
            </a:r>
          </a:p>
          <a:p>
            <a:pPr lvl="1"/>
            <a:r>
              <a:rPr lang="en-US" altLang="es-ES_tradnl" sz="2800" dirty="0">
                <a:solidFill>
                  <a:schemeClr val="tx1"/>
                </a:solidFill>
              </a:rPr>
              <a:t>		FROM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PropertyForRent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/>
            <a:r>
              <a:rPr lang="en-US" altLang="es-ES_tradnl" sz="2800" dirty="0">
                <a:solidFill>
                  <a:schemeClr val="tx1"/>
                </a:solidFill>
              </a:rPr>
              <a:t>		ORDER BY type, rent DESC;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536369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12 (Ordenamiento con base en varias columnas)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45336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27</a:t>
            </a:fld>
            <a:endParaRPr lang="es-EC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536369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12 (Ordenamiento con base en varias columnas)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7" name="Picture 6" descr="DS3-Table 05-12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2"/>
          <a:stretch/>
        </p:blipFill>
        <p:spPr bwMode="auto">
          <a:xfrm>
            <a:off x="3677264" y="2566218"/>
            <a:ext cx="4800600" cy="323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28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2481547"/>
            <a:ext cx="10379075" cy="3285072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La </a:t>
            </a:r>
            <a:r>
              <a:rPr lang="en-US" altLang="es-ES_tradnl" sz="2800" dirty="0" err="1">
                <a:solidFill>
                  <a:schemeClr val="tx1"/>
                </a:solidFill>
              </a:rPr>
              <a:t>norma</a:t>
            </a:r>
            <a:r>
              <a:rPr lang="en-US" altLang="es-ES_tradnl" sz="2800" dirty="0">
                <a:solidFill>
                  <a:schemeClr val="tx1"/>
                </a:solidFill>
              </a:rPr>
              <a:t> ISO define </a:t>
            </a:r>
            <a:r>
              <a:rPr lang="en-US" altLang="es-ES_tradnl" sz="2800" dirty="0" err="1">
                <a:solidFill>
                  <a:schemeClr val="tx1"/>
                </a:solidFill>
              </a:rPr>
              <a:t>cinco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funciones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agregadas</a:t>
            </a:r>
            <a:r>
              <a:rPr lang="en-US" altLang="es-ES_tradnl" sz="2800" dirty="0">
                <a:solidFill>
                  <a:schemeClr val="tx1"/>
                </a:solidFill>
              </a:rPr>
              <a:t>: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COUNT </a:t>
            </a:r>
            <a:r>
              <a:rPr lang="en-US" altLang="es-ES_tradnl" sz="2800" dirty="0" err="1">
                <a:solidFill>
                  <a:schemeClr val="tx1"/>
                </a:solidFill>
              </a:rPr>
              <a:t>devuelve</a:t>
            </a:r>
            <a:r>
              <a:rPr lang="en-US" altLang="es-ES_tradnl" sz="2800" dirty="0">
                <a:solidFill>
                  <a:schemeClr val="tx1"/>
                </a:solidFill>
              </a:rPr>
              <a:t>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número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valores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especificada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SUM </a:t>
            </a:r>
            <a:r>
              <a:rPr lang="en-US" altLang="es-ES_tradnl" sz="2800" dirty="0" err="1">
                <a:solidFill>
                  <a:schemeClr val="tx1"/>
                </a:solidFill>
              </a:rPr>
              <a:t>devuelve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suma</a:t>
            </a:r>
            <a:r>
              <a:rPr lang="en-US" altLang="es-ES_tradnl" sz="2800" dirty="0">
                <a:solidFill>
                  <a:schemeClr val="tx1"/>
                </a:solidFill>
              </a:rPr>
              <a:t> de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valores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especificada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AVG </a:t>
            </a:r>
            <a:r>
              <a:rPr lang="en-US" altLang="es-ES_tradnl" sz="2800" dirty="0" err="1">
                <a:solidFill>
                  <a:schemeClr val="tx1"/>
                </a:solidFill>
              </a:rPr>
              <a:t>devuelve</a:t>
            </a:r>
            <a:r>
              <a:rPr lang="en-US" altLang="es-ES_tradnl" sz="2800" dirty="0">
                <a:solidFill>
                  <a:schemeClr val="tx1"/>
                </a:solidFill>
              </a:rPr>
              <a:t>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promedio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valores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especificada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MIN </a:t>
            </a:r>
            <a:r>
              <a:rPr lang="en-US" altLang="es-ES_tradnl" sz="2800" dirty="0" err="1">
                <a:solidFill>
                  <a:schemeClr val="tx1"/>
                </a:solidFill>
              </a:rPr>
              <a:t>devuelve</a:t>
            </a:r>
            <a:r>
              <a:rPr lang="en-US" altLang="es-ES_tradnl" sz="2800" dirty="0">
                <a:solidFill>
                  <a:schemeClr val="tx1"/>
                </a:solidFill>
              </a:rPr>
              <a:t> el valor </a:t>
            </a:r>
            <a:r>
              <a:rPr lang="en-US" altLang="es-ES_tradnl" sz="2800" dirty="0" err="1">
                <a:solidFill>
                  <a:schemeClr val="tx1"/>
                </a:solidFill>
              </a:rPr>
              <a:t>más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pequeño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especificada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MAX </a:t>
            </a:r>
            <a:r>
              <a:rPr lang="en-US" altLang="es-ES_tradnl" sz="2800" dirty="0" err="1">
                <a:solidFill>
                  <a:schemeClr val="tx1"/>
                </a:solidFill>
              </a:rPr>
              <a:t>devuelve</a:t>
            </a:r>
            <a:r>
              <a:rPr lang="en-US" altLang="es-ES_tradnl" sz="2800" dirty="0">
                <a:solidFill>
                  <a:schemeClr val="tx1"/>
                </a:solidFill>
              </a:rPr>
              <a:t> el valor </a:t>
            </a:r>
            <a:r>
              <a:rPr lang="en-US" altLang="es-ES_tradnl" sz="2800" dirty="0" err="1">
                <a:solidFill>
                  <a:schemeClr val="tx1"/>
                </a:solidFill>
              </a:rPr>
              <a:t>más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grande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especificada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034653"/>
          </a:xfrm>
        </p:spPr>
        <p:txBody>
          <a:bodyPr>
            <a:normAutofit/>
          </a:bodyPr>
          <a:lstStyle/>
          <a:p>
            <a:pPr algn="just"/>
            <a:r>
              <a:rPr lang="es-ES" b="1"/>
              <a:t>Funciones agregadas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40909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29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2481547"/>
            <a:ext cx="10379075" cy="3285072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Cada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opera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sola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y </a:t>
            </a:r>
            <a:r>
              <a:rPr lang="en-US" altLang="es-ES_tradnl" sz="2800" dirty="0" err="1">
                <a:solidFill>
                  <a:schemeClr val="tx1"/>
                </a:solidFill>
              </a:rPr>
              <a:t>devuelve</a:t>
            </a:r>
            <a:r>
              <a:rPr lang="en-US" altLang="es-ES_tradnl" sz="2800" dirty="0">
                <a:solidFill>
                  <a:schemeClr val="tx1"/>
                </a:solidFill>
              </a:rPr>
              <a:t> un solo valor.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COUNT, MIN y MAX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aplican</a:t>
            </a:r>
            <a:r>
              <a:rPr lang="en-US" altLang="es-ES_tradnl" sz="2800" dirty="0">
                <a:solidFill>
                  <a:schemeClr val="tx1"/>
                </a:solidFill>
              </a:rPr>
              <a:t> a </a:t>
            </a:r>
            <a:r>
              <a:rPr lang="en-US" altLang="es-ES_tradnl" sz="2800" dirty="0" err="1">
                <a:solidFill>
                  <a:schemeClr val="tx1"/>
                </a:solidFill>
              </a:rPr>
              <a:t>campos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numéricos</a:t>
            </a:r>
            <a:r>
              <a:rPr lang="en-US" altLang="es-ES_tradnl" sz="2800" dirty="0">
                <a:solidFill>
                  <a:schemeClr val="tx1"/>
                </a:solidFill>
              </a:rPr>
              <a:t> y no </a:t>
            </a:r>
            <a:r>
              <a:rPr lang="en-US" altLang="es-ES_tradnl" sz="2800" dirty="0" err="1">
                <a:solidFill>
                  <a:schemeClr val="tx1"/>
                </a:solidFill>
              </a:rPr>
              <a:t>numéricos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pero</a:t>
            </a:r>
            <a:r>
              <a:rPr lang="en-US" altLang="es-ES_tradnl" sz="2800" dirty="0">
                <a:solidFill>
                  <a:schemeClr val="tx1"/>
                </a:solidFill>
              </a:rPr>
              <a:t> SUM y AVG solo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pueden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usar</a:t>
            </a:r>
            <a:r>
              <a:rPr lang="en-US" altLang="es-ES_tradnl" sz="2800" dirty="0">
                <a:solidFill>
                  <a:schemeClr val="tx1"/>
                </a:solidFill>
              </a:rPr>
              <a:t>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campos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numéricos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Aparte</a:t>
            </a:r>
            <a:r>
              <a:rPr lang="en-US" altLang="es-ES_tradnl" sz="2800" dirty="0">
                <a:solidFill>
                  <a:schemeClr val="tx1"/>
                </a:solidFill>
              </a:rPr>
              <a:t> de COUNT (*), </a:t>
            </a:r>
            <a:r>
              <a:rPr lang="en-US" altLang="es-ES_tradnl" sz="2800" dirty="0" err="1">
                <a:solidFill>
                  <a:schemeClr val="tx1"/>
                </a:solidFill>
              </a:rPr>
              <a:t>cada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función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elimina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nulos</a:t>
            </a:r>
            <a:r>
              <a:rPr lang="en-US" altLang="es-ES_tradnl" sz="2800" dirty="0">
                <a:solidFill>
                  <a:schemeClr val="tx1"/>
                </a:solidFill>
              </a:rPr>
              <a:t> primero y opera solo en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valores</a:t>
            </a:r>
            <a:r>
              <a:rPr lang="en-US" altLang="es-ES_tradnl" sz="2800" dirty="0">
                <a:solidFill>
                  <a:schemeClr val="tx1"/>
                </a:solidFill>
              </a:rPr>
              <a:t> no </a:t>
            </a:r>
            <a:r>
              <a:rPr lang="en-US" altLang="es-ES_tradnl" sz="2800" dirty="0" err="1">
                <a:solidFill>
                  <a:schemeClr val="tx1"/>
                </a:solidFill>
              </a:rPr>
              <a:t>nulos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restantes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034653"/>
          </a:xfrm>
        </p:spPr>
        <p:txBody>
          <a:bodyPr>
            <a:normAutofit/>
          </a:bodyPr>
          <a:lstStyle/>
          <a:p>
            <a:pPr algn="just"/>
            <a:r>
              <a:rPr lang="es-ES" b="1"/>
              <a:t>Funciones agregadas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162365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940356"/>
            <a:ext cx="10379075" cy="3851275"/>
          </a:xfrm>
        </p:spPr>
        <p:txBody>
          <a:bodyPr>
            <a:noAutofit/>
          </a:bodyPr>
          <a:lstStyle/>
          <a:p>
            <a:pPr lvl="1" algn="just"/>
            <a:r>
              <a:rPr lang="en-US" altLang="es-ES_tradnl" sz="3200" dirty="0">
                <a:solidFill>
                  <a:schemeClr val="tx1"/>
                </a:solidFill>
              </a:rPr>
              <a:t>SELECT [DISTINCT | ALL] </a:t>
            </a:r>
          </a:p>
          <a:p>
            <a:pPr lvl="1" algn="just"/>
            <a:r>
              <a:rPr lang="en-US" altLang="es-ES_tradnl" sz="3200" dirty="0">
                <a:solidFill>
                  <a:schemeClr val="tx1"/>
                </a:solidFill>
              </a:rPr>
              <a:t>	{* | [</a:t>
            </a:r>
            <a:r>
              <a:rPr lang="en-US" altLang="es-ES_tradnl" sz="3200" dirty="0" err="1">
                <a:solidFill>
                  <a:schemeClr val="tx1"/>
                </a:solidFill>
              </a:rPr>
              <a:t>columnExpression</a:t>
            </a:r>
            <a:r>
              <a:rPr lang="en-US" altLang="es-ES_tradnl" sz="3200" dirty="0">
                <a:solidFill>
                  <a:schemeClr val="tx1"/>
                </a:solidFill>
              </a:rPr>
              <a:t> [AS </a:t>
            </a:r>
            <a:r>
              <a:rPr lang="en-US" altLang="es-ES_tradnl" sz="3200" dirty="0" err="1">
                <a:solidFill>
                  <a:schemeClr val="tx1"/>
                </a:solidFill>
              </a:rPr>
              <a:t>newName</a:t>
            </a:r>
            <a:r>
              <a:rPr lang="en-US" altLang="es-ES_tradnl" sz="3200" dirty="0">
                <a:solidFill>
                  <a:schemeClr val="tx1"/>
                </a:solidFill>
              </a:rPr>
              <a:t>]] [,...] }</a:t>
            </a:r>
          </a:p>
          <a:p>
            <a:pPr lvl="1" algn="just"/>
            <a:r>
              <a:rPr lang="en-US" altLang="es-ES_tradnl" sz="3200" dirty="0">
                <a:solidFill>
                  <a:schemeClr val="tx1"/>
                </a:solidFill>
              </a:rPr>
              <a:t>FROM		</a:t>
            </a:r>
            <a:r>
              <a:rPr lang="en-US" altLang="es-ES_tradnl" sz="3200" dirty="0" err="1">
                <a:solidFill>
                  <a:schemeClr val="tx1"/>
                </a:solidFill>
              </a:rPr>
              <a:t>TableName</a:t>
            </a:r>
            <a:r>
              <a:rPr lang="en-US" altLang="es-ES_tradnl" sz="3200" dirty="0">
                <a:solidFill>
                  <a:schemeClr val="tx1"/>
                </a:solidFill>
              </a:rPr>
              <a:t> [alias] [, ...]</a:t>
            </a:r>
          </a:p>
          <a:p>
            <a:pPr lvl="1" algn="just"/>
            <a:r>
              <a:rPr lang="en-US" altLang="es-ES_tradnl" sz="3200" dirty="0">
                <a:solidFill>
                  <a:schemeClr val="tx1"/>
                </a:solidFill>
              </a:rPr>
              <a:t>[WHERE	condition]</a:t>
            </a:r>
          </a:p>
          <a:p>
            <a:pPr lvl="1" algn="just"/>
            <a:r>
              <a:rPr lang="en-US" altLang="es-ES_tradnl" sz="3200" dirty="0">
                <a:solidFill>
                  <a:schemeClr val="tx1"/>
                </a:solidFill>
              </a:rPr>
              <a:t>[GROUP BY	</a:t>
            </a:r>
            <a:r>
              <a:rPr lang="en-US" altLang="es-ES_tradnl" sz="3200" dirty="0" err="1">
                <a:solidFill>
                  <a:schemeClr val="tx1"/>
                </a:solidFill>
              </a:rPr>
              <a:t>columnList</a:t>
            </a:r>
            <a:r>
              <a:rPr lang="en-US" altLang="es-ES_tradnl" sz="3200" dirty="0">
                <a:solidFill>
                  <a:schemeClr val="tx1"/>
                </a:solidFill>
              </a:rPr>
              <a:t>]  [HAVING	condition]</a:t>
            </a:r>
          </a:p>
          <a:p>
            <a:pPr lvl="1" algn="just"/>
            <a:r>
              <a:rPr lang="en-US" altLang="es-ES_tradnl" sz="3200" dirty="0">
                <a:solidFill>
                  <a:schemeClr val="tx1"/>
                </a:solidFill>
              </a:rPr>
              <a:t>[ORDER BY	</a:t>
            </a:r>
            <a:r>
              <a:rPr lang="en-US" altLang="es-ES_tradnl" sz="3200" dirty="0" err="1">
                <a:solidFill>
                  <a:schemeClr val="tx1"/>
                </a:solidFill>
              </a:rPr>
              <a:t>columnList</a:t>
            </a:r>
            <a:r>
              <a:rPr lang="en-US" altLang="es-ES_tradnl" sz="32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Sentencia SELECT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176114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30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2481547"/>
            <a:ext cx="10379075" cy="3285072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COUNT (*) </a:t>
            </a:r>
            <a:r>
              <a:rPr lang="en-US" altLang="es-ES_tradnl" sz="2800" dirty="0" err="1">
                <a:solidFill>
                  <a:schemeClr val="tx1"/>
                </a:solidFill>
              </a:rPr>
              <a:t>cuenta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independientemente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si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producen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valores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nulos</a:t>
            </a:r>
            <a:r>
              <a:rPr lang="en-US" altLang="es-ES_tradnl" sz="2800" dirty="0">
                <a:solidFill>
                  <a:schemeClr val="tx1"/>
                </a:solidFill>
              </a:rPr>
              <a:t> o </a:t>
            </a:r>
            <a:r>
              <a:rPr lang="en-US" altLang="es-ES_tradnl" sz="2800" dirty="0" err="1">
                <a:solidFill>
                  <a:schemeClr val="tx1"/>
                </a:solidFill>
              </a:rPr>
              <a:t>duplicados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Puede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usar</a:t>
            </a:r>
            <a:r>
              <a:rPr lang="en-US" altLang="es-ES_tradnl" sz="2800" dirty="0">
                <a:solidFill>
                  <a:schemeClr val="tx1"/>
                </a:solidFill>
              </a:rPr>
              <a:t> DISTINCT antes del </a:t>
            </a:r>
            <a:r>
              <a:rPr lang="en-US" altLang="es-ES_tradnl" sz="2800" dirty="0" err="1">
                <a:solidFill>
                  <a:schemeClr val="tx1"/>
                </a:solidFill>
              </a:rPr>
              <a:t>nombre</a:t>
            </a:r>
            <a:r>
              <a:rPr lang="en-US" altLang="es-ES_tradnl" sz="2800" dirty="0">
                <a:solidFill>
                  <a:schemeClr val="tx1"/>
                </a:solidFill>
              </a:rPr>
              <a:t> de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eliminar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duplicados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DISTINCT no </a:t>
            </a:r>
            <a:r>
              <a:rPr lang="en-US" altLang="es-ES_tradnl" sz="2800" dirty="0" err="1">
                <a:solidFill>
                  <a:schemeClr val="tx1"/>
                </a:solidFill>
              </a:rPr>
              <a:t>tiene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ningún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efecto</a:t>
            </a:r>
            <a:r>
              <a:rPr lang="en-US" altLang="es-ES_tradnl" sz="2800" dirty="0">
                <a:solidFill>
                  <a:schemeClr val="tx1"/>
                </a:solidFill>
              </a:rPr>
              <a:t> con MIN / MAX, </a:t>
            </a:r>
            <a:r>
              <a:rPr lang="en-US" altLang="es-ES_tradnl" sz="2800" dirty="0" err="1">
                <a:solidFill>
                  <a:schemeClr val="tx1"/>
                </a:solidFill>
              </a:rPr>
              <a:t>pero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puede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tenerlo</a:t>
            </a:r>
            <a:r>
              <a:rPr lang="en-US" altLang="es-ES_tradnl" sz="2800" dirty="0">
                <a:solidFill>
                  <a:schemeClr val="tx1"/>
                </a:solidFill>
              </a:rPr>
              <a:t> con SUM / AVG.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034653"/>
          </a:xfrm>
        </p:spPr>
        <p:txBody>
          <a:bodyPr>
            <a:normAutofit/>
          </a:bodyPr>
          <a:lstStyle/>
          <a:p>
            <a:pPr algn="just"/>
            <a:r>
              <a:rPr lang="es-ES" b="1"/>
              <a:t>Funciones agregadas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16147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31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1784555"/>
            <a:ext cx="10379075" cy="4041058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Las </a:t>
            </a:r>
            <a:r>
              <a:rPr lang="en-US" altLang="es-ES_tradnl" sz="2800" dirty="0" err="1">
                <a:solidFill>
                  <a:schemeClr val="tx1"/>
                </a:solidFill>
              </a:rPr>
              <a:t>funciones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agregadas</a:t>
            </a:r>
            <a:r>
              <a:rPr lang="en-US" altLang="es-ES_tradnl" sz="2800" dirty="0">
                <a:solidFill>
                  <a:schemeClr val="tx1"/>
                </a:solidFill>
              </a:rPr>
              <a:t> solo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pueden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usar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lista</a:t>
            </a:r>
            <a:r>
              <a:rPr lang="en-US" altLang="es-ES_tradnl" sz="2800" dirty="0">
                <a:solidFill>
                  <a:schemeClr val="tx1"/>
                </a:solidFill>
              </a:rPr>
              <a:t> SELECT y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cláusula</a:t>
            </a:r>
            <a:r>
              <a:rPr lang="en-US" altLang="es-ES_tradnl" sz="2800" dirty="0">
                <a:solidFill>
                  <a:schemeClr val="tx1"/>
                </a:solidFill>
              </a:rPr>
              <a:t> HAVING.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Si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lista</a:t>
            </a:r>
            <a:r>
              <a:rPr lang="en-US" altLang="es-ES_tradnl" sz="2800" dirty="0">
                <a:solidFill>
                  <a:schemeClr val="tx1"/>
                </a:solidFill>
              </a:rPr>
              <a:t> 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incluye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función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agregada</a:t>
            </a:r>
            <a:r>
              <a:rPr lang="en-US" altLang="es-ES_tradnl" sz="2800" dirty="0">
                <a:solidFill>
                  <a:schemeClr val="tx1"/>
                </a:solidFill>
              </a:rPr>
              <a:t> y no hay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cláusula</a:t>
            </a:r>
            <a:r>
              <a:rPr lang="en-US" altLang="es-ES_tradnl" sz="2800" dirty="0">
                <a:solidFill>
                  <a:schemeClr val="tx1"/>
                </a:solidFill>
              </a:rPr>
              <a:t> GROUP BY,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lista</a:t>
            </a:r>
            <a:r>
              <a:rPr lang="en-US" altLang="es-ES_tradnl" sz="2800" dirty="0">
                <a:solidFill>
                  <a:schemeClr val="tx1"/>
                </a:solidFill>
              </a:rPr>
              <a:t> SELECT no </a:t>
            </a:r>
            <a:r>
              <a:rPr lang="en-US" altLang="es-ES_tradnl" sz="2800" dirty="0" err="1">
                <a:solidFill>
                  <a:schemeClr val="tx1"/>
                </a:solidFill>
              </a:rPr>
              <a:t>puede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hacer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referencia</a:t>
            </a:r>
            <a:r>
              <a:rPr lang="en-US" altLang="es-ES_tradnl" sz="2800" dirty="0">
                <a:solidFill>
                  <a:schemeClr val="tx1"/>
                </a:solidFill>
              </a:rPr>
              <a:t> a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 con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función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agregada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Por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ejemplo</a:t>
            </a:r>
            <a:r>
              <a:rPr lang="en-US" altLang="es-ES_tradnl" sz="2800" dirty="0">
                <a:solidFill>
                  <a:schemeClr val="tx1"/>
                </a:solidFill>
              </a:rPr>
              <a:t>, lo </a:t>
            </a:r>
            <a:r>
              <a:rPr lang="en-US" altLang="es-ES_tradnl" sz="2800" dirty="0" err="1">
                <a:solidFill>
                  <a:schemeClr val="tx1"/>
                </a:solidFill>
              </a:rPr>
              <a:t>siguiente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ilegal</a:t>
            </a:r>
            <a:r>
              <a:rPr lang="en-US" altLang="es-ES_tradnl" sz="28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800" dirty="0">
                <a:solidFill>
                  <a:schemeClr val="tx1"/>
                </a:solidFill>
              </a:rPr>
              <a:t>, COUNT(salary)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FROM Staff;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034653"/>
          </a:xfrm>
        </p:spPr>
        <p:txBody>
          <a:bodyPr>
            <a:normAutofit/>
          </a:bodyPr>
          <a:lstStyle/>
          <a:p>
            <a:pPr algn="just"/>
            <a:r>
              <a:rPr lang="es-ES" b="1"/>
              <a:t>Funciones agregadas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52914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32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2481547"/>
            <a:ext cx="10379075" cy="2901614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¿</a:t>
            </a:r>
            <a:r>
              <a:rPr lang="en-US" altLang="es-ES_tradnl" sz="2800" dirty="0" err="1">
                <a:solidFill>
                  <a:schemeClr val="tx1"/>
                </a:solidFill>
              </a:rPr>
              <a:t>Cuántas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propiedades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cuestan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más</a:t>
            </a:r>
            <a:r>
              <a:rPr lang="en-US" altLang="es-ES_tradnl" sz="2800" dirty="0">
                <a:solidFill>
                  <a:schemeClr val="tx1"/>
                </a:solidFill>
              </a:rPr>
              <a:t> de £ 350 </a:t>
            </a:r>
            <a:r>
              <a:rPr lang="en-US" altLang="es-ES_tradnl" sz="2800" dirty="0" err="1">
                <a:solidFill>
                  <a:schemeClr val="tx1"/>
                </a:solidFill>
              </a:rPr>
              <a:t>por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mes</a:t>
            </a:r>
            <a:r>
              <a:rPr lang="en-US" altLang="es-ES_tradnl" sz="2800" dirty="0">
                <a:solidFill>
                  <a:schemeClr val="tx1"/>
                </a:solidFill>
              </a:rPr>
              <a:t>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alquilar</a:t>
            </a:r>
            <a:r>
              <a:rPr lang="en-US" altLang="es-ES_tradnl" sz="2800" dirty="0">
                <a:solidFill>
                  <a:schemeClr val="tx1"/>
                </a:solidFill>
              </a:rPr>
              <a:t>?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	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	SELECT COUNT(*) AS </a:t>
            </a:r>
            <a:r>
              <a:rPr lang="en-US" altLang="es-ES_tradnl" sz="2800" dirty="0" err="1">
                <a:solidFill>
                  <a:schemeClr val="tx1"/>
                </a:solidFill>
              </a:rPr>
              <a:t>myCount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FROM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PropertyForRent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WHERE rent &gt; 350;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89035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13 (Uso de COUNT)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6" name="Picture 11" descr="C05NT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87157" y="3860083"/>
            <a:ext cx="2232025" cy="20621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43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33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2883470"/>
            <a:ext cx="10379075" cy="2901614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¿</a:t>
            </a:r>
            <a:r>
              <a:rPr lang="en-US" altLang="es-ES_tradnl" sz="2800" dirty="0" err="1">
                <a:solidFill>
                  <a:schemeClr val="tx1"/>
                </a:solidFill>
              </a:rPr>
              <a:t>Cuántas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propiedades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diferentes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vieron</a:t>
            </a:r>
            <a:r>
              <a:rPr lang="en-US" altLang="es-ES_tradnl" sz="2800" dirty="0">
                <a:solidFill>
                  <a:schemeClr val="tx1"/>
                </a:solidFill>
              </a:rPr>
              <a:t> en mayo de 2004?</a:t>
            </a:r>
          </a:p>
          <a:p>
            <a:pPr algn="just"/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      SELECT COUNT(DISTINCT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propertyNo</a:t>
            </a:r>
            <a:r>
              <a:rPr lang="en-US" altLang="es-ES_tradnl" sz="2800" dirty="0">
                <a:solidFill>
                  <a:schemeClr val="tx1"/>
                </a:solidFill>
              </a:rPr>
              <a:t>) AS </a:t>
            </a:r>
            <a:r>
              <a:rPr lang="en-US" altLang="es-ES_tradnl" sz="2800" dirty="0" err="1">
                <a:solidFill>
                  <a:schemeClr val="tx1"/>
                </a:solidFill>
              </a:rPr>
              <a:t>myCount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marL="533400" lvl="1" indent="-76200" algn="just"/>
            <a:r>
              <a:rPr lang="en-US" altLang="es-ES_tradnl" sz="2800" dirty="0">
                <a:solidFill>
                  <a:schemeClr val="tx1"/>
                </a:solidFill>
              </a:rPr>
              <a:t>FROM Viewing</a:t>
            </a:r>
          </a:p>
          <a:p>
            <a:pPr marL="533400" lvl="1" indent="-76200" algn="just"/>
            <a:r>
              <a:rPr lang="en-US" altLang="es-ES_tradnl" sz="2800" dirty="0">
                <a:solidFill>
                  <a:schemeClr val="tx1"/>
                </a:solidFill>
              </a:rPr>
              <a:t>WHERE </a:t>
            </a:r>
            <a:r>
              <a:rPr lang="en-US" altLang="es-ES_tradnl" sz="2800" dirty="0" err="1">
                <a:solidFill>
                  <a:schemeClr val="tx1"/>
                </a:solidFill>
              </a:rPr>
              <a:t>viewDate</a:t>
            </a:r>
            <a:r>
              <a:rPr lang="en-US" altLang="es-ES_tradnl" sz="2800" dirty="0">
                <a:solidFill>
                  <a:schemeClr val="tx1"/>
                </a:solidFill>
              </a:rPr>
              <a:t> BETWEEN ‘1-May-04’</a:t>
            </a:r>
          </a:p>
          <a:p>
            <a:pPr marL="533400" lvl="1" indent="-76200" algn="just"/>
            <a:r>
              <a:rPr lang="en-US" altLang="es-ES_tradnl" sz="2800" dirty="0">
                <a:solidFill>
                  <a:schemeClr val="tx1"/>
                </a:solidFill>
              </a:rPr>
              <a:t>AND ‘31-May-04’;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731645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14 (Uso de COUNT y DISTINCT)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9" name="Picture 12" descr="C05NT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35358" y="3892602"/>
            <a:ext cx="1944688" cy="1903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29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34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2481547"/>
            <a:ext cx="10379075" cy="2901614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Encuentre</a:t>
            </a:r>
            <a:r>
              <a:rPr lang="en-US" altLang="es-ES_tradnl" sz="2800" dirty="0">
                <a:solidFill>
                  <a:schemeClr val="tx1"/>
                </a:solidFill>
              </a:rPr>
              <a:t>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número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gerentes</a:t>
            </a:r>
            <a:r>
              <a:rPr lang="en-US" altLang="es-ES_tradnl" sz="2800" dirty="0">
                <a:solidFill>
                  <a:schemeClr val="tx1"/>
                </a:solidFill>
              </a:rPr>
              <a:t> y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suma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sus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salarios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2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       SELECT COUNT(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800" dirty="0">
                <a:solidFill>
                  <a:schemeClr val="tx1"/>
                </a:solidFill>
              </a:rPr>
              <a:t>) AS </a:t>
            </a:r>
            <a:r>
              <a:rPr lang="en-US" altLang="es-ES_tradnl" sz="2800" dirty="0" err="1">
                <a:solidFill>
                  <a:schemeClr val="tx1"/>
                </a:solidFill>
              </a:rPr>
              <a:t>myCount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</a:p>
          <a:p>
            <a:pPr marL="533400" lvl="1" indent="-76200" algn="just"/>
            <a:r>
              <a:rPr lang="en-US" altLang="es-ES_tradnl" sz="2800" dirty="0">
                <a:solidFill>
                  <a:schemeClr val="tx1"/>
                </a:solidFill>
              </a:rPr>
              <a:t> SUM(salary) AS </a:t>
            </a:r>
            <a:r>
              <a:rPr lang="en-US" altLang="es-ES_tradnl" sz="2800" dirty="0" err="1">
                <a:solidFill>
                  <a:schemeClr val="tx1"/>
                </a:solidFill>
              </a:rPr>
              <a:t>mySum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marL="533400" lvl="1" indent="-76200" algn="just"/>
            <a:r>
              <a:rPr lang="en-US" altLang="es-ES_tradnl" sz="2800" dirty="0">
                <a:solidFill>
                  <a:schemeClr val="tx1"/>
                </a:solidFill>
              </a:rPr>
              <a:t>	FROM Staff</a:t>
            </a:r>
          </a:p>
          <a:p>
            <a:pPr marL="533400" lvl="1" indent="-76200" algn="just"/>
            <a:r>
              <a:rPr lang="en-US" altLang="es-ES_tradnl" sz="2800" dirty="0">
                <a:solidFill>
                  <a:schemeClr val="tx1"/>
                </a:solidFill>
              </a:rPr>
              <a:t>	WHERE position = ‘Manager’;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89035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15 (Uso de COUNT y SUM)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9" name="Picture 12" descr="C05NT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10244" y="4006543"/>
            <a:ext cx="3455987" cy="1863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1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35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2481547"/>
            <a:ext cx="10379075" cy="2901614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Encuentre</a:t>
            </a:r>
            <a:r>
              <a:rPr lang="en-US" altLang="es-ES_tradnl" sz="2800" dirty="0">
                <a:solidFill>
                  <a:schemeClr val="tx1"/>
                </a:solidFill>
              </a:rPr>
              <a:t>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salario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mínimo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máximo</a:t>
            </a:r>
            <a:r>
              <a:rPr lang="en-US" altLang="es-ES_tradnl" sz="2800" dirty="0">
                <a:solidFill>
                  <a:schemeClr val="tx1"/>
                </a:solidFill>
              </a:rPr>
              <a:t> y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promedio</a:t>
            </a:r>
            <a:r>
              <a:rPr lang="en-US" altLang="es-ES_tradnl" sz="2800" dirty="0">
                <a:solidFill>
                  <a:schemeClr val="tx1"/>
                </a:solidFill>
              </a:rPr>
              <a:t> del personal.</a:t>
            </a:r>
          </a:p>
          <a:p>
            <a:pPr algn="just">
              <a:lnSpc>
                <a:spcPct val="2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SELECT MIN(salary) AS </a:t>
            </a:r>
            <a:r>
              <a:rPr lang="en-US" altLang="es-ES_tradnl" sz="2800" dirty="0" err="1">
                <a:solidFill>
                  <a:schemeClr val="tx1"/>
                </a:solidFill>
              </a:rPr>
              <a:t>myMin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MAX(salary) AS </a:t>
            </a:r>
            <a:r>
              <a:rPr lang="en-US" altLang="es-ES_tradnl" sz="2800" dirty="0" err="1">
                <a:solidFill>
                  <a:schemeClr val="tx1"/>
                </a:solidFill>
              </a:rPr>
              <a:t>myMax</a:t>
            </a:r>
            <a:r>
              <a:rPr lang="en-US" altLang="es-ES_tradnl" sz="2800" dirty="0">
                <a:solidFill>
                  <a:schemeClr val="tx1"/>
                </a:solidFill>
              </a:rPr>
              <a:t>,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AVG(salary) AS </a:t>
            </a:r>
            <a:r>
              <a:rPr lang="en-US" altLang="es-ES_tradnl" sz="2800" dirty="0" err="1">
                <a:solidFill>
                  <a:schemeClr val="tx1"/>
                </a:solidFill>
              </a:rPr>
              <a:t>myAvg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FROM Staff;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536369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16 (Uso de MIN, MAX y AVG)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11" name="Picture 13" descr="C05NT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0165" y="4434041"/>
            <a:ext cx="4105275" cy="1655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8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36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1784555"/>
            <a:ext cx="10379075" cy="4041058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Utilice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cláusula</a:t>
            </a:r>
            <a:r>
              <a:rPr lang="en-US" altLang="es-ES_tradnl" sz="2800" dirty="0">
                <a:solidFill>
                  <a:schemeClr val="tx1"/>
                </a:solidFill>
              </a:rPr>
              <a:t> GROUP BY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obtener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subtotales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SELECT y GROUP BY </a:t>
            </a:r>
            <a:r>
              <a:rPr lang="en-US" altLang="es-ES_tradnl" sz="2800" dirty="0" err="1">
                <a:solidFill>
                  <a:schemeClr val="tx1"/>
                </a:solidFill>
              </a:rPr>
              <a:t>integran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cada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elemento</a:t>
            </a:r>
            <a:r>
              <a:rPr lang="en-US" altLang="es-ES_tradnl" sz="2800" dirty="0">
                <a:solidFill>
                  <a:schemeClr val="tx1"/>
                </a:solidFill>
              </a:rPr>
              <a:t>,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lista</a:t>
            </a:r>
            <a:r>
              <a:rPr lang="en-US" altLang="es-ES_tradnl" sz="2800" dirty="0">
                <a:solidFill>
                  <a:schemeClr val="tx1"/>
                </a:solidFill>
              </a:rPr>
              <a:t> 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debe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tener</a:t>
            </a:r>
            <a:r>
              <a:rPr lang="en-US" altLang="es-ES_tradnl" sz="2800" dirty="0">
                <a:solidFill>
                  <a:schemeClr val="tx1"/>
                </a:solidFill>
              </a:rPr>
              <a:t> un solo valor </a:t>
            </a:r>
            <a:r>
              <a:rPr lang="en-US" altLang="es-ES_tradnl" sz="2800" dirty="0" err="1">
                <a:solidFill>
                  <a:schemeClr val="tx1"/>
                </a:solidFill>
              </a:rPr>
              <a:t>por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grupo</a:t>
            </a:r>
            <a:r>
              <a:rPr lang="en-US" altLang="es-ES_tradnl" sz="2800" dirty="0">
                <a:solidFill>
                  <a:schemeClr val="tx1"/>
                </a:solidFill>
              </a:rPr>
              <a:t>, y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cláusula</a:t>
            </a:r>
            <a:r>
              <a:rPr lang="en-US" altLang="es-ES_tradnl" sz="2800" dirty="0">
                <a:solidFill>
                  <a:schemeClr val="tx1"/>
                </a:solidFill>
              </a:rPr>
              <a:t> SELECT solo </a:t>
            </a:r>
            <a:r>
              <a:rPr lang="en-US" altLang="es-ES_tradnl" sz="2800" dirty="0" err="1">
                <a:solidFill>
                  <a:schemeClr val="tx1"/>
                </a:solidFill>
              </a:rPr>
              <a:t>puede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contener</a:t>
            </a:r>
            <a:r>
              <a:rPr lang="en-US" altLang="es-ES_tradnl" sz="2800" dirty="0">
                <a:solidFill>
                  <a:schemeClr val="tx1"/>
                </a:solidFill>
              </a:rPr>
              <a:t>: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 err="1">
                <a:solidFill>
                  <a:schemeClr val="tx1"/>
                </a:solidFill>
              </a:rPr>
              <a:t>nombres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 err="1">
                <a:solidFill>
                  <a:schemeClr val="tx1"/>
                </a:solidFill>
              </a:rPr>
              <a:t>funciones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agregadas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 err="1">
                <a:solidFill>
                  <a:schemeClr val="tx1"/>
                </a:solidFill>
              </a:rPr>
              <a:t>constantes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 err="1">
                <a:solidFill>
                  <a:schemeClr val="tx1"/>
                </a:solidFill>
              </a:rPr>
              <a:t>expresión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implica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combinaciones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anteriores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034653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Agrupación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2508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37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1784555"/>
            <a:ext cx="10379075" cy="4041058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 err="1">
                <a:solidFill>
                  <a:schemeClr val="tx1"/>
                </a:solidFill>
              </a:rPr>
              <a:t>Todos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nombres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lista</a:t>
            </a:r>
            <a:r>
              <a:rPr lang="en-US" altLang="es-ES_tradnl" sz="2800" dirty="0">
                <a:solidFill>
                  <a:schemeClr val="tx1"/>
                </a:solidFill>
              </a:rPr>
              <a:t> 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deben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aparecer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cláusula</a:t>
            </a:r>
            <a:r>
              <a:rPr lang="en-US" altLang="es-ES_tradnl" sz="2800" dirty="0">
                <a:solidFill>
                  <a:schemeClr val="tx1"/>
                </a:solidFill>
              </a:rPr>
              <a:t> GROUP BY a </a:t>
            </a:r>
            <a:r>
              <a:rPr lang="en-US" altLang="es-ES_tradnl" sz="2800" dirty="0" err="1">
                <a:solidFill>
                  <a:schemeClr val="tx1"/>
                </a:solidFill>
              </a:rPr>
              <a:t>menos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nombre</a:t>
            </a:r>
            <a:r>
              <a:rPr lang="en-US" altLang="es-ES_tradnl" sz="2800" dirty="0">
                <a:solidFill>
                  <a:schemeClr val="tx1"/>
                </a:solidFill>
              </a:rPr>
              <a:t> se use solo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función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agregada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Si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usa</a:t>
            </a:r>
            <a:r>
              <a:rPr lang="en-US" altLang="es-ES_tradnl" sz="2800" dirty="0">
                <a:solidFill>
                  <a:schemeClr val="tx1"/>
                </a:solidFill>
              </a:rPr>
              <a:t> WHERE con GROUP BY, WHERE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aplica</a:t>
            </a:r>
            <a:r>
              <a:rPr lang="en-US" altLang="es-ES_tradnl" sz="2800" dirty="0">
                <a:solidFill>
                  <a:schemeClr val="tx1"/>
                </a:solidFill>
              </a:rPr>
              <a:t> primero,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grupos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forman</a:t>
            </a:r>
            <a:r>
              <a:rPr lang="en-US" altLang="es-ES_tradnl" sz="2800" dirty="0">
                <a:solidFill>
                  <a:schemeClr val="tx1"/>
                </a:solidFill>
              </a:rPr>
              <a:t> a </a:t>
            </a:r>
            <a:r>
              <a:rPr lang="en-US" altLang="es-ES_tradnl" sz="2800" dirty="0" err="1">
                <a:solidFill>
                  <a:schemeClr val="tx1"/>
                </a:solidFill>
              </a:rPr>
              <a:t>partir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restantes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satisfacen</a:t>
            </a:r>
            <a:r>
              <a:rPr lang="en-US" altLang="es-ES_tradnl" sz="2800" dirty="0">
                <a:solidFill>
                  <a:schemeClr val="tx1"/>
                </a:solidFill>
              </a:rPr>
              <a:t>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predicado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ISO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considera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dos </a:t>
            </a:r>
            <a:r>
              <a:rPr lang="en-US" altLang="es-ES_tradnl" sz="2800" dirty="0" err="1">
                <a:solidFill>
                  <a:schemeClr val="tx1"/>
                </a:solidFill>
              </a:rPr>
              <a:t>valores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nulos</a:t>
            </a:r>
            <a:r>
              <a:rPr lang="en-US" altLang="es-ES_tradnl" sz="2800" dirty="0">
                <a:solidFill>
                  <a:schemeClr val="tx1"/>
                </a:solidFill>
              </a:rPr>
              <a:t> son </a:t>
            </a:r>
            <a:r>
              <a:rPr lang="en-US" altLang="es-ES_tradnl" sz="2800" dirty="0" err="1">
                <a:solidFill>
                  <a:schemeClr val="tx1"/>
                </a:solidFill>
              </a:rPr>
              <a:t>iguales</a:t>
            </a:r>
            <a:r>
              <a:rPr lang="en-US" altLang="es-ES_tradnl" sz="2800" dirty="0">
                <a:solidFill>
                  <a:schemeClr val="tx1"/>
                </a:solidFill>
              </a:rPr>
              <a:t>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efectos</a:t>
            </a:r>
            <a:r>
              <a:rPr lang="en-US" altLang="es-ES_tradnl" sz="2800" dirty="0">
                <a:solidFill>
                  <a:schemeClr val="tx1"/>
                </a:solidFill>
              </a:rPr>
              <a:t> de GROUP BY.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034653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Agrupación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10166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38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2180534"/>
            <a:ext cx="10379075" cy="3915465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Encuentre</a:t>
            </a:r>
            <a:r>
              <a:rPr lang="en-US" altLang="es-ES_tradnl" sz="2800" dirty="0">
                <a:solidFill>
                  <a:schemeClr val="tx1"/>
                </a:solidFill>
              </a:rPr>
              <a:t>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número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empleados</a:t>
            </a:r>
            <a:r>
              <a:rPr lang="en-US" altLang="es-ES_tradnl" sz="2800" dirty="0">
                <a:solidFill>
                  <a:schemeClr val="tx1"/>
                </a:solidFill>
              </a:rPr>
              <a:t>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cada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rama</a:t>
            </a:r>
            <a:r>
              <a:rPr lang="en-US" altLang="es-ES_tradnl" sz="2800" dirty="0">
                <a:solidFill>
                  <a:schemeClr val="tx1"/>
                </a:solidFill>
              </a:rPr>
              <a:t> y </a:t>
            </a:r>
            <a:r>
              <a:rPr lang="en-US" altLang="es-ES_tradnl" sz="2800" dirty="0" err="1">
                <a:solidFill>
                  <a:schemeClr val="tx1"/>
                </a:solidFill>
              </a:rPr>
              <a:t>sus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salarios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totales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4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SELECT 	</a:t>
            </a:r>
            <a:r>
              <a:rPr lang="en-US" altLang="es-ES_tradnl" sz="2800" dirty="0" err="1">
                <a:solidFill>
                  <a:schemeClr val="tx1"/>
                </a:solidFill>
              </a:rPr>
              <a:t>branchNo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                          COUNT(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800" dirty="0">
                <a:solidFill>
                  <a:schemeClr val="tx1"/>
                </a:solidFill>
              </a:rPr>
              <a:t>) AS </a:t>
            </a:r>
            <a:r>
              <a:rPr lang="en-US" altLang="es-ES_tradnl" sz="2800" dirty="0" err="1">
                <a:solidFill>
                  <a:schemeClr val="tx1"/>
                </a:solidFill>
              </a:rPr>
              <a:t>myCount</a:t>
            </a:r>
            <a:r>
              <a:rPr lang="en-US" altLang="es-ES_tradnl" sz="2800" dirty="0">
                <a:solidFill>
                  <a:schemeClr val="tx1"/>
                </a:solidFill>
              </a:rPr>
              <a:t>,</a:t>
            </a:r>
          </a:p>
          <a:p>
            <a:pPr lvl="2" algn="just"/>
            <a:r>
              <a:rPr lang="en-US" altLang="es-ES_tradnl" sz="2800" dirty="0">
                <a:solidFill>
                  <a:schemeClr val="tx1"/>
                </a:solidFill>
              </a:rPr>
              <a:t>			SUM(salary) AS </a:t>
            </a:r>
            <a:r>
              <a:rPr lang="en-US" altLang="es-ES_tradnl" sz="2800" dirty="0" err="1">
                <a:solidFill>
                  <a:schemeClr val="tx1"/>
                </a:solidFill>
              </a:rPr>
              <a:t>mySum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2" algn="just"/>
            <a:r>
              <a:rPr lang="en-US" altLang="es-ES_tradnl" sz="2800" dirty="0">
                <a:solidFill>
                  <a:schemeClr val="tx1"/>
                </a:solidFill>
              </a:rPr>
              <a:t>FROM Staff</a:t>
            </a:r>
          </a:p>
          <a:p>
            <a:pPr lvl="2" algn="just"/>
            <a:r>
              <a:rPr lang="en-US" altLang="es-ES_tradnl" sz="2800" dirty="0">
                <a:solidFill>
                  <a:schemeClr val="tx1"/>
                </a:solidFill>
              </a:rPr>
              <a:t>GROUP BY </a:t>
            </a:r>
            <a:r>
              <a:rPr lang="en-US" altLang="es-ES_tradnl" sz="2800" dirty="0" err="1">
                <a:solidFill>
                  <a:schemeClr val="tx1"/>
                </a:solidFill>
              </a:rPr>
              <a:t>branchNo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2"/>
            <a:r>
              <a:rPr lang="en-US" altLang="es-ES_tradnl" sz="2800" dirty="0">
                <a:solidFill>
                  <a:schemeClr val="tx1"/>
                </a:solidFill>
              </a:rPr>
              <a:t>ORDER BY </a:t>
            </a:r>
            <a:r>
              <a:rPr lang="en-US" altLang="es-ES_tradnl" sz="2800" dirty="0" err="1">
                <a:solidFill>
                  <a:schemeClr val="tx1"/>
                </a:solidFill>
              </a:rPr>
              <a:t>branchNo</a:t>
            </a:r>
            <a:r>
              <a:rPr lang="en-US" altLang="es-ES_tradnl" sz="2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3"/>
            <a:ext cx="10515600" cy="1241130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</a:t>
            </a:r>
            <a:r>
              <a:rPr lang="es-ES" b="1"/>
              <a:t>17 (GROUP BY)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13180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39</a:t>
            </a:fld>
            <a:endParaRPr lang="es-EC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3"/>
            <a:ext cx="10515600" cy="1241130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</a:t>
            </a:r>
            <a:r>
              <a:rPr lang="es-ES" b="1"/>
              <a:t>17 (GROUP BY)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9" name="Picture 6" descr="C05NT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0212" y="2452381"/>
            <a:ext cx="5400675" cy="2759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5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4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630639"/>
            <a:ext cx="10379075" cy="4534187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FROM		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</a:t>
            </a:r>
            <a:r>
              <a:rPr lang="en-US" altLang="es-ES_tradnl" sz="2800" dirty="0">
                <a:solidFill>
                  <a:schemeClr val="tx1"/>
                </a:solidFill>
              </a:rPr>
              <a:t> la(s)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(s)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utilizarán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WHERE	</a:t>
            </a:r>
            <a:r>
              <a:rPr lang="en-US" altLang="es-ES_tradnl" sz="2800" dirty="0" err="1">
                <a:solidFill>
                  <a:schemeClr val="tx1"/>
                </a:solidFill>
              </a:rPr>
              <a:t>Filtra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GROUP BY	Forma </a:t>
            </a:r>
            <a:r>
              <a:rPr lang="en-US" altLang="es-ES_tradnl" sz="2800" dirty="0" err="1">
                <a:solidFill>
                  <a:schemeClr val="tx1"/>
                </a:solidFill>
              </a:rPr>
              <a:t>grupos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filas</a:t>
            </a:r>
            <a:r>
              <a:rPr lang="en-US" altLang="es-ES_tradnl" sz="2800" dirty="0">
                <a:solidFill>
                  <a:schemeClr val="tx1"/>
                </a:solidFill>
              </a:rPr>
              <a:t> con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mismo</a:t>
            </a:r>
            <a:r>
              <a:rPr lang="en-US" altLang="es-ES_tradnl" sz="2800" dirty="0">
                <a:solidFill>
                  <a:schemeClr val="tx1"/>
                </a:solidFill>
              </a:rPr>
              <a:t> valor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HAVING	</a:t>
            </a:r>
            <a:r>
              <a:rPr lang="en-US" altLang="es-ES_tradnl" sz="2800" dirty="0" err="1">
                <a:solidFill>
                  <a:schemeClr val="tx1"/>
                </a:solidFill>
              </a:rPr>
              <a:t>Filtra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grupos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sujetos</a:t>
            </a:r>
            <a:r>
              <a:rPr lang="en-US" altLang="es-ES_tradnl" sz="2800" dirty="0">
                <a:solidFill>
                  <a:schemeClr val="tx1"/>
                </a:solidFill>
              </a:rPr>
              <a:t> a </a:t>
            </a:r>
            <a:r>
              <a:rPr lang="en-US" altLang="es-ES_tradnl" sz="2800" dirty="0" err="1">
                <a:solidFill>
                  <a:schemeClr val="tx1"/>
                </a:solidFill>
              </a:rPr>
              <a:t>alguna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condición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SELECT	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qué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aparecen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consulta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ORDER BY 	</a:t>
            </a:r>
            <a:r>
              <a:rPr lang="en-US" altLang="es-ES_tradnl" sz="2800" dirty="0" err="1">
                <a:solidFill>
                  <a:schemeClr val="tx1"/>
                </a:solidFill>
              </a:rPr>
              <a:t>Especifica</a:t>
            </a:r>
            <a:r>
              <a:rPr lang="en-US" altLang="es-ES_tradnl" sz="2800" dirty="0">
                <a:solidFill>
                  <a:schemeClr val="tx1"/>
                </a:solidFill>
              </a:rPr>
              <a:t>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orden</a:t>
            </a:r>
            <a:r>
              <a:rPr lang="en-US" altLang="es-ES_tradnl" sz="2800" dirty="0">
                <a:solidFill>
                  <a:schemeClr val="tx1"/>
                </a:solidFill>
              </a:rPr>
              <a:t> de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salida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El </a:t>
            </a:r>
            <a:r>
              <a:rPr lang="en-US" altLang="es-ES_tradnl" sz="2800" dirty="0" err="1">
                <a:solidFill>
                  <a:schemeClr val="tx1"/>
                </a:solidFill>
              </a:rPr>
              <a:t>orden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cláusulas</a:t>
            </a:r>
            <a:r>
              <a:rPr lang="en-US" altLang="es-ES_tradnl" sz="2800" dirty="0">
                <a:solidFill>
                  <a:schemeClr val="tx1"/>
                </a:solidFill>
              </a:rPr>
              <a:t> no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puede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cambiar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Solamente</a:t>
            </a:r>
            <a:r>
              <a:rPr lang="en-US" altLang="es-ES_tradnl" sz="2800" dirty="0">
                <a:solidFill>
                  <a:schemeClr val="tx1"/>
                </a:solidFill>
              </a:rPr>
              <a:t> SELECT y FROM son </a:t>
            </a:r>
            <a:r>
              <a:rPr lang="en-US" altLang="es-ES_tradnl" sz="2800" dirty="0" err="1">
                <a:solidFill>
                  <a:schemeClr val="tx1"/>
                </a:solidFill>
              </a:rPr>
              <a:t>obligatorios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602418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Sentencia SELECT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16330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40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1784555"/>
            <a:ext cx="10379075" cy="4041058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cláusula</a:t>
            </a:r>
            <a:r>
              <a:rPr lang="en-US" altLang="es-ES_tradnl" sz="2800" dirty="0">
                <a:solidFill>
                  <a:schemeClr val="tx1"/>
                </a:solidFill>
              </a:rPr>
              <a:t> HAVING </a:t>
            </a:r>
            <a:r>
              <a:rPr lang="en-US" altLang="es-ES_tradnl" sz="2800" dirty="0" err="1">
                <a:solidFill>
                  <a:schemeClr val="tx1"/>
                </a:solidFill>
              </a:rPr>
              <a:t>está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diseñada</a:t>
            </a:r>
            <a:r>
              <a:rPr lang="en-US" altLang="es-ES_tradnl" sz="2800" dirty="0">
                <a:solidFill>
                  <a:schemeClr val="tx1"/>
                </a:solidFill>
              </a:rPr>
              <a:t>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usarse</a:t>
            </a:r>
            <a:r>
              <a:rPr lang="en-US" altLang="es-ES_tradnl" sz="2800" dirty="0">
                <a:solidFill>
                  <a:schemeClr val="tx1"/>
                </a:solidFill>
              </a:rPr>
              <a:t> con GROUP BY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restringir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grupos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aparecen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tabla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resultados</a:t>
            </a:r>
            <a:r>
              <a:rPr lang="en-US" altLang="es-ES_tradnl" sz="2800" dirty="0">
                <a:solidFill>
                  <a:schemeClr val="tx1"/>
                </a:solidFill>
              </a:rPr>
              <a:t> final.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Similar a WHERE, </a:t>
            </a:r>
            <a:r>
              <a:rPr lang="en-US" altLang="es-ES_tradnl" sz="2800" dirty="0" err="1">
                <a:solidFill>
                  <a:schemeClr val="tx1"/>
                </a:solidFill>
              </a:rPr>
              <a:t>pero</a:t>
            </a:r>
            <a:r>
              <a:rPr lang="en-US" altLang="es-ES_tradnl" sz="2800" dirty="0">
                <a:solidFill>
                  <a:schemeClr val="tx1"/>
                </a:solidFill>
              </a:rPr>
              <a:t> WHERE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filtra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individuales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mientras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HAVING </a:t>
            </a:r>
            <a:r>
              <a:rPr lang="en-US" altLang="es-ES_tradnl" sz="2800" dirty="0" err="1">
                <a:solidFill>
                  <a:schemeClr val="tx1"/>
                </a:solidFill>
              </a:rPr>
              <a:t>realiza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filtro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grupos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nombres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columnas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cláusula</a:t>
            </a:r>
            <a:r>
              <a:rPr lang="en-US" altLang="es-ES_tradnl" sz="2800" dirty="0">
                <a:solidFill>
                  <a:schemeClr val="tx1"/>
                </a:solidFill>
              </a:rPr>
              <a:t> HAVING </a:t>
            </a:r>
            <a:r>
              <a:rPr lang="en-US" altLang="es-ES_tradnl" sz="2800" dirty="0" err="1">
                <a:solidFill>
                  <a:schemeClr val="tx1"/>
                </a:solidFill>
              </a:rPr>
              <a:t>también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deben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aparecer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lista</a:t>
            </a:r>
            <a:r>
              <a:rPr lang="en-US" altLang="es-ES_tradnl" sz="2800" dirty="0">
                <a:solidFill>
                  <a:schemeClr val="tx1"/>
                </a:solidFill>
              </a:rPr>
              <a:t> GROUP BY o </a:t>
            </a:r>
            <a:r>
              <a:rPr lang="en-US" altLang="es-ES_tradnl" sz="2800" dirty="0" err="1">
                <a:solidFill>
                  <a:schemeClr val="tx1"/>
                </a:solidFill>
              </a:rPr>
              <a:t>estar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contenidos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dentro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función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agregada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034653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Cláusula HAVING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74527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41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2180535"/>
            <a:ext cx="10379075" cy="3866304"/>
          </a:xfrm>
        </p:spPr>
        <p:txBody>
          <a:bodyPr>
            <a:noAutofit/>
          </a:bodyPr>
          <a:lstStyle/>
          <a:p>
            <a:pPr algn="just">
              <a:spcAft>
                <a:spcPct val="20000"/>
              </a:spcAft>
            </a:pPr>
            <a:r>
              <a:rPr lang="en-US" altLang="es-ES_tradnl" dirty="0">
                <a:solidFill>
                  <a:schemeClr val="tx1"/>
                </a:solidFill>
              </a:rPr>
              <a:t>Para </a:t>
            </a:r>
            <a:r>
              <a:rPr lang="en-US" altLang="es-ES_tradnl" dirty="0" err="1">
                <a:solidFill>
                  <a:schemeClr val="tx1"/>
                </a:solidFill>
              </a:rPr>
              <a:t>cada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sucursal</a:t>
            </a:r>
            <a:r>
              <a:rPr lang="en-US" altLang="es-ES_tradnl" dirty="0">
                <a:solidFill>
                  <a:schemeClr val="tx1"/>
                </a:solidFill>
              </a:rPr>
              <a:t> con </a:t>
            </a:r>
            <a:r>
              <a:rPr lang="en-US" altLang="es-ES_tradnl" dirty="0" err="1">
                <a:solidFill>
                  <a:schemeClr val="tx1"/>
                </a:solidFill>
              </a:rPr>
              <a:t>más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>
                <a:solidFill>
                  <a:schemeClr val="tx1"/>
                </a:solidFill>
              </a:rPr>
              <a:t>de un </a:t>
            </a:r>
            <a:r>
              <a:rPr lang="en-US" altLang="es-ES_tradnl" dirty="0" err="1">
                <a:solidFill>
                  <a:schemeClr val="tx1"/>
                </a:solidFill>
              </a:rPr>
              <a:t>miembro</a:t>
            </a:r>
            <a:r>
              <a:rPr lang="en-US" altLang="es-ES_tradnl" dirty="0">
                <a:solidFill>
                  <a:schemeClr val="tx1"/>
                </a:solidFill>
              </a:rPr>
              <a:t> del personal, </a:t>
            </a:r>
            <a:r>
              <a:rPr lang="en-US" altLang="es-ES_tradnl" dirty="0" err="1">
                <a:solidFill>
                  <a:schemeClr val="tx1"/>
                </a:solidFill>
              </a:rPr>
              <a:t>encuentre</a:t>
            </a:r>
            <a:r>
              <a:rPr lang="en-US" altLang="es-ES_tradnl" dirty="0">
                <a:solidFill>
                  <a:schemeClr val="tx1"/>
                </a:solidFill>
              </a:rPr>
              <a:t> el </a:t>
            </a:r>
            <a:r>
              <a:rPr lang="en-US" altLang="es-ES_tradnl" dirty="0" err="1">
                <a:solidFill>
                  <a:schemeClr val="tx1"/>
                </a:solidFill>
              </a:rPr>
              <a:t>número</a:t>
            </a:r>
            <a:r>
              <a:rPr lang="en-US" altLang="es-ES_tradnl" dirty="0">
                <a:solidFill>
                  <a:schemeClr val="tx1"/>
                </a:solidFill>
              </a:rPr>
              <a:t> de </a:t>
            </a:r>
            <a:r>
              <a:rPr lang="en-US" altLang="es-ES_tradnl" dirty="0" err="1">
                <a:solidFill>
                  <a:schemeClr val="tx1"/>
                </a:solidFill>
              </a:rPr>
              <a:t>empleados</a:t>
            </a:r>
            <a:r>
              <a:rPr lang="en-US" altLang="es-ES_tradnl" dirty="0">
                <a:solidFill>
                  <a:schemeClr val="tx1"/>
                </a:solidFill>
              </a:rPr>
              <a:t> en </a:t>
            </a:r>
            <a:r>
              <a:rPr lang="en-US" altLang="es-ES_tradnl" dirty="0" err="1">
                <a:solidFill>
                  <a:schemeClr val="tx1"/>
                </a:solidFill>
              </a:rPr>
              <a:t>cada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sucursal</a:t>
            </a:r>
            <a:r>
              <a:rPr lang="en-US" altLang="es-ES_tradnl" dirty="0">
                <a:solidFill>
                  <a:schemeClr val="tx1"/>
                </a:solidFill>
              </a:rPr>
              <a:t> y la </a:t>
            </a:r>
            <a:r>
              <a:rPr lang="en-US" altLang="es-ES_tradnl" dirty="0" err="1">
                <a:solidFill>
                  <a:schemeClr val="tx1"/>
                </a:solidFill>
              </a:rPr>
              <a:t>suma</a:t>
            </a:r>
            <a:r>
              <a:rPr lang="en-US" altLang="es-ES_tradnl" dirty="0">
                <a:solidFill>
                  <a:schemeClr val="tx1"/>
                </a:solidFill>
              </a:rPr>
              <a:t> de </a:t>
            </a:r>
            <a:r>
              <a:rPr lang="en-US" altLang="es-ES_tradnl" dirty="0" err="1">
                <a:solidFill>
                  <a:schemeClr val="tx1"/>
                </a:solidFill>
              </a:rPr>
              <a:t>sus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salarios</a:t>
            </a:r>
            <a:r>
              <a:rPr lang="en-US" altLang="es-ES_tradnl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0"/>
              </a:lnSpc>
              <a:spcAft>
                <a:spcPct val="20000"/>
              </a:spcAft>
            </a:pPr>
            <a:endParaRPr lang="en-US" altLang="es-ES_tradnl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dirty="0">
                <a:solidFill>
                  <a:schemeClr val="tx1"/>
                </a:solidFill>
              </a:rPr>
              <a:t>	  </a:t>
            </a:r>
            <a:r>
              <a:rPr lang="en-US" altLang="es-ES_tradnl" sz="2400" dirty="0">
                <a:solidFill>
                  <a:schemeClr val="tx1"/>
                </a:solidFill>
              </a:rPr>
              <a:t>SELECT </a:t>
            </a:r>
            <a:r>
              <a:rPr lang="en-US" altLang="es-ES_tradnl" sz="2400" dirty="0" err="1">
                <a:solidFill>
                  <a:schemeClr val="tx1"/>
                </a:solidFill>
              </a:rPr>
              <a:t>branchNo</a:t>
            </a:r>
            <a:r>
              <a:rPr lang="en-US" altLang="es-ES_tradnl" sz="2400" dirty="0">
                <a:solidFill>
                  <a:schemeClr val="tx1"/>
                </a:solidFill>
              </a:rPr>
              <a:t>, 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                      COUNT(</a:t>
            </a:r>
            <a:r>
              <a:rPr lang="en-US" altLang="es-ES_tradnl" sz="24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400" dirty="0">
                <a:solidFill>
                  <a:schemeClr val="tx1"/>
                </a:solidFill>
              </a:rPr>
              <a:t>) AS </a:t>
            </a:r>
            <a:r>
              <a:rPr lang="en-US" altLang="es-ES_tradnl" sz="2400" dirty="0" err="1">
                <a:solidFill>
                  <a:schemeClr val="tx1"/>
                </a:solidFill>
              </a:rPr>
              <a:t>myCount</a:t>
            </a:r>
            <a:r>
              <a:rPr lang="en-US" altLang="es-ES_tradnl" sz="2400" dirty="0">
                <a:solidFill>
                  <a:schemeClr val="tx1"/>
                </a:solidFill>
              </a:rPr>
              <a:t>,</a:t>
            </a:r>
          </a:p>
          <a:p>
            <a:pPr lvl="2" algn="just"/>
            <a:r>
              <a:rPr lang="en-US" altLang="es-ES_tradnl" sz="2400" dirty="0">
                <a:solidFill>
                  <a:schemeClr val="tx1"/>
                </a:solidFill>
              </a:rPr>
              <a:t> 		    SUM(salary) AS </a:t>
            </a:r>
            <a:r>
              <a:rPr lang="en-US" altLang="es-ES_tradnl" sz="2400" dirty="0" err="1">
                <a:solidFill>
                  <a:schemeClr val="tx1"/>
                </a:solidFill>
              </a:rPr>
              <a:t>mySum</a:t>
            </a:r>
            <a:endParaRPr lang="en-US" altLang="es-ES_tradnl" sz="2400" dirty="0">
              <a:solidFill>
                <a:schemeClr val="tx1"/>
              </a:solidFill>
            </a:endParaRPr>
          </a:p>
          <a:p>
            <a:pPr lvl="2" algn="just"/>
            <a:r>
              <a:rPr lang="en-US" altLang="es-ES_tradnl" sz="2400" dirty="0">
                <a:solidFill>
                  <a:schemeClr val="tx1"/>
                </a:solidFill>
              </a:rPr>
              <a:t>FROM Staff</a:t>
            </a:r>
          </a:p>
          <a:p>
            <a:pPr lvl="2" algn="just"/>
            <a:r>
              <a:rPr lang="en-US" altLang="es-ES_tradnl" sz="2400" dirty="0">
                <a:solidFill>
                  <a:schemeClr val="tx1"/>
                </a:solidFill>
              </a:rPr>
              <a:t>GROUP BY </a:t>
            </a:r>
            <a:r>
              <a:rPr lang="en-US" altLang="es-ES_tradnl" sz="2400" dirty="0" err="1">
                <a:solidFill>
                  <a:schemeClr val="tx1"/>
                </a:solidFill>
              </a:rPr>
              <a:t>branchNo</a:t>
            </a:r>
            <a:endParaRPr lang="en-US" altLang="es-ES_tradnl" sz="2400" dirty="0">
              <a:solidFill>
                <a:schemeClr val="tx1"/>
              </a:solidFill>
            </a:endParaRPr>
          </a:p>
          <a:p>
            <a:pPr lvl="2" algn="just"/>
            <a:r>
              <a:rPr lang="en-US" altLang="es-ES_tradnl" sz="2400" dirty="0">
                <a:solidFill>
                  <a:schemeClr val="tx1"/>
                </a:solidFill>
              </a:rPr>
              <a:t>HAVING COUNT(</a:t>
            </a:r>
            <a:r>
              <a:rPr lang="en-US" altLang="es-ES_tradnl" sz="24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400" dirty="0">
                <a:solidFill>
                  <a:schemeClr val="tx1"/>
                </a:solidFill>
              </a:rPr>
              <a:t>) &gt; 1</a:t>
            </a:r>
          </a:p>
          <a:p>
            <a:pPr lvl="2" algn="just"/>
            <a:r>
              <a:rPr lang="en-US" altLang="es-ES_tradnl" sz="2400" dirty="0">
                <a:solidFill>
                  <a:schemeClr val="tx1"/>
                </a:solidFill>
              </a:rPr>
              <a:t>ORDER BY </a:t>
            </a:r>
            <a:r>
              <a:rPr lang="en-US" altLang="es-ES_tradnl" sz="2400" dirty="0" err="1">
                <a:solidFill>
                  <a:schemeClr val="tx1"/>
                </a:solidFill>
              </a:rPr>
              <a:t>branchNo</a:t>
            </a:r>
            <a:r>
              <a:rPr lang="en-US" altLang="es-ES_tradnl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3"/>
            <a:ext cx="10515600" cy="1241130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18 (HAVING)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173794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42</a:t>
            </a:fld>
            <a:endParaRPr lang="es-EC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3"/>
            <a:ext cx="10515600" cy="1241130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18 (HAVING)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9" name="Picture 6" descr="C05NT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9062" y="2673607"/>
            <a:ext cx="5400675" cy="2384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5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43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940356"/>
            <a:ext cx="10379075" cy="3851275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es-ES_tradnl" sz="3600" dirty="0" err="1">
                <a:solidFill>
                  <a:schemeClr val="tx1"/>
                </a:solidFill>
              </a:rPr>
              <a:t>Algunas</a:t>
            </a:r>
            <a:r>
              <a:rPr lang="en-US" altLang="es-ES_tradnl" sz="3600" dirty="0">
                <a:solidFill>
                  <a:schemeClr val="tx1"/>
                </a:solidFill>
              </a:rPr>
              <a:t> </a:t>
            </a:r>
            <a:r>
              <a:rPr lang="en-US" altLang="es-ES_tradnl" sz="3600" dirty="0" err="1">
                <a:solidFill>
                  <a:schemeClr val="tx1"/>
                </a:solidFill>
              </a:rPr>
              <a:t>sentencias</a:t>
            </a:r>
            <a:r>
              <a:rPr lang="en-US" altLang="es-ES_tradnl" sz="3600" dirty="0">
                <a:solidFill>
                  <a:schemeClr val="tx1"/>
                </a:solidFill>
              </a:rPr>
              <a:t> SQL </a:t>
            </a:r>
            <a:r>
              <a:rPr lang="en-US" altLang="es-ES_tradnl" sz="3600" dirty="0" err="1">
                <a:solidFill>
                  <a:schemeClr val="tx1"/>
                </a:solidFill>
              </a:rPr>
              <a:t>pueden</a:t>
            </a:r>
            <a:r>
              <a:rPr lang="en-US" altLang="es-ES_tradnl" sz="3600" dirty="0">
                <a:solidFill>
                  <a:schemeClr val="tx1"/>
                </a:solidFill>
              </a:rPr>
              <a:t> </a:t>
            </a:r>
            <a:r>
              <a:rPr lang="en-US" altLang="es-ES_tradnl" sz="3600" dirty="0" err="1">
                <a:solidFill>
                  <a:schemeClr val="tx1"/>
                </a:solidFill>
              </a:rPr>
              <a:t>tener</a:t>
            </a:r>
            <a:r>
              <a:rPr lang="en-US" altLang="es-ES_tradnl" sz="3600" dirty="0">
                <a:solidFill>
                  <a:schemeClr val="tx1"/>
                </a:solidFill>
              </a:rPr>
              <a:t> un SELECT </a:t>
            </a:r>
            <a:r>
              <a:rPr lang="en-US" altLang="es-ES_tradnl" sz="3600" dirty="0" err="1">
                <a:solidFill>
                  <a:schemeClr val="tx1"/>
                </a:solidFill>
              </a:rPr>
              <a:t>dentro</a:t>
            </a:r>
            <a:r>
              <a:rPr lang="en-US" altLang="es-ES_tradnl" sz="3600" dirty="0">
                <a:solidFill>
                  <a:schemeClr val="tx1"/>
                </a:solidFill>
              </a:rPr>
              <a:t> de </a:t>
            </a:r>
            <a:r>
              <a:rPr lang="en-US" altLang="es-ES_tradnl" sz="3600" dirty="0" err="1">
                <a:solidFill>
                  <a:schemeClr val="tx1"/>
                </a:solidFill>
              </a:rPr>
              <a:t>ellas</a:t>
            </a:r>
            <a:r>
              <a:rPr lang="en-US" altLang="es-ES_tradnl" sz="36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600" dirty="0" err="1">
                <a:solidFill>
                  <a:schemeClr val="tx1"/>
                </a:solidFill>
              </a:rPr>
              <a:t>Una</a:t>
            </a:r>
            <a:r>
              <a:rPr lang="en-US" altLang="es-ES_tradnl" sz="3600" dirty="0">
                <a:solidFill>
                  <a:schemeClr val="tx1"/>
                </a:solidFill>
              </a:rPr>
              <a:t> </a:t>
            </a:r>
            <a:r>
              <a:rPr lang="en-US" altLang="es-ES_tradnl" sz="3600" dirty="0" err="1">
                <a:solidFill>
                  <a:schemeClr val="tx1"/>
                </a:solidFill>
              </a:rPr>
              <a:t>subconsulta</a:t>
            </a:r>
            <a:r>
              <a:rPr lang="en-US" altLang="es-ES_tradnl" sz="3600" dirty="0">
                <a:solidFill>
                  <a:schemeClr val="tx1"/>
                </a:solidFill>
              </a:rPr>
              <a:t> se </a:t>
            </a:r>
            <a:r>
              <a:rPr lang="en-US" altLang="es-ES_tradnl" sz="3600" dirty="0" err="1">
                <a:solidFill>
                  <a:schemeClr val="tx1"/>
                </a:solidFill>
              </a:rPr>
              <a:t>puede</a:t>
            </a:r>
            <a:r>
              <a:rPr lang="en-US" altLang="es-ES_tradnl" sz="3600" dirty="0">
                <a:solidFill>
                  <a:schemeClr val="tx1"/>
                </a:solidFill>
              </a:rPr>
              <a:t> </a:t>
            </a:r>
            <a:r>
              <a:rPr lang="en-US" altLang="es-ES_tradnl" sz="3600" dirty="0" err="1">
                <a:solidFill>
                  <a:schemeClr val="tx1"/>
                </a:solidFill>
              </a:rPr>
              <a:t>utilizar</a:t>
            </a:r>
            <a:r>
              <a:rPr lang="en-US" altLang="es-ES_tradnl" sz="3600" dirty="0">
                <a:solidFill>
                  <a:schemeClr val="tx1"/>
                </a:solidFill>
              </a:rPr>
              <a:t> en </a:t>
            </a:r>
            <a:r>
              <a:rPr lang="en-US" altLang="es-ES_tradnl" sz="3600" dirty="0" err="1">
                <a:solidFill>
                  <a:schemeClr val="tx1"/>
                </a:solidFill>
              </a:rPr>
              <a:t>las</a:t>
            </a:r>
            <a:r>
              <a:rPr lang="en-US" altLang="es-ES_tradnl" sz="3600" dirty="0">
                <a:solidFill>
                  <a:schemeClr val="tx1"/>
                </a:solidFill>
              </a:rPr>
              <a:t> </a:t>
            </a:r>
            <a:r>
              <a:rPr lang="en-US" altLang="es-ES_tradnl" sz="3600" dirty="0" err="1">
                <a:solidFill>
                  <a:schemeClr val="tx1"/>
                </a:solidFill>
              </a:rPr>
              <a:t>cláusulas</a:t>
            </a:r>
            <a:r>
              <a:rPr lang="en-US" altLang="es-ES_tradnl" sz="3600" dirty="0">
                <a:solidFill>
                  <a:schemeClr val="tx1"/>
                </a:solidFill>
              </a:rPr>
              <a:t> WHERE y HAVING de un SELECT </a:t>
            </a:r>
            <a:r>
              <a:rPr lang="en-US" altLang="es-ES_tradnl" sz="3600" dirty="0" err="1">
                <a:solidFill>
                  <a:schemeClr val="tx1"/>
                </a:solidFill>
              </a:rPr>
              <a:t>externo</a:t>
            </a:r>
            <a:r>
              <a:rPr lang="en-US" altLang="es-ES_tradnl" sz="3600" dirty="0">
                <a:solidFill>
                  <a:schemeClr val="tx1"/>
                </a:solidFill>
              </a:rPr>
              <a:t> y </a:t>
            </a:r>
            <a:r>
              <a:rPr lang="en-US" altLang="es-ES_tradnl" sz="3600" dirty="0" err="1">
                <a:solidFill>
                  <a:schemeClr val="tx1"/>
                </a:solidFill>
              </a:rPr>
              <a:t>tambi</a:t>
            </a:r>
            <a:r>
              <a:rPr lang="es-ES" altLang="es-ES_tradnl" sz="3600" dirty="0" err="1">
                <a:solidFill>
                  <a:schemeClr val="tx1"/>
                </a:solidFill>
              </a:rPr>
              <a:t>én</a:t>
            </a:r>
            <a:r>
              <a:rPr lang="en-US" altLang="es-ES_tradnl" sz="3600" dirty="0">
                <a:solidFill>
                  <a:schemeClr val="tx1"/>
                </a:solidFill>
              </a:rPr>
              <a:t> se </a:t>
            </a:r>
            <a:r>
              <a:rPr lang="en-US" altLang="es-ES_tradnl" sz="3600" dirty="0" err="1">
                <a:solidFill>
                  <a:schemeClr val="tx1"/>
                </a:solidFill>
              </a:rPr>
              <a:t>denomina</a:t>
            </a:r>
            <a:r>
              <a:rPr lang="en-US" altLang="es-ES_tradnl" sz="3600" dirty="0">
                <a:solidFill>
                  <a:schemeClr val="tx1"/>
                </a:solidFill>
              </a:rPr>
              <a:t> </a:t>
            </a:r>
            <a:r>
              <a:rPr lang="en-US" altLang="es-ES_tradnl" sz="3600" i="1" dirty="0" err="1">
                <a:solidFill>
                  <a:schemeClr val="tx1"/>
                </a:solidFill>
              </a:rPr>
              <a:t>consulta</a:t>
            </a:r>
            <a:r>
              <a:rPr lang="en-US" altLang="es-ES_tradnl" sz="3600" i="1" dirty="0">
                <a:solidFill>
                  <a:schemeClr val="tx1"/>
                </a:solidFill>
              </a:rPr>
              <a:t> </a:t>
            </a:r>
            <a:r>
              <a:rPr lang="en-US" altLang="es-ES_tradnl" sz="3600" i="1" dirty="0" err="1">
                <a:solidFill>
                  <a:schemeClr val="tx1"/>
                </a:solidFill>
              </a:rPr>
              <a:t>anidada</a:t>
            </a:r>
            <a:r>
              <a:rPr lang="en-US" altLang="es-ES_tradnl" sz="36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600" dirty="0">
                <a:solidFill>
                  <a:schemeClr val="tx1"/>
                </a:solidFill>
              </a:rPr>
              <a:t>Las </a:t>
            </a:r>
            <a:r>
              <a:rPr lang="en-US" altLang="es-ES_tradnl" sz="3600" dirty="0" err="1">
                <a:solidFill>
                  <a:schemeClr val="tx1"/>
                </a:solidFill>
              </a:rPr>
              <a:t>subconsultas</a:t>
            </a:r>
            <a:r>
              <a:rPr lang="en-US" altLang="es-ES_tradnl" sz="3600" dirty="0">
                <a:solidFill>
                  <a:schemeClr val="tx1"/>
                </a:solidFill>
              </a:rPr>
              <a:t> </a:t>
            </a:r>
            <a:r>
              <a:rPr lang="en-US" altLang="es-ES_tradnl" sz="3600" dirty="0" err="1">
                <a:solidFill>
                  <a:schemeClr val="tx1"/>
                </a:solidFill>
              </a:rPr>
              <a:t>también</a:t>
            </a:r>
            <a:r>
              <a:rPr lang="en-US" altLang="es-ES_tradnl" sz="3600" dirty="0">
                <a:solidFill>
                  <a:schemeClr val="tx1"/>
                </a:solidFill>
              </a:rPr>
              <a:t> </a:t>
            </a:r>
            <a:r>
              <a:rPr lang="en-US" altLang="es-ES_tradnl" sz="3600" dirty="0" err="1">
                <a:solidFill>
                  <a:schemeClr val="tx1"/>
                </a:solidFill>
              </a:rPr>
              <a:t>pueden</a:t>
            </a:r>
            <a:r>
              <a:rPr lang="en-US" altLang="es-ES_tradnl" sz="3600" dirty="0">
                <a:solidFill>
                  <a:schemeClr val="tx1"/>
                </a:solidFill>
              </a:rPr>
              <a:t> </a:t>
            </a:r>
            <a:r>
              <a:rPr lang="en-US" altLang="es-ES_tradnl" sz="3600" dirty="0" err="1">
                <a:solidFill>
                  <a:schemeClr val="tx1"/>
                </a:solidFill>
              </a:rPr>
              <a:t>aparecer</a:t>
            </a:r>
            <a:r>
              <a:rPr lang="en-US" altLang="es-ES_tradnl" sz="3600" dirty="0">
                <a:solidFill>
                  <a:schemeClr val="tx1"/>
                </a:solidFill>
              </a:rPr>
              <a:t> en </a:t>
            </a:r>
            <a:r>
              <a:rPr lang="en-US" altLang="es-ES_tradnl" sz="3600" dirty="0" err="1">
                <a:solidFill>
                  <a:schemeClr val="tx1"/>
                </a:solidFill>
              </a:rPr>
              <a:t>las</a:t>
            </a:r>
            <a:r>
              <a:rPr lang="en-US" altLang="es-ES_tradnl" sz="3600" dirty="0">
                <a:solidFill>
                  <a:schemeClr val="tx1"/>
                </a:solidFill>
              </a:rPr>
              <a:t> </a:t>
            </a:r>
            <a:r>
              <a:rPr lang="en-US" altLang="es-ES_tradnl" sz="3600" dirty="0" err="1">
                <a:solidFill>
                  <a:schemeClr val="tx1"/>
                </a:solidFill>
              </a:rPr>
              <a:t>instrucciones</a:t>
            </a:r>
            <a:r>
              <a:rPr lang="en-US" altLang="es-ES_tradnl" sz="3600" dirty="0">
                <a:solidFill>
                  <a:schemeClr val="tx1"/>
                </a:solidFill>
              </a:rPr>
              <a:t> INSERT, UPDATE y DELETE.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 err="1"/>
              <a:t>Subconsultas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111705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44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2358773"/>
            <a:ext cx="10379075" cy="3720294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Enumere</a:t>
            </a:r>
            <a:r>
              <a:rPr lang="en-US" altLang="es-ES_tradnl" sz="2800" dirty="0">
                <a:solidFill>
                  <a:schemeClr val="tx1"/>
                </a:solidFill>
              </a:rPr>
              <a:t> el personal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trabaja</a:t>
            </a:r>
            <a:r>
              <a:rPr lang="en-US" altLang="es-ES_tradnl" sz="2800" dirty="0">
                <a:solidFill>
                  <a:schemeClr val="tx1"/>
                </a:solidFill>
              </a:rPr>
              <a:t>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sucursal</a:t>
            </a:r>
            <a:r>
              <a:rPr lang="en-US" altLang="es-ES_tradnl" sz="2800" dirty="0">
                <a:solidFill>
                  <a:schemeClr val="tx1"/>
                </a:solidFill>
              </a:rPr>
              <a:t> de "163 Main St”.</a:t>
            </a:r>
          </a:p>
          <a:p>
            <a:pPr algn="just">
              <a:lnSpc>
                <a:spcPct val="4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	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800" dirty="0">
                <a:solidFill>
                  <a:schemeClr val="tx1"/>
                </a:solidFill>
              </a:rPr>
              <a:t>, position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FROM Staff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WHERE </a:t>
            </a:r>
            <a:r>
              <a:rPr lang="en-US" altLang="es-ES_tradnl" sz="2800" dirty="0" err="1">
                <a:solidFill>
                  <a:schemeClr val="tx1"/>
                </a:solidFill>
              </a:rPr>
              <a:t>branchNo</a:t>
            </a:r>
            <a:r>
              <a:rPr lang="en-US" altLang="es-ES_tradnl" sz="2800" dirty="0">
                <a:solidFill>
                  <a:schemeClr val="tx1"/>
                </a:solidFill>
              </a:rPr>
              <a:t> =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	(SELECT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branchNo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	 FROM Branch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	 WHERE street = ‘163 Main St’);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602418"/>
            <a:ext cx="10515600" cy="1561079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19 (</a:t>
            </a:r>
            <a:r>
              <a:rPr lang="es-ES" b="1" dirty="0" err="1"/>
              <a:t>Subconsulta</a:t>
            </a:r>
            <a:r>
              <a:rPr lang="es-ES" b="1" dirty="0"/>
              <a:t> con igualdad)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9665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45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630639"/>
            <a:ext cx="10379075" cy="4534187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interno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encuentra</a:t>
            </a:r>
            <a:r>
              <a:rPr lang="en-US" altLang="es-ES_tradnl" sz="2800" dirty="0">
                <a:solidFill>
                  <a:schemeClr val="tx1"/>
                </a:solidFill>
              </a:rPr>
              <a:t> el c</a:t>
            </a:r>
            <a:r>
              <a:rPr lang="es-ES" altLang="es-ES_tradnl" sz="2800" dirty="0" err="1">
                <a:solidFill>
                  <a:schemeClr val="tx1"/>
                </a:solidFill>
              </a:rPr>
              <a:t>ódigo</a:t>
            </a:r>
            <a:r>
              <a:rPr lang="es-E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>
                <a:solidFill>
                  <a:schemeClr val="tx1"/>
                </a:solidFill>
              </a:rPr>
              <a:t>de </a:t>
            </a:r>
            <a:r>
              <a:rPr lang="en-US" altLang="es-ES_tradnl" sz="2800" dirty="0" err="1">
                <a:solidFill>
                  <a:schemeClr val="tx1"/>
                </a:solidFill>
              </a:rPr>
              <a:t>sucursal</a:t>
            </a:r>
            <a:r>
              <a:rPr lang="en-US" altLang="es-ES_tradnl" sz="2800" dirty="0">
                <a:solidFill>
                  <a:schemeClr val="tx1"/>
                </a:solidFill>
              </a:rPr>
              <a:t> para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sucursal</a:t>
            </a:r>
            <a:r>
              <a:rPr lang="en-US" altLang="es-ES_tradnl" sz="2800" dirty="0">
                <a:solidFill>
                  <a:schemeClr val="tx1"/>
                </a:solidFill>
              </a:rPr>
              <a:t> en "163 Main St" ("B003”). 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externo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recupera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detalles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todo</a:t>
            </a:r>
            <a:r>
              <a:rPr lang="en-US" altLang="es-ES_tradnl" sz="2800" dirty="0">
                <a:solidFill>
                  <a:schemeClr val="tx1"/>
                </a:solidFill>
              </a:rPr>
              <a:t> el personal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trabaja</a:t>
            </a:r>
            <a:r>
              <a:rPr lang="en-US" altLang="es-ES_tradnl" sz="2800" dirty="0">
                <a:solidFill>
                  <a:schemeClr val="tx1"/>
                </a:solidFill>
              </a:rPr>
              <a:t> en </a:t>
            </a:r>
            <a:r>
              <a:rPr lang="en-US" altLang="es-ES_tradnl" sz="2800" dirty="0" err="1">
                <a:solidFill>
                  <a:schemeClr val="tx1"/>
                </a:solidFill>
              </a:rPr>
              <a:t>esta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sucursal</a:t>
            </a:r>
            <a:r>
              <a:rPr lang="en-US" altLang="es-ES_tradnl" sz="2800" dirty="0">
                <a:solidFill>
                  <a:schemeClr val="tx1"/>
                </a:solidFill>
              </a:rPr>
              <a:t>. 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externo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entonces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convierte</a:t>
            </a:r>
            <a:r>
              <a:rPr lang="en-US" altLang="es-ES_tradnl" sz="2800" dirty="0">
                <a:solidFill>
                  <a:schemeClr val="tx1"/>
                </a:solidFill>
              </a:rPr>
              <a:t> en:</a:t>
            </a:r>
          </a:p>
          <a:p>
            <a:pPr lvl="1" algn="just">
              <a:lnSpc>
                <a:spcPct val="4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800" dirty="0">
                <a:solidFill>
                  <a:schemeClr val="tx1"/>
                </a:solidFill>
              </a:rPr>
              <a:t>, position</a:t>
            </a:r>
          </a:p>
          <a:p>
            <a:pPr lvl="2" algn="just"/>
            <a:r>
              <a:rPr lang="en-US" altLang="es-ES_tradnl" sz="2800" dirty="0">
                <a:solidFill>
                  <a:schemeClr val="tx1"/>
                </a:solidFill>
              </a:rPr>
              <a:t>FROM Staff</a:t>
            </a:r>
          </a:p>
          <a:p>
            <a:pPr lvl="2" algn="just"/>
            <a:r>
              <a:rPr lang="en-US" altLang="es-ES_tradnl" sz="2800" dirty="0">
                <a:solidFill>
                  <a:schemeClr val="tx1"/>
                </a:solidFill>
              </a:rPr>
              <a:t>WHERE </a:t>
            </a:r>
            <a:r>
              <a:rPr lang="en-US" altLang="es-ES_tradnl" sz="2800" dirty="0" err="1">
                <a:solidFill>
                  <a:schemeClr val="tx1"/>
                </a:solidFill>
              </a:rPr>
              <a:t>branchNo</a:t>
            </a:r>
            <a:r>
              <a:rPr lang="en-US" altLang="es-ES_tradnl" sz="2800" dirty="0">
                <a:solidFill>
                  <a:schemeClr val="tx1"/>
                </a:solidFill>
              </a:rPr>
              <a:t> = ‘B003’;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602418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 err="1"/>
              <a:t>Subconsulta</a:t>
            </a:r>
            <a:r>
              <a:rPr lang="es-ES" b="1" dirty="0"/>
              <a:t> con igualdad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4219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46</a:t>
            </a:fld>
            <a:endParaRPr lang="es-EC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602418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 err="1"/>
              <a:t>Subconsulta</a:t>
            </a:r>
            <a:r>
              <a:rPr lang="es-ES" b="1" dirty="0"/>
              <a:t> con igualdad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9" name="Picture 5" descr="DS3-Table 05-1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5"/>
          <a:stretch/>
        </p:blipFill>
        <p:spPr bwMode="auto">
          <a:xfrm>
            <a:off x="3448986" y="2623278"/>
            <a:ext cx="5638800" cy="257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06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47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2289815"/>
            <a:ext cx="10379075" cy="3712775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Enumere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todo</a:t>
            </a:r>
            <a:r>
              <a:rPr lang="en-US" altLang="es-ES_tradnl" sz="2800" dirty="0">
                <a:solidFill>
                  <a:schemeClr val="tx1"/>
                </a:solidFill>
              </a:rPr>
              <a:t> el personal </a:t>
            </a:r>
            <a:r>
              <a:rPr lang="en-US" altLang="es-ES_tradnl" sz="2800" dirty="0" err="1">
                <a:solidFill>
                  <a:schemeClr val="tx1"/>
                </a:solidFill>
              </a:rPr>
              <a:t>cuyo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salario</a:t>
            </a:r>
            <a:r>
              <a:rPr lang="en-US" altLang="es-ES_tradnl" sz="2800" dirty="0">
                <a:solidFill>
                  <a:schemeClr val="tx1"/>
                </a:solidFill>
              </a:rPr>
              <a:t> sea mayor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salario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promedio</a:t>
            </a:r>
            <a:r>
              <a:rPr lang="en-US" altLang="es-ES_tradnl" sz="2800" dirty="0">
                <a:solidFill>
                  <a:schemeClr val="tx1"/>
                </a:solidFill>
              </a:rPr>
              <a:t> y </a:t>
            </a:r>
            <a:r>
              <a:rPr lang="en-US" altLang="es-ES_tradnl" sz="2800" dirty="0" err="1">
                <a:solidFill>
                  <a:schemeClr val="tx1"/>
                </a:solidFill>
              </a:rPr>
              <a:t>muestre</a:t>
            </a:r>
            <a:r>
              <a:rPr lang="en-US" altLang="es-ES_tradnl" sz="2800" dirty="0">
                <a:solidFill>
                  <a:schemeClr val="tx1"/>
                </a:solidFill>
              </a:rPr>
              <a:t> con </a:t>
            </a:r>
            <a:r>
              <a:rPr lang="en-US" altLang="es-ES_tradnl" sz="2800" dirty="0" err="1">
                <a:solidFill>
                  <a:schemeClr val="tx1"/>
                </a:solidFill>
              </a:rPr>
              <a:t>cuánto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4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800" dirty="0">
                <a:solidFill>
                  <a:schemeClr val="tx1"/>
                </a:solidFill>
              </a:rPr>
              <a:t>, position, 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  salary – (SELECT AVG(salary) FROM Staff) As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SalDiff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FROM Staff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WHERE salary &gt;</a:t>
            </a:r>
          </a:p>
          <a:p>
            <a:pPr lvl="2" algn="just"/>
            <a:r>
              <a:rPr lang="en-US" altLang="es-ES_tradnl" sz="2800" dirty="0">
                <a:solidFill>
                  <a:schemeClr val="tx1"/>
                </a:solidFill>
              </a:rPr>
              <a:t>		(SELECT AVG(salary)</a:t>
            </a:r>
          </a:p>
          <a:p>
            <a:pPr lvl="2" algn="just"/>
            <a:r>
              <a:rPr lang="en-US" altLang="es-ES_tradnl" sz="2800" dirty="0">
                <a:solidFill>
                  <a:schemeClr val="tx1"/>
                </a:solidFill>
              </a:rPr>
              <a:t>		 FROM Staff);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595092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20 (</a:t>
            </a:r>
            <a:r>
              <a:rPr lang="es-ES" b="1" dirty="0" err="1"/>
              <a:t>Subconsulta</a:t>
            </a:r>
            <a:r>
              <a:rPr lang="es-ES" b="1" dirty="0"/>
              <a:t> con función agregada)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355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48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2289815"/>
            <a:ext cx="10379075" cy="3712775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No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puede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escribir</a:t>
            </a:r>
            <a:r>
              <a:rPr lang="en-US" altLang="es-ES_tradnl" sz="2800" dirty="0">
                <a:solidFill>
                  <a:schemeClr val="tx1"/>
                </a:solidFill>
              </a:rPr>
              <a:t> ”WHERE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salario</a:t>
            </a:r>
            <a:r>
              <a:rPr lang="en-US" altLang="es-ES_tradnl" sz="2800" dirty="0">
                <a:solidFill>
                  <a:schemeClr val="tx1"/>
                </a:solidFill>
              </a:rPr>
              <a:t>&gt; AVG (</a:t>
            </a:r>
            <a:r>
              <a:rPr lang="en-US" altLang="es-ES_tradnl" sz="2800" dirty="0" err="1">
                <a:solidFill>
                  <a:schemeClr val="tx1"/>
                </a:solidFill>
              </a:rPr>
              <a:t>salario</a:t>
            </a:r>
            <a:r>
              <a:rPr lang="en-US" altLang="es-ES_tradnl" sz="2800" dirty="0">
                <a:solidFill>
                  <a:schemeClr val="tx1"/>
                </a:solidFill>
              </a:rPr>
              <a:t>)”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En </a:t>
            </a:r>
            <a:r>
              <a:rPr lang="en-US" altLang="es-ES_tradnl" sz="2800" dirty="0" err="1">
                <a:solidFill>
                  <a:schemeClr val="tx1"/>
                </a:solidFill>
              </a:rPr>
              <a:t>su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lugar</a:t>
            </a:r>
            <a:r>
              <a:rPr lang="en-US" altLang="es-ES_tradnl" sz="2800" dirty="0">
                <a:solidFill>
                  <a:schemeClr val="tx1"/>
                </a:solidFill>
              </a:rPr>
              <a:t>, use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subconsulta</a:t>
            </a:r>
            <a:r>
              <a:rPr lang="en-US" altLang="es-ES_tradnl" sz="2800" dirty="0">
                <a:solidFill>
                  <a:schemeClr val="tx1"/>
                </a:solidFill>
              </a:rPr>
              <a:t>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encontrar</a:t>
            </a:r>
            <a:r>
              <a:rPr lang="en-US" altLang="es-ES_tradnl" sz="2800" dirty="0">
                <a:solidFill>
                  <a:schemeClr val="tx1"/>
                </a:solidFill>
              </a:rPr>
              <a:t>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salario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promedio</a:t>
            </a:r>
            <a:r>
              <a:rPr lang="en-US" altLang="es-ES_tradnl" sz="2800" dirty="0">
                <a:solidFill>
                  <a:schemeClr val="tx1"/>
                </a:solidFill>
              </a:rPr>
              <a:t> (17000) y </a:t>
            </a:r>
            <a:r>
              <a:rPr lang="en-US" altLang="es-ES_tradnl" sz="2800" dirty="0" err="1">
                <a:solidFill>
                  <a:schemeClr val="tx1"/>
                </a:solidFill>
              </a:rPr>
              <a:t>luego</a:t>
            </a:r>
            <a:r>
              <a:rPr lang="en-US" altLang="es-ES_tradnl" sz="2800" dirty="0">
                <a:solidFill>
                  <a:schemeClr val="tx1"/>
                </a:solidFill>
              </a:rPr>
              <a:t> use 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externo</a:t>
            </a:r>
            <a:r>
              <a:rPr lang="en-US" altLang="es-ES_tradnl" sz="2800" dirty="0">
                <a:solidFill>
                  <a:schemeClr val="tx1"/>
                </a:solidFill>
              </a:rPr>
              <a:t>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encontrar</a:t>
            </a:r>
            <a:r>
              <a:rPr lang="en-US" altLang="es-ES_tradnl" sz="2800" dirty="0">
                <a:solidFill>
                  <a:schemeClr val="tx1"/>
                </a:solidFill>
              </a:rPr>
              <a:t> el personal con un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salario</a:t>
            </a:r>
            <a:r>
              <a:rPr lang="en-US" altLang="es-ES_tradnl" sz="2800" dirty="0">
                <a:solidFill>
                  <a:schemeClr val="tx1"/>
                </a:solidFill>
              </a:rPr>
              <a:t> mayor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s-ES" altLang="es-ES_tradnl" sz="2800" dirty="0">
                <a:solidFill>
                  <a:schemeClr val="tx1"/>
                </a:solidFill>
              </a:rPr>
              <a:t>é</a:t>
            </a:r>
            <a:r>
              <a:rPr lang="en-US" altLang="es-ES_tradnl" sz="2800" dirty="0" err="1">
                <a:solidFill>
                  <a:schemeClr val="tx1"/>
                </a:solidFill>
              </a:rPr>
              <a:t>ste</a:t>
            </a:r>
            <a:r>
              <a:rPr lang="en-US" altLang="es-ES_tradnl" sz="2800" dirty="0">
                <a:solidFill>
                  <a:schemeClr val="tx1"/>
                </a:solidFill>
              </a:rPr>
              <a:t>:</a:t>
            </a:r>
          </a:p>
          <a:p>
            <a:pPr algn="just">
              <a:lnSpc>
                <a:spcPct val="4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800" dirty="0">
                <a:solidFill>
                  <a:schemeClr val="tx1"/>
                </a:solidFill>
              </a:rPr>
              <a:t>, position, 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     salary – 17000 As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salDiff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FROM Staff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WHERE salary &gt; 17000;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595092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20 (</a:t>
            </a:r>
            <a:r>
              <a:rPr lang="es-ES" b="1" dirty="0" err="1"/>
              <a:t>Subconsulta</a:t>
            </a:r>
            <a:r>
              <a:rPr lang="es-ES" b="1" dirty="0"/>
              <a:t> con función agregada)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367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49</a:t>
            </a:fld>
            <a:endParaRPr lang="es-EC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595092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20 (</a:t>
            </a:r>
            <a:r>
              <a:rPr lang="es-ES" b="1" dirty="0" err="1"/>
              <a:t>Subconsulta</a:t>
            </a:r>
            <a:r>
              <a:rPr lang="es-ES" b="1" dirty="0"/>
              <a:t> con función agregada)</a:t>
            </a:r>
            <a:endParaRPr lang="es-ES" dirty="0"/>
          </a:p>
        </p:txBody>
      </p:sp>
      <p:pic>
        <p:nvPicPr>
          <p:cNvPr id="10" name="Picture 5" descr="DS3-Table 05-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1"/>
          <a:stretch/>
        </p:blipFill>
        <p:spPr bwMode="auto">
          <a:xfrm>
            <a:off x="2414666" y="2953062"/>
            <a:ext cx="6750050" cy="24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54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5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2289815"/>
            <a:ext cx="10379075" cy="3712775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Enumere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todos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detalles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todo</a:t>
            </a:r>
            <a:r>
              <a:rPr lang="en-US" altLang="es-ES_tradnl" sz="2800" dirty="0">
                <a:solidFill>
                  <a:schemeClr val="tx1"/>
                </a:solidFill>
              </a:rPr>
              <a:t> el personal.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	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800" dirty="0">
                <a:solidFill>
                  <a:schemeClr val="tx1"/>
                </a:solidFill>
              </a:rPr>
              <a:t>, address, 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	 position, sex, DOB, salary, </a:t>
            </a:r>
            <a:r>
              <a:rPr lang="en-US" altLang="es-ES_tradnl" sz="2800" dirty="0" err="1">
                <a:solidFill>
                  <a:schemeClr val="tx1"/>
                </a:solidFill>
              </a:rPr>
              <a:t>branchNo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FROM Staff;</a:t>
            </a:r>
          </a:p>
          <a:p>
            <a:pPr algn="just">
              <a:lnSpc>
                <a:spcPct val="3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Puede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usar</a:t>
            </a:r>
            <a:r>
              <a:rPr lang="en-US" altLang="es-ES_tradnl" sz="2800" dirty="0">
                <a:solidFill>
                  <a:schemeClr val="tx1"/>
                </a:solidFill>
              </a:rPr>
              <a:t> * </a:t>
            </a:r>
            <a:r>
              <a:rPr lang="en-US" altLang="es-ES_tradnl" sz="2800" dirty="0" err="1">
                <a:solidFill>
                  <a:schemeClr val="tx1"/>
                </a:solidFill>
              </a:rPr>
              <a:t>como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abreviatura</a:t>
            </a:r>
            <a:r>
              <a:rPr lang="en-US" altLang="es-ES_tradnl" sz="2800" dirty="0">
                <a:solidFill>
                  <a:schemeClr val="tx1"/>
                </a:solidFill>
              </a:rPr>
              <a:t> de "</a:t>
            </a:r>
            <a:r>
              <a:rPr lang="en-US" altLang="es-ES_tradnl" sz="2800" dirty="0" err="1">
                <a:solidFill>
                  <a:schemeClr val="tx1"/>
                </a:solidFill>
              </a:rPr>
              <a:t>todas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columnas</a:t>
            </a:r>
            <a:r>
              <a:rPr lang="en-US" altLang="es-ES_tradnl" sz="2800" dirty="0">
                <a:solidFill>
                  <a:schemeClr val="tx1"/>
                </a:solidFill>
              </a:rPr>
              <a:t>”:</a:t>
            </a: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	SELECT *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FROM Staff;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595092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1 (Todas las columnas, todas </a:t>
            </a:r>
            <a:r>
              <a:rPr lang="es-ES" b="1"/>
              <a:t>las filas)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50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096" y="1955924"/>
            <a:ext cx="10379075" cy="3063846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La </a:t>
            </a:r>
            <a:r>
              <a:rPr lang="en-US" altLang="es-ES_tradnl" sz="3200" dirty="0" err="1">
                <a:solidFill>
                  <a:schemeClr val="tx1"/>
                </a:solidFill>
              </a:rPr>
              <a:t>cláusula</a:t>
            </a:r>
            <a:r>
              <a:rPr lang="en-US" altLang="es-ES_tradnl" sz="3200" dirty="0">
                <a:solidFill>
                  <a:schemeClr val="tx1"/>
                </a:solidFill>
              </a:rPr>
              <a:t> ORDER BY no </a:t>
            </a:r>
            <a:r>
              <a:rPr lang="en-US" altLang="es-ES_tradnl" sz="3200" dirty="0" err="1">
                <a:solidFill>
                  <a:schemeClr val="tx1"/>
                </a:solidFill>
              </a:rPr>
              <a:t>puede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usarse</a:t>
            </a:r>
            <a:r>
              <a:rPr lang="en-US" altLang="es-ES_tradnl" sz="3200" dirty="0">
                <a:solidFill>
                  <a:schemeClr val="tx1"/>
                </a:solidFill>
              </a:rPr>
              <a:t> en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subconsulta</a:t>
            </a:r>
            <a:r>
              <a:rPr lang="en-US" altLang="es-ES_tradnl" sz="3200" dirty="0">
                <a:solidFill>
                  <a:schemeClr val="tx1"/>
                </a:solidFill>
              </a:rPr>
              <a:t> (</a:t>
            </a:r>
            <a:r>
              <a:rPr lang="en-US" altLang="es-ES_tradnl" sz="3200" dirty="0" err="1">
                <a:solidFill>
                  <a:schemeClr val="tx1"/>
                </a:solidFill>
              </a:rPr>
              <a:t>aunque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puede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usarse</a:t>
            </a:r>
            <a:r>
              <a:rPr lang="en-US" altLang="es-ES_tradnl" sz="3200" dirty="0">
                <a:solidFill>
                  <a:schemeClr val="tx1"/>
                </a:solidFill>
              </a:rPr>
              <a:t> en SELECT </a:t>
            </a:r>
            <a:r>
              <a:rPr lang="en-US" altLang="es-ES_tradnl" sz="3200" dirty="0" err="1">
                <a:solidFill>
                  <a:schemeClr val="tx1"/>
                </a:solidFill>
              </a:rPr>
              <a:t>más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externa</a:t>
            </a:r>
            <a:r>
              <a:rPr lang="en-US" altLang="es-ES_tradnl" sz="3200" dirty="0">
                <a:solidFill>
                  <a:schemeClr val="tx1"/>
                </a:solidFill>
              </a:rPr>
              <a:t>).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La </a:t>
            </a:r>
            <a:r>
              <a:rPr lang="en-US" altLang="es-ES_tradnl" sz="3200" dirty="0" err="1">
                <a:solidFill>
                  <a:schemeClr val="tx1"/>
                </a:solidFill>
              </a:rPr>
              <a:t>lista</a:t>
            </a:r>
            <a:r>
              <a:rPr lang="en-US" altLang="es-ES_tradnl" sz="3200" dirty="0">
                <a:solidFill>
                  <a:schemeClr val="tx1"/>
                </a:solidFill>
              </a:rPr>
              <a:t> SELECT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subconsultas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debe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constar</a:t>
            </a:r>
            <a:r>
              <a:rPr lang="en-US" altLang="es-ES_tradnl" sz="3200" dirty="0">
                <a:solidFill>
                  <a:schemeClr val="tx1"/>
                </a:solidFill>
              </a:rPr>
              <a:t> de un solo </a:t>
            </a:r>
            <a:r>
              <a:rPr lang="en-US" altLang="es-ES_tradnl" sz="3200" dirty="0" err="1">
                <a:solidFill>
                  <a:schemeClr val="tx1"/>
                </a:solidFill>
              </a:rPr>
              <a:t>nombre</a:t>
            </a:r>
            <a:r>
              <a:rPr lang="en-US" altLang="es-ES_tradnl" sz="3200" dirty="0">
                <a:solidFill>
                  <a:schemeClr val="tx1"/>
                </a:solidFill>
              </a:rPr>
              <a:t>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3200" dirty="0">
                <a:solidFill>
                  <a:schemeClr val="tx1"/>
                </a:solidFill>
              </a:rPr>
              <a:t> o </a:t>
            </a:r>
            <a:r>
              <a:rPr lang="en-US" altLang="es-ES_tradnl" sz="3200" dirty="0" err="1">
                <a:solidFill>
                  <a:schemeClr val="tx1"/>
                </a:solidFill>
              </a:rPr>
              <a:t>expresión</a:t>
            </a:r>
            <a:r>
              <a:rPr lang="en-US" altLang="es-ES_tradnl" sz="3200" dirty="0">
                <a:solidFill>
                  <a:schemeClr val="tx1"/>
                </a:solidFill>
              </a:rPr>
              <a:t>, </a:t>
            </a:r>
            <a:r>
              <a:rPr lang="en-US" altLang="es-ES_tradnl" sz="3200" dirty="0" err="1">
                <a:solidFill>
                  <a:schemeClr val="tx1"/>
                </a:solidFill>
              </a:rPr>
              <a:t>excepto</a:t>
            </a:r>
            <a:r>
              <a:rPr lang="en-US" altLang="es-ES_tradnl" sz="3200" dirty="0">
                <a:solidFill>
                  <a:schemeClr val="tx1"/>
                </a:solidFill>
              </a:rPr>
              <a:t> para </a:t>
            </a:r>
            <a:r>
              <a:rPr lang="en-US" altLang="es-ES_tradnl" sz="3200" dirty="0" err="1">
                <a:solidFill>
                  <a:schemeClr val="tx1"/>
                </a:solidFill>
              </a:rPr>
              <a:t>las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subconsultas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que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usan</a:t>
            </a:r>
            <a:r>
              <a:rPr lang="en-US" altLang="es-ES_tradnl" sz="3200" dirty="0">
                <a:solidFill>
                  <a:schemeClr val="tx1"/>
                </a:solidFill>
              </a:rPr>
              <a:t> EXISTS.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De forma </a:t>
            </a:r>
            <a:r>
              <a:rPr lang="en-US" altLang="es-ES_tradnl" sz="3200" dirty="0" err="1">
                <a:solidFill>
                  <a:schemeClr val="tx1"/>
                </a:solidFill>
              </a:rPr>
              <a:t>predeterminada</a:t>
            </a:r>
            <a:r>
              <a:rPr lang="en-US" altLang="es-ES_tradnl" sz="3200" dirty="0">
                <a:solidFill>
                  <a:schemeClr val="tx1"/>
                </a:solidFill>
              </a:rPr>
              <a:t>, los </a:t>
            </a:r>
            <a:r>
              <a:rPr lang="en-US" altLang="es-ES_tradnl" sz="3200" dirty="0" err="1">
                <a:solidFill>
                  <a:schemeClr val="tx1"/>
                </a:solidFill>
              </a:rPr>
              <a:t>nombres</a:t>
            </a:r>
            <a:r>
              <a:rPr lang="en-US" altLang="es-ES_tradnl" sz="3200" dirty="0">
                <a:solidFill>
                  <a:schemeClr val="tx1"/>
                </a:solidFill>
              </a:rPr>
              <a:t>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las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columnas</a:t>
            </a:r>
            <a:r>
              <a:rPr lang="en-US" altLang="es-ES_tradnl" sz="3200" dirty="0">
                <a:solidFill>
                  <a:schemeClr val="tx1"/>
                </a:solidFill>
              </a:rPr>
              <a:t> se </a:t>
            </a:r>
            <a:r>
              <a:rPr lang="en-US" altLang="es-ES_tradnl" sz="3200" dirty="0" err="1">
                <a:solidFill>
                  <a:schemeClr val="tx1"/>
                </a:solidFill>
              </a:rPr>
              <a:t>refieren</a:t>
            </a:r>
            <a:r>
              <a:rPr lang="en-US" altLang="es-ES_tradnl" sz="3200" dirty="0">
                <a:solidFill>
                  <a:schemeClr val="tx1"/>
                </a:solidFill>
              </a:rPr>
              <a:t> al </a:t>
            </a:r>
            <a:r>
              <a:rPr lang="en-US" altLang="es-ES_tradnl" sz="3200" dirty="0" err="1">
                <a:solidFill>
                  <a:schemeClr val="tx1"/>
                </a:solidFill>
              </a:rPr>
              <a:t>nombre</a:t>
            </a:r>
            <a:r>
              <a:rPr lang="en-US" altLang="es-ES_tradnl" sz="3200" dirty="0">
                <a:solidFill>
                  <a:schemeClr val="tx1"/>
                </a:solidFill>
              </a:rPr>
              <a:t> de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tabla</a:t>
            </a:r>
            <a:r>
              <a:rPr lang="en-US" altLang="es-ES_tradnl" sz="3200" dirty="0">
                <a:solidFill>
                  <a:schemeClr val="tx1"/>
                </a:solidFill>
              </a:rPr>
              <a:t> en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cláusula</a:t>
            </a:r>
            <a:r>
              <a:rPr lang="en-US" altLang="es-ES_tradnl" sz="3200" dirty="0">
                <a:solidFill>
                  <a:schemeClr val="tx1"/>
                </a:solidFill>
              </a:rPr>
              <a:t> FROM de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subconsulta</a:t>
            </a:r>
            <a:r>
              <a:rPr lang="en-US" altLang="es-ES_tradnl" sz="3200" dirty="0">
                <a:solidFill>
                  <a:schemeClr val="tx1"/>
                </a:solidFill>
              </a:rPr>
              <a:t>. </a:t>
            </a:r>
            <a:r>
              <a:rPr lang="en-US" altLang="es-ES_tradnl" sz="3200" dirty="0" err="1">
                <a:solidFill>
                  <a:schemeClr val="tx1"/>
                </a:solidFill>
              </a:rPr>
              <a:t>Puede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hacer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referencia</a:t>
            </a:r>
            <a:r>
              <a:rPr lang="en-US" altLang="es-ES_tradnl" sz="3200" dirty="0">
                <a:solidFill>
                  <a:schemeClr val="tx1"/>
                </a:solidFill>
              </a:rPr>
              <a:t> a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tabla</a:t>
            </a:r>
            <a:r>
              <a:rPr lang="en-US" altLang="es-ES_tradnl" sz="3200" dirty="0">
                <a:solidFill>
                  <a:schemeClr val="tx1"/>
                </a:solidFill>
              </a:rPr>
              <a:t> en FROM </a:t>
            </a:r>
            <a:r>
              <a:rPr lang="en-US" altLang="es-ES_tradnl" sz="3200" dirty="0" err="1">
                <a:solidFill>
                  <a:schemeClr val="tx1"/>
                </a:solidFill>
              </a:rPr>
              <a:t>usando</a:t>
            </a:r>
            <a:r>
              <a:rPr lang="en-US" altLang="es-ES_tradnl" sz="3200" dirty="0">
                <a:solidFill>
                  <a:schemeClr val="tx1"/>
                </a:solidFill>
              </a:rPr>
              <a:t> un alias.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53849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Reglas de las </a:t>
            </a:r>
            <a:r>
              <a:rPr lang="es-ES" b="1" dirty="0" err="1"/>
              <a:t>subconsultas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59226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51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096" y="1955924"/>
            <a:ext cx="10379075" cy="3063846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 err="1">
                <a:solidFill>
                  <a:schemeClr val="tx1"/>
                </a:solidFill>
              </a:rPr>
              <a:t>Cuando</a:t>
            </a:r>
            <a:r>
              <a:rPr lang="en-US" altLang="es-ES_tradnl" sz="3200" dirty="0">
                <a:solidFill>
                  <a:schemeClr val="tx1"/>
                </a:solidFill>
              </a:rPr>
              <a:t>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subconsulta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es</a:t>
            </a:r>
            <a:r>
              <a:rPr lang="en-US" altLang="es-ES_tradnl" sz="3200" dirty="0">
                <a:solidFill>
                  <a:schemeClr val="tx1"/>
                </a:solidFill>
              </a:rPr>
              <a:t> un operando en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comparación</a:t>
            </a:r>
            <a:r>
              <a:rPr lang="en-US" altLang="es-ES_tradnl" sz="3200" dirty="0">
                <a:solidFill>
                  <a:schemeClr val="tx1"/>
                </a:solidFill>
              </a:rPr>
              <a:t>,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subconsulta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debe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aparecer</a:t>
            </a:r>
            <a:r>
              <a:rPr lang="en-US" altLang="es-ES_tradnl" sz="3200" dirty="0">
                <a:solidFill>
                  <a:schemeClr val="tx1"/>
                </a:solidFill>
              </a:rPr>
              <a:t> en el </a:t>
            </a:r>
            <a:r>
              <a:rPr lang="en-US" altLang="es-ES_tradnl" sz="3200" dirty="0" err="1">
                <a:solidFill>
                  <a:schemeClr val="tx1"/>
                </a:solidFill>
              </a:rPr>
              <a:t>lado</a:t>
            </a:r>
            <a:r>
              <a:rPr lang="en-US" altLang="es-ES_tradnl" sz="3200" dirty="0">
                <a:solidFill>
                  <a:schemeClr val="tx1"/>
                </a:solidFill>
              </a:rPr>
              <a:t> derecho.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No se </a:t>
            </a:r>
            <a:r>
              <a:rPr lang="en-US" altLang="es-ES_tradnl" sz="3200" dirty="0" err="1">
                <a:solidFill>
                  <a:schemeClr val="tx1"/>
                </a:solidFill>
              </a:rPr>
              <a:t>puede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utilizar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subconsulta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como</a:t>
            </a:r>
            <a:r>
              <a:rPr lang="en-US" altLang="es-ES_tradnl" sz="3200" dirty="0">
                <a:solidFill>
                  <a:schemeClr val="tx1"/>
                </a:solidFill>
              </a:rPr>
              <a:t> operando en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expresión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53849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Reglas de las </a:t>
            </a:r>
            <a:r>
              <a:rPr lang="es-ES" b="1" dirty="0" err="1"/>
              <a:t>subconsultas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68022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52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096" y="1855100"/>
            <a:ext cx="10379075" cy="4140966"/>
          </a:xfrm>
        </p:spPr>
        <p:txBody>
          <a:bodyPr>
            <a:noAutofit/>
          </a:bodyPr>
          <a:lstStyle/>
          <a:p>
            <a:pPr algn="just"/>
            <a:r>
              <a:rPr lang="en-US" altLang="es-ES_tradnl" dirty="0" err="1">
                <a:solidFill>
                  <a:schemeClr val="tx1"/>
                </a:solidFill>
              </a:rPr>
              <a:t>Enumere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las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propiedades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manejadas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por</a:t>
            </a:r>
            <a:r>
              <a:rPr lang="en-US" altLang="es-ES_tradnl" dirty="0">
                <a:solidFill>
                  <a:schemeClr val="tx1"/>
                </a:solidFill>
              </a:rPr>
              <a:t> el personal en "163 Main St".</a:t>
            </a:r>
          </a:p>
          <a:p>
            <a:pPr algn="just">
              <a:lnSpc>
                <a:spcPct val="30000"/>
              </a:lnSpc>
            </a:pPr>
            <a:endParaRPr lang="en-US" altLang="es-ES_tradnl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SELECT </a:t>
            </a:r>
            <a:r>
              <a:rPr lang="en-US" altLang="es-ES_tradnl" sz="2400" dirty="0" err="1">
                <a:solidFill>
                  <a:schemeClr val="tx1"/>
                </a:solidFill>
              </a:rPr>
              <a:t>propertyNo</a:t>
            </a:r>
            <a:r>
              <a:rPr lang="en-US" altLang="es-ES_tradnl" sz="2400" dirty="0">
                <a:solidFill>
                  <a:schemeClr val="tx1"/>
                </a:solidFill>
              </a:rPr>
              <a:t>, street, city, postcode, type, rooms, rent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FROM </a:t>
            </a:r>
            <a:r>
              <a:rPr lang="en-US" altLang="es-ES_tradnl" sz="2400" dirty="0" err="1">
                <a:solidFill>
                  <a:schemeClr val="tx1"/>
                </a:solidFill>
              </a:rPr>
              <a:t>PropertyForRent</a:t>
            </a:r>
            <a:endParaRPr lang="en-US" altLang="es-ES_tradnl" sz="24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WHERE </a:t>
            </a:r>
            <a:r>
              <a:rPr lang="en-US" altLang="es-ES_tradnl" sz="24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400" dirty="0">
                <a:solidFill>
                  <a:schemeClr val="tx1"/>
                </a:solidFill>
              </a:rPr>
              <a:t> IN</a:t>
            </a:r>
          </a:p>
          <a:p>
            <a:pPr lvl="2" algn="just"/>
            <a:r>
              <a:rPr lang="en-US" altLang="es-ES_tradnl" sz="2400" dirty="0">
                <a:solidFill>
                  <a:schemeClr val="tx1"/>
                </a:solidFill>
              </a:rPr>
              <a:t>(SELECT </a:t>
            </a:r>
            <a:r>
              <a:rPr lang="en-US" altLang="es-ES_tradnl" sz="2400" dirty="0" err="1">
                <a:solidFill>
                  <a:schemeClr val="tx1"/>
                </a:solidFill>
              </a:rPr>
              <a:t>staffNo</a:t>
            </a:r>
            <a:endParaRPr lang="en-US" altLang="es-ES_tradnl" sz="2400" dirty="0">
              <a:solidFill>
                <a:schemeClr val="tx1"/>
              </a:solidFill>
            </a:endParaRPr>
          </a:p>
          <a:p>
            <a:pPr lvl="2" algn="just"/>
            <a:r>
              <a:rPr lang="en-US" altLang="es-ES_tradnl" sz="2400" dirty="0">
                <a:solidFill>
                  <a:schemeClr val="tx1"/>
                </a:solidFill>
              </a:rPr>
              <a:t> FROM Staff</a:t>
            </a:r>
          </a:p>
          <a:p>
            <a:pPr lvl="2" algn="just"/>
            <a:r>
              <a:rPr lang="en-US" altLang="es-ES_tradnl" sz="2400" dirty="0">
                <a:solidFill>
                  <a:schemeClr val="tx1"/>
                </a:solidFill>
              </a:rPr>
              <a:t> WHERE </a:t>
            </a:r>
            <a:r>
              <a:rPr lang="en-US" altLang="es-ES_tradnl" sz="2400" dirty="0" err="1">
                <a:solidFill>
                  <a:schemeClr val="tx1"/>
                </a:solidFill>
              </a:rPr>
              <a:t>branchNo</a:t>
            </a:r>
            <a:r>
              <a:rPr lang="en-US" altLang="es-ES_tradnl" sz="2400" dirty="0">
                <a:solidFill>
                  <a:schemeClr val="tx1"/>
                </a:solidFill>
              </a:rPr>
              <a:t> =</a:t>
            </a:r>
          </a:p>
          <a:p>
            <a:pPr lvl="2" algn="just"/>
            <a:r>
              <a:rPr lang="en-US" altLang="es-ES_tradnl" sz="2400" dirty="0">
                <a:solidFill>
                  <a:schemeClr val="tx1"/>
                </a:solidFill>
              </a:rPr>
              <a:t>		(SELECT </a:t>
            </a:r>
            <a:r>
              <a:rPr lang="en-US" altLang="es-ES_tradnl" sz="2400" dirty="0" err="1">
                <a:solidFill>
                  <a:schemeClr val="tx1"/>
                </a:solidFill>
              </a:rPr>
              <a:t>branchNo</a:t>
            </a:r>
            <a:endParaRPr lang="en-US" altLang="es-ES_tradnl" sz="2400" dirty="0">
              <a:solidFill>
                <a:schemeClr val="tx1"/>
              </a:solidFill>
            </a:endParaRPr>
          </a:p>
          <a:p>
            <a:pPr lvl="2" algn="just"/>
            <a:r>
              <a:rPr lang="en-US" altLang="es-ES_tradnl" sz="2400" dirty="0">
                <a:solidFill>
                  <a:schemeClr val="tx1"/>
                </a:solidFill>
              </a:rPr>
              <a:t>		 FROM Branch</a:t>
            </a:r>
          </a:p>
          <a:p>
            <a:pPr lvl="2" algn="just"/>
            <a:r>
              <a:rPr lang="en-US" altLang="es-ES_tradnl" sz="2400" dirty="0">
                <a:solidFill>
                  <a:schemeClr val="tx1"/>
                </a:solidFill>
              </a:rPr>
              <a:t>		 WHERE street = ‘163 Main St’));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033928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21 (</a:t>
            </a:r>
            <a:r>
              <a:rPr lang="es-ES" b="1" dirty="0" err="1"/>
              <a:t>Subconsulta</a:t>
            </a:r>
            <a:r>
              <a:rPr lang="es-ES" b="1" dirty="0"/>
              <a:t> con IN)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528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7EDD6A-33C7-CC52-6132-D8BA29EE17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CE617FFA-FFFF-594B-9377-103E5519C1FA}" type="slidenum">
              <a:rPr lang="es-EC" smtClean="0"/>
              <a:pPr/>
              <a:t>53</a:t>
            </a:fld>
            <a:endParaRPr lang="es-EC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6DD646-791E-1A83-8FDC-B037C4E3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1366549"/>
            <a:ext cx="8192643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816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FCC57E-285D-3B2B-92BF-BB9973B9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1347497"/>
            <a:ext cx="8202170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07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55</a:t>
            </a:fld>
            <a:endParaRPr lang="es-EC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093888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21 (</a:t>
            </a:r>
            <a:r>
              <a:rPr lang="es-ES" b="1" dirty="0" err="1"/>
              <a:t>Subconsulta</a:t>
            </a:r>
            <a:r>
              <a:rPr lang="es-ES" b="1" dirty="0"/>
              <a:t> con IN)</a:t>
            </a:r>
            <a:endParaRPr lang="es-ES" dirty="0"/>
          </a:p>
        </p:txBody>
      </p:sp>
      <p:pic>
        <p:nvPicPr>
          <p:cNvPr id="10" name="Picture 5" descr="DS3-Table 05-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0"/>
          <a:stretch/>
        </p:blipFill>
        <p:spPr bwMode="auto">
          <a:xfrm>
            <a:off x="2023776" y="2938072"/>
            <a:ext cx="7777163" cy="23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85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56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096" y="1714798"/>
            <a:ext cx="10379075" cy="4491129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ANY y ALL se </a:t>
            </a:r>
            <a:r>
              <a:rPr lang="en-US" altLang="es-ES_tradnl" sz="3200" dirty="0" err="1">
                <a:solidFill>
                  <a:schemeClr val="tx1"/>
                </a:solidFill>
              </a:rPr>
              <a:t>pueden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utilizar</a:t>
            </a:r>
            <a:r>
              <a:rPr lang="en-US" altLang="es-ES_tradnl" sz="3200" dirty="0">
                <a:solidFill>
                  <a:schemeClr val="tx1"/>
                </a:solidFill>
              </a:rPr>
              <a:t> con </a:t>
            </a:r>
            <a:r>
              <a:rPr lang="en-US" altLang="es-ES_tradnl" sz="3200" dirty="0" err="1">
                <a:solidFill>
                  <a:schemeClr val="tx1"/>
                </a:solidFill>
              </a:rPr>
              <a:t>subconsultas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que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producen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sola </a:t>
            </a:r>
            <a:r>
              <a:rPr lang="en-US" altLang="es-ES_tradnl" sz="3200" dirty="0" err="1">
                <a:solidFill>
                  <a:schemeClr val="tx1"/>
                </a:solidFill>
              </a:rPr>
              <a:t>columna</a:t>
            </a:r>
            <a:r>
              <a:rPr lang="en-US" altLang="es-ES_tradnl" sz="3200" dirty="0">
                <a:solidFill>
                  <a:schemeClr val="tx1"/>
                </a:solidFill>
              </a:rPr>
              <a:t>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números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Con ALL,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condición</a:t>
            </a:r>
            <a:r>
              <a:rPr lang="en-US" altLang="es-ES_tradnl" sz="3200" dirty="0">
                <a:solidFill>
                  <a:schemeClr val="tx1"/>
                </a:solidFill>
              </a:rPr>
              <a:t> solo </a:t>
            </a:r>
            <a:r>
              <a:rPr lang="en-US" altLang="es-ES_tradnl" sz="3200" dirty="0" err="1">
                <a:solidFill>
                  <a:schemeClr val="tx1"/>
                </a:solidFill>
              </a:rPr>
              <a:t>será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verdadera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si</a:t>
            </a:r>
            <a:r>
              <a:rPr lang="en-US" altLang="es-ES_tradnl" sz="3200" dirty="0">
                <a:solidFill>
                  <a:schemeClr val="tx1"/>
                </a:solidFill>
              </a:rPr>
              <a:t>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satisfacen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todos</a:t>
            </a:r>
            <a:r>
              <a:rPr lang="en-US" altLang="es-ES_tradnl" sz="3200" dirty="0">
                <a:solidFill>
                  <a:schemeClr val="tx1"/>
                </a:solidFill>
              </a:rPr>
              <a:t> los </a:t>
            </a:r>
            <a:r>
              <a:rPr lang="en-US" altLang="es-ES_tradnl" sz="3200" dirty="0" err="1">
                <a:solidFill>
                  <a:schemeClr val="tx1"/>
                </a:solidFill>
              </a:rPr>
              <a:t>valores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producidos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por</a:t>
            </a:r>
            <a:r>
              <a:rPr lang="en-US" altLang="es-ES_tradnl" sz="3200" dirty="0">
                <a:solidFill>
                  <a:schemeClr val="tx1"/>
                </a:solidFill>
              </a:rPr>
              <a:t>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subconsulta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Con ANY,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condición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será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verdadera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si</a:t>
            </a:r>
            <a:r>
              <a:rPr lang="en-US" altLang="es-ES_tradnl" sz="3200" dirty="0">
                <a:solidFill>
                  <a:schemeClr val="tx1"/>
                </a:solidFill>
              </a:rPr>
              <a:t>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satisfacen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alg</a:t>
            </a:r>
            <a:r>
              <a:rPr lang="es-ES" altLang="es-ES_tradnl" sz="3200" dirty="0" err="1">
                <a:solidFill>
                  <a:schemeClr val="tx1"/>
                </a:solidFill>
              </a:rPr>
              <a:t>ún</a:t>
            </a:r>
            <a:r>
              <a:rPr lang="es-E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valore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producido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por</a:t>
            </a:r>
            <a:r>
              <a:rPr lang="en-US" altLang="es-ES_tradnl" sz="3200" dirty="0">
                <a:solidFill>
                  <a:schemeClr val="tx1"/>
                </a:solidFill>
              </a:rPr>
              <a:t>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subconsulta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Si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subconsulta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está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vacía</a:t>
            </a:r>
            <a:r>
              <a:rPr lang="en-US" altLang="es-ES_tradnl" sz="3200" dirty="0">
                <a:solidFill>
                  <a:schemeClr val="tx1"/>
                </a:solidFill>
              </a:rPr>
              <a:t>, ALL </a:t>
            </a:r>
            <a:r>
              <a:rPr lang="en-US" altLang="es-ES_tradnl" sz="3200" dirty="0" err="1">
                <a:solidFill>
                  <a:schemeClr val="tx1"/>
                </a:solidFill>
              </a:rPr>
              <a:t>devuelve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verdadero</a:t>
            </a:r>
            <a:r>
              <a:rPr lang="en-US" altLang="es-ES_tradnl" sz="3200" dirty="0">
                <a:solidFill>
                  <a:schemeClr val="tx1"/>
                </a:solidFill>
              </a:rPr>
              <a:t>, ANY </a:t>
            </a:r>
            <a:r>
              <a:rPr lang="en-US" altLang="es-ES_tradnl" sz="3200" dirty="0" err="1">
                <a:solidFill>
                  <a:schemeClr val="tx1"/>
                </a:solidFill>
              </a:rPr>
              <a:t>devuelve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falso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SOME </a:t>
            </a:r>
            <a:r>
              <a:rPr lang="en-US" altLang="es-ES_tradnl" sz="3200" dirty="0" err="1">
                <a:solidFill>
                  <a:schemeClr val="tx1"/>
                </a:solidFill>
              </a:rPr>
              <a:t>pueden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usarse</a:t>
            </a:r>
            <a:r>
              <a:rPr lang="en-US" altLang="es-ES_tradnl" sz="3200" dirty="0">
                <a:solidFill>
                  <a:schemeClr val="tx1"/>
                </a:solidFill>
              </a:rPr>
              <a:t> en </a:t>
            </a:r>
            <a:r>
              <a:rPr lang="en-US" altLang="es-ES_tradnl" sz="3200" dirty="0" err="1">
                <a:solidFill>
                  <a:schemeClr val="tx1"/>
                </a:solidFill>
              </a:rPr>
              <a:t>lugar</a:t>
            </a:r>
            <a:r>
              <a:rPr lang="en-US" altLang="es-ES_tradnl" sz="3200" dirty="0">
                <a:solidFill>
                  <a:schemeClr val="tx1"/>
                </a:solidFill>
              </a:rPr>
              <a:t> de ANY.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64096" y="623751"/>
            <a:ext cx="10515600" cy="1153849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ANY y ALL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93562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57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096" y="1855100"/>
            <a:ext cx="10379075" cy="4140966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Encuentre</a:t>
            </a:r>
            <a:r>
              <a:rPr lang="en-US" altLang="es-ES_tradnl" sz="2800" dirty="0">
                <a:solidFill>
                  <a:schemeClr val="tx1"/>
                </a:solidFill>
              </a:rPr>
              <a:t> personal </a:t>
            </a:r>
            <a:r>
              <a:rPr lang="en-US" altLang="es-ES_tradnl" sz="2800" dirty="0" err="1">
                <a:solidFill>
                  <a:schemeClr val="tx1"/>
                </a:solidFill>
              </a:rPr>
              <a:t>cuyo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salario</a:t>
            </a:r>
            <a:r>
              <a:rPr lang="en-US" altLang="es-ES_tradnl" sz="2800" dirty="0">
                <a:solidFill>
                  <a:schemeClr val="tx1"/>
                </a:solidFill>
              </a:rPr>
              <a:t> sea mayor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salario</a:t>
            </a:r>
            <a:r>
              <a:rPr lang="en-US" altLang="es-ES_tradnl" sz="2800" dirty="0">
                <a:solidFill>
                  <a:schemeClr val="tx1"/>
                </a:solidFill>
              </a:rPr>
              <a:t> de al </a:t>
            </a:r>
            <a:r>
              <a:rPr lang="en-US" altLang="es-ES_tradnl" sz="2800" dirty="0" err="1">
                <a:solidFill>
                  <a:schemeClr val="tx1"/>
                </a:solidFill>
              </a:rPr>
              <a:t>menos</a:t>
            </a:r>
            <a:r>
              <a:rPr lang="en-US" altLang="es-ES_tradnl" sz="2800" dirty="0">
                <a:solidFill>
                  <a:schemeClr val="tx1"/>
                </a:solidFill>
              </a:rPr>
              <a:t> un </a:t>
            </a:r>
            <a:r>
              <a:rPr lang="en-US" altLang="es-ES_tradnl" sz="2800" dirty="0" err="1">
                <a:solidFill>
                  <a:schemeClr val="tx1"/>
                </a:solidFill>
              </a:rPr>
              <a:t>miembro</a:t>
            </a:r>
            <a:r>
              <a:rPr lang="en-US" altLang="es-ES_tradnl" sz="2800" dirty="0">
                <a:solidFill>
                  <a:schemeClr val="tx1"/>
                </a:solidFill>
              </a:rPr>
              <a:t> del personal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sucursal</a:t>
            </a:r>
            <a:r>
              <a:rPr lang="en-US" altLang="es-ES_tradnl" sz="2800" dirty="0">
                <a:solidFill>
                  <a:schemeClr val="tx1"/>
                </a:solidFill>
              </a:rPr>
              <a:t> B003.</a:t>
            </a:r>
          </a:p>
          <a:p>
            <a:pPr algn="just">
              <a:lnSpc>
                <a:spcPct val="4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800" dirty="0">
                <a:solidFill>
                  <a:schemeClr val="tx1"/>
                </a:solidFill>
              </a:rPr>
              <a:t>, position, salary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FROM Staff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WHERE salary &gt; SOME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		(SELECT salary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		 FROM Staff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			 WHERE </a:t>
            </a:r>
            <a:r>
              <a:rPr lang="en-US" altLang="es-ES_tradnl" sz="2800" dirty="0" err="1">
                <a:solidFill>
                  <a:schemeClr val="tx1"/>
                </a:solidFill>
              </a:rPr>
              <a:t>branchNo</a:t>
            </a:r>
            <a:r>
              <a:rPr lang="en-US" altLang="es-ES_tradnl" sz="2800" dirty="0">
                <a:solidFill>
                  <a:schemeClr val="tx1"/>
                </a:solidFill>
              </a:rPr>
              <a:t> = ‘B003’);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033928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22 (Uso de ANY/SOME)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806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58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096" y="1855100"/>
            <a:ext cx="10379075" cy="4140966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consulta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interna</a:t>
            </a:r>
            <a:r>
              <a:rPr lang="en-US" altLang="es-ES_tradnl" sz="2800" dirty="0">
                <a:solidFill>
                  <a:schemeClr val="tx1"/>
                </a:solidFill>
              </a:rPr>
              <a:t> produce el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conjunto</a:t>
            </a:r>
            <a:r>
              <a:rPr lang="en-US" altLang="es-ES_tradnl" sz="2800" dirty="0">
                <a:solidFill>
                  <a:schemeClr val="tx1"/>
                </a:solidFill>
              </a:rPr>
              <a:t> {12000, 18000, 24000} y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consulta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externa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selecciona</a:t>
            </a:r>
            <a:r>
              <a:rPr lang="en-US" altLang="es-ES_tradnl" sz="2800" dirty="0">
                <a:solidFill>
                  <a:schemeClr val="tx1"/>
                </a:solidFill>
              </a:rPr>
              <a:t> al personal </a:t>
            </a:r>
            <a:r>
              <a:rPr lang="en-US" altLang="es-ES_tradnl" sz="2800" dirty="0" err="1">
                <a:solidFill>
                  <a:schemeClr val="tx1"/>
                </a:solidFill>
              </a:rPr>
              <a:t>cuyos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salarios</a:t>
            </a:r>
            <a:r>
              <a:rPr lang="en-US" altLang="es-ES_tradnl" sz="2800" dirty="0">
                <a:solidFill>
                  <a:schemeClr val="tx1"/>
                </a:solidFill>
              </a:rPr>
              <a:t> son </a:t>
            </a:r>
            <a:r>
              <a:rPr lang="en-US" altLang="es-ES_tradnl" sz="2800" dirty="0" err="1">
                <a:solidFill>
                  <a:schemeClr val="tx1"/>
                </a:solidFill>
              </a:rPr>
              <a:t>mayores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cualquiera</a:t>
            </a:r>
            <a:r>
              <a:rPr lang="en-US" altLang="es-ES_tradnl" sz="2800" dirty="0">
                <a:solidFill>
                  <a:schemeClr val="tx1"/>
                </a:solidFill>
              </a:rPr>
              <a:t> de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valores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este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conjunto</a:t>
            </a:r>
            <a:r>
              <a:rPr lang="en-US" altLang="es-ES_tradnl" sz="2800" dirty="0">
                <a:solidFill>
                  <a:schemeClr val="tx1"/>
                </a:solidFill>
              </a:rPr>
              <a:t>.	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033928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22 (Uso de ANY/SOME)</a:t>
            </a:r>
            <a:endParaRPr lang="es-ES" dirty="0"/>
          </a:p>
        </p:txBody>
      </p:sp>
      <p:pic>
        <p:nvPicPr>
          <p:cNvPr id="6" name="Picture 5" descr="DS3-Table 05-2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5"/>
          <a:stretch/>
        </p:blipFill>
        <p:spPr bwMode="auto">
          <a:xfrm>
            <a:off x="2849380" y="3552669"/>
            <a:ext cx="6750050" cy="251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61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59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096" y="1855100"/>
            <a:ext cx="10379075" cy="4140966"/>
          </a:xfrm>
        </p:spPr>
        <p:txBody>
          <a:bodyPr>
            <a:noAutofit/>
          </a:bodyPr>
          <a:lstStyle/>
          <a:p>
            <a:pPr algn="just"/>
            <a:r>
              <a:rPr lang="en-US" altLang="es-ES_tradnl" dirty="0" err="1">
                <a:solidFill>
                  <a:schemeClr val="tx1"/>
                </a:solidFill>
              </a:rPr>
              <a:t>Encuentre</a:t>
            </a:r>
            <a:r>
              <a:rPr lang="en-US" altLang="es-ES_tradnl" dirty="0">
                <a:solidFill>
                  <a:schemeClr val="tx1"/>
                </a:solidFill>
              </a:rPr>
              <a:t> personal </a:t>
            </a:r>
            <a:r>
              <a:rPr lang="en-US" altLang="es-ES_tradnl" dirty="0" err="1">
                <a:solidFill>
                  <a:schemeClr val="tx1"/>
                </a:solidFill>
              </a:rPr>
              <a:t>cuyo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salario</a:t>
            </a:r>
            <a:r>
              <a:rPr lang="en-US" altLang="es-ES_tradnl" dirty="0">
                <a:solidFill>
                  <a:schemeClr val="tx1"/>
                </a:solidFill>
              </a:rPr>
              <a:t> sea mayor </a:t>
            </a:r>
            <a:r>
              <a:rPr lang="en-US" altLang="es-ES_tradnl" dirty="0" err="1">
                <a:solidFill>
                  <a:schemeClr val="tx1"/>
                </a:solidFill>
              </a:rPr>
              <a:t>que</a:t>
            </a:r>
            <a:r>
              <a:rPr lang="en-US" altLang="es-ES_tradnl" dirty="0">
                <a:solidFill>
                  <a:schemeClr val="tx1"/>
                </a:solidFill>
              </a:rPr>
              <a:t> el </a:t>
            </a:r>
            <a:r>
              <a:rPr lang="en-US" altLang="es-ES_tradnl" dirty="0" err="1">
                <a:solidFill>
                  <a:schemeClr val="tx1"/>
                </a:solidFill>
              </a:rPr>
              <a:t>salario</a:t>
            </a:r>
            <a:r>
              <a:rPr lang="en-US" altLang="es-ES_tradnl" dirty="0">
                <a:solidFill>
                  <a:schemeClr val="tx1"/>
                </a:solidFill>
              </a:rPr>
              <a:t> de </a:t>
            </a:r>
            <a:r>
              <a:rPr lang="en-US" altLang="es-ES_tradnl" dirty="0" err="1">
                <a:solidFill>
                  <a:schemeClr val="tx1"/>
                </a:solidFill>
              </a:rPr>
              <a:t>todos</a:t>
            </a:r>
            <a:r>
              <a:rPr lang="en-US" altLang="es-ES_tradnl" dirty="0">
                <a:solidFill>
                  <a:schemeClr val="tx1"/>
                </a:solidFill>
              </a:rPr>
              <a:t> los </a:t>
            </a:r>
            <a:r>
              <a:rPr lang="en-US" altLang="es-ES_tradnl" dirty="0" err="1">
                <a:solidFill>
                  <a:schemeClr val="tx1"/>
                </a:solidFill>
              </a:rPr>
              <a:t>miembros</a:t>
            </a:r>
            <a:r>
              <a:rPr lang="en-US" altLang="es-ES_tradnl" dirty="0">
                <a:solidFill>
                  <a:schemeClr val="tx1"/>
                </a:solidFill>
              </a:rPr>
              <a:t> del personal en la </a:t>
            </a:r>
            <a:r>
              <a:rPr lang="en-US" altLang="es-ES_tradnl" dirty="0" err="1">
                <a:solidFill>
                  <a:schemeClr val="tx1"/>
                </a:solidFill>
              </a:rPr>
              <a:t>sucursal</a:t>
            </a:r>
            <a:r>
              <a:rPr lang="en-US" altLang="es-ES_tradnl" dirty="0">
                <a:solidFill>
                  <a:schemeClr val="tx1"/>
                </a:solidFill>
              </a:rPr>
              <a:t> B003.</a:t>
            </a:r>
          </a:p>
          <a:p>
            <a:pPr algn="just">
              <a:lnSpc>
                <a:spcPct val="60000"/>
              </a:lnSpc>
            </a:pPr>
            <a:endParaRPr lang="en-US" altLang="es-ES_tradnl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	 SELECT </a:t>
            </a:r>
            <a:r>
              <a:rPr lang="en-US" altLang="es-ES_tradnl" dirty="0" err="1">
                <a:solidFill>
                  <a:schemeClr val="tx1"/>
                </a:solidFill>
              </a:rPr>
              <a:t>staffNo</a:t>
            </a:r>
            <a:r>
              <a:rPr lang="en-US" altLang="es-ES_tradnl" dirty="0">
                <a:solidFill>
                  <a:schemeClr val="tx1"/>
                </a:solidFill>
              </a:rPr>
              <a:t>, </a:t>
            </a:r>
            <a:r>
              <a:rPr lang="en-US" altLang="es-ES_tradnl" dirty="0" err="1">
                <a:solidFill>
                  <a:schemeClr val="tx1"/>
                </a:solidFill>
              </a:rPr>
              <a:t>fName</a:t>
            </a:r>
            <a:r>
              <a:rPr lang="en-US" altLang="es-ES_tradnl" dirty="0">
                <a:solidFill>
                  <a:schemeClr val="tx1"/>
                </a:solidFill>
              </a:rPr>
              <a:t>, </a:t>
            </a:r>
            <a:r>
              <a:rPr lang="en-US" altLang="es-ES_tradnl" dirty="0" err="1">
                <a:solidFill>
                  <a:schemeClr val="tx1"/>
                </a:solidFill>
              </a:rPr>
              <a:t>lName</a:t>
            </a:r>
            <a:r>
              <a:rPr lang="en-US" altLang="es-ES_tradnl" dirty="0">
                <a:solidFill>
                  <a:schemeClr val="tx1"/>
                </a:solidFill>
              </a:rPr>
              <a:t>, position, salary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FROM Staff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WHERE salary &gt; ALL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			(SELECT salary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			 FROM Staff</a:t>
            </a:r>
          </a:p>
          <a:p>
            <a:pPr lvl="1" algn="just"/>
            <a:r>
              <a:rPr lang="en-US" altLang="es-ES_tradnl" sz="2400" dirty="0">
                <a:solidFill>
                  <a:schemeClr val="tx1"/>
                </a:solidFill>
              </a:rPr>
              <a:t>				 WHERE </a:t>
            </a:r>
            <a:r>
              <a:rPr lang="en-US" altLang="es-ES_tradnl" sz="2400" dirty="0" err="1">
                <a:solidFill>
                  <a:schemeClr val="tx1"/>
                </a:solidFill>
              </a:rPr>
              <a:t>branchNo</a:t>
            </a:r>
            <a:r>
              <a:rPr lang="en-US" altLang="es-ES_tradnl" sz="2400" dirty="0">
                <a:solidFill>
                  <a:schemeClr val="tx1"/>
                </a:solidFill>
              </a:rPr>
              <a:t> = ‘B003’);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033928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23 (Uso de ALL)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518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6</a:t>
            </a:fld>
            <a:endParaRPr lang="es-EC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595092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1 (Todas las columnas, todas </a:t>
            </a:r>
            <a:r>
              <a:rPr lang="es-ES" b="1"/>
              <a:t>las filas)</a:t>
            </a:r>
            <a:endParaRPr lang="es-ES" dirty="0"/>
          </a:p>
        </p:txBody>
      </p:sp>
      <p:pic>
        <p:nvPicPr>
          <p:cNvPr id="8" name="Picture 12" descr="DS3-Table 05-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9"/>
          <a:stretch/>
        </p:blipFill>
        <p:spPr bwMode="auto">
          <a:xfrm>
            <a:off x="2046391" y="2920178"/>
            <a:ext cx="7989887" cy="288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212932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60</a:t>
            </a:fld>
            <a:endParaRPr lang="es-EC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033928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23 (Uso de ALL)</a:t>
            </a:r>
            <a:endParaRPr lang="es-ES" dirty="0"/>
          </a:p>
        </p:txBody>
      </p:sp>
      <p:pic>
        <p:nvPicPr>
          <p:cNvPr id="10" name="Picture 5" descr="DS3-Table 05-2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1"/>
          <a:stretch/>
        </p:blipFill>
        <p:spPr bwMode="auto">
          <a:xfrm>
            <a:off x="2688872" y="3072984"/>
            <a:ext cx="6696075" cy="17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81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61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096" y="1714798"/>
            <a:ext cx="10379075" cy="3157005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 err="1">
                <a:solidFill>
                  <a:schemeClr val="tx1"/>
                </a:solidFill>
              </a:rPr>
              <a:t>También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es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posible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usar</a:t>
            </a:r>
            <a:r>
              <a:rPr lang="en-US" altLang="es-ES_tradnl" sz="3200" dirty="0">
                <a:solidFill>
                  <a:schemeClr val="tx1"/>
                </a:solidFill>
              </a:rPr>
              <a:t> un alias para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tabla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nombrada</a:t>
            </a:r>
            <a:r>
              <a:rPr lang="en-US" altLang="es-ES_tradnl" sz="3200" dirty="0">
                <a:solidFill>
                  <a:schemeClr val="tx1"/>
                </a:solidFill>
              </a:rPr>
              <a:t> en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cláusula</a:t>
            </a:r>
            <a:r>
              <a:rPr lang="en-US" altLang="es-ES_tradnl" sz="3200" dirty="0">
                <a:solidFill>
                  <a:schemeClr val="tx1"/>
                </a:solidFill>
              </a:rPr>
              <a:t> FROM.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El alias se </a:t>
            </a:r>
            <a:r>
              <a:rPr lang="en-US" altLang="es-ES_tradnl" sz="3200" dirty="0" err="1">
                <a:solidFill>
                  <a:schemeClr val="tx1"/>
                </a:solidFill>
              </a:rPr>
              <a:t>separa</a:t>
            </a:r>
            <a:r>
              <a:rPr lang="en-US" altLang="es-ES_tradnl" sz="3200" dirty="0">
                <a:solidFill>
                  <a:schemeClr val="tx1"/>
                </a:solidFill>
              </a:rPr>
              <a:t> del </a:t>
            </a:r>
            <a:r>
              <a:rPr lang="en-US" altLang="es-ES_tradnl" sz="3200" dirty="0" err="1">
                <a:solidFill>
                  <a:schemeClr val="tx1"/>
                </a:solidFill>
              </a:rPr>
              <a:t>nombre</a:t>
            </a:r>
            <a:r>
              <a:rPr lang="en-US" altLang="es-ES_tradnl" sz="3200" dirty="0">
                <a:solidFill>
                  <a:schemeClr val="tx1"/>
                </a:solidFill>
              </a:rPr>
              <a:t> de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tabla</a:t>
            </a:r>
            <a:r>
              <a:rPr lang="en-US" altLang="es-ES_tradnl" sz="3200" dirty="0">
                <a:solidFill>
                  <a:schemeClr val="tx1"/>
                </a:solidFill>
              </a:rPr>
              <a:t> con un </a:t>
            </a:r>
            <a:r>
              <a:rPr lang="en-US" altLang="es-ES_tradnl" sz="3200" dirty="0" err="1">
                <a:solidFill>
                  <a:schemeClr val="tx1"/>
                </a:solidFill>
              </a:rPr>
              <a:t>espacio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Los alias se </a:t>
            </a:r>
            <a:r>
              <a:rPr lang="en-US" altLang="es-ES_tradnl" sz="3200" dirty="0" err="1">
                <a:solidFill>
                  <a:schemeClr val="tx1"/>
                </a:solidFill>
              </a:rPr>
              <a:t>pueden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utilizar</a:t>
            </a:r>
            <a:r>
              <a:rPr lang="en-US" altLang="es-ES_tradnl" sz="3200" dirty="0">
                <a:solidFill>
                  <a:schemeClr val="tx1"/>
                </a:solidFill>
              </a:rPr>
              <a:t> para </a:t>
            </a:r>
            <a:r>
              <a:rPr lang="en-US" altLang="es-ES_tradnl" sz="3200" dirty="0" err="1">
                <a:solidFill>
                  <a:schemeClr val="tx1"/>
                </a:solidFill>
              </a:rPr>
              <a:t>calificar</a:t>
            </a:r>
            <a:r>
              <a:rPr lang="en-US" altLang="es-ES_tradnl" sz="3200" dirty="0">
                <a:solidFill>
                  <a:schemeClr val="tx1"/>
                </a:solidFill>
              </a:rPr>
              <a:t> los </a:t>
            </a:r>
            <a:r>
              <a:rPr lang="en-US" altLang="es-ES_tradnl" sz="3200" dirty="0" err="1">
                <a:solidFill>
                  <a:schemeClr val="tx1"/>
                </a:solidFill>
              </a:rPr>
              <a:t>nombres</a:t>
            </a:r>
            <a:r>
              <a:rPr lang="en-US" altLang="es-ES_tradnl" sz="3200" dirty="0">
                <a:solidFill>
                  <a:schemeClr val="tx1"/>
                </a:solidFill>
              </a:rPr>
              <a:t>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las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columnas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cuando</a:t>
            </a:r>
            <a:r>
              <a:rPr lang="en-US" altLang="es-ES_tradnl" sz="3200" dirty="0">
                <a:solidFill>
                  <a:schemeClr val="tx1"/>
                </a:solidFill>
              </a:rPr>
              <a:t> hay </a:t>
            </a:r>
            <a:r>
              <a:rPr lang="en-US" altLang="es-ES_tradnl" sz="3200" dirty="0" err="1">
                <a:solidFill>
                  <a:schemeClr val="tx1"/>
                </a:solidFill>
              </a:rPr>
              <a:t>ambigüedad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64096" y="623751"/>
            <a:ext cx="10515600" cy="1153849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Consultas </a:t>
            </a:r>
            <a:r>
              <a:rPr lang="es-ES" b="1" dirty="0" err="1"/>
              <a:t>multitabla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15269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62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096" y="1855100"/>
            <a:ext cx="10379075" cy="4140966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Enumere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nombres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todos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clientes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han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visto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una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propiedad</a:t>
            </a:r>
            <a:r>
              <a:rPr lang="en-US" altLang="es-ES_tradnl" sz="2800" dirty="0">
                <a:solidFill>
                  <a:schemeClr val="tx1"/>
                </a:solidFill>
              </a:rPr>
              <a:t> junto con </a:t>
            </a:r>
            <a:r>
              <a:rPr lang="en-US" altLang="es-ES_tradnl" sz="2800" dirty="0" err="1">
                <a:solidFill>
                  <a:schemeClr val="tx1"/>
                </a:solidFill>
              </a:rPr>
              <a:t>cualquier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comentario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proporcionado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c.clientNo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800" dirty="0">
                <a:solidFill>
                  <a:schemeClr val="tx1"/>
                </a:solidFill>
              </a:rPr>
              <a:t>,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                   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propertyNo</a:t>
            </a:r>
            <a:r>
              <a:rPr lang="en-US" altLang="es-ES_tradnl" sz="2800" dirty="0">
                <a:solidFill>
                  <a:schemeClr val="tx1"/>
                </a:solidFill>
              </a:rPr>
              <a:t>, comment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FROM Client c, Viewing v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	WHERE </a:t>
            </a:r>
            <a:r>
              <a:rPr lang="en-US" altLang="es-ES_tradnl" sz="2800" dirty="0" err="1">
                <a:solidFill>
                  <a:schemeClr val="tx1"/>
                </a:solidFill>
              </a:rPr>
              <a:t>c.clientNo</a:t>
            </a:r>
            <a:r>
              <a:rPr lang="en-US" altLang="es-ES_tradnl" sz="2800" dirty="0">
                <a:solidFill>
                  <a:schemeClr val="tx1"/>
                </a:solidFill>
              </a:rPr>
              <a:t> = </a:t>
            </a:r>
            <a:r>
              <a:rPr lang="en-US" altLang="es-ES_tradnl" sz="2800" dirty="0" err="1">
                <a:solidFill>
                  <a:schemeClr val="tx1"/>
                </a:solidFill>
              </a:rPr>
              <a:t>v.clientNo</a:t>
            </a:r>
            <a:r>
              <a:rPr lang="en-US" altLang="es-ES_tradnl" sz="2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033928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24 (</a:t>
            </a:r>
            <a:r>
              <a:rPr lang="es-ES" b="1" dirty="0" err="1"/>
              <a:t>Join</a:t>
            </a:r>
            <a:r>
              <a:rPr lang="es-ES" b="1" dirty="0"/>
              <a:t> simple)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320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63</a:t>
            </a:fld>
            <a:endParaRPr lang="es-EC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033928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24 (</a:t>
            </a:r>
            <a:r>
              <a:rPr lang="es-ES" b="1" dirty="0" err="1"/>
              <a:t>Join</a:t>
            </a:r>
            <a:r>
              <a:rPr lang="es-ES" b="1" dirty="0"/>
              <a:t> simple)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799474" y="1873053"/>
            <a:ext cx="103831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/>
              <a:t>Solo aquellas filas de ambas tablas que tienen valores idénticos en las columnas </a:t>
            </a:r>
            <a:r>
              <a:rPr lang="es-ES_tradnl" sz="3200" dirty="0" err="1"/>
              <a:t>clientNo</a:t>
            </a:r>
            <a:r>
              <a:rPr lang="es-ES_tradnl" sz="3200" dirty="0"/>
              <a:t> (</a:t>
            </a:r>
            <a:r>
              <a:rPr lang="es-ES_tradnl" sz="3200" dirty="0" err="1"/>
              <a:t>c.clientNo</a:t>
            </a:r>
            <a:r>
              <a:rPr lang="es-ES_tradnl" sz="3200" dirty="0"/>
              <a:t> = </a:t>
            </a:r>
            <a:r>
              <a:rPr lang="es-ES_tradnl" sz="3200" dirty="0" err="1"/>
              <a:t>v.clientNo</a:t>
            </a:r>
            <a:r>
              <a:rPr lang="es-ES_tradnl" sz="3200" dirty="0"/>
              <a:t>) se incluyen en el resultado.</a:t>
            </a:r>
          </a:p>
        </p:txBody>
      </p:sp>
      <p:pic>
        <p:nvPicPr>
          <p:cNvPr id="7" name="Picture 4" descr="DS3-Table 05-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8"/>
          <a:stretch/>
        </p:blipFill>
        <p:spPr bwMode="auto">
          <a:xfrm>
            <a:off x="3134193" y="3612629"/>
            <a:ext cx="5813425" cy="241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64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096" y="1855100"/>
            <a:ext cx="10379075" cy="4140966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cada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sucursal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enumere</a:t>
            </a:r>
            <a:r>
              <a:rPr lang="en-US" altLang="es-ES_tradnl" sz="2800" dirty="0">
                <a:solidFill>
                  <a:schemeClr val="tx1"/>
                </a:solidFill>
              </a:rPr>
              <a:t> el personal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administra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propiedades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incluida</a:t>
            </a:r>
            <a:r>
              <a:rPr lang="en-US" altLang="es-ES_tradnl" sz="2800" dirty="0">
                <a:solidFill>
                  <a:schemeClr val="tx1"/>
                </a:solidFill>
              </a:rPr>
              <a:t> la ciudad en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encuentra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sucursal</a:t>
            </a:r>
            <a:r>
              <a:rPr lang="en-US" altLang="es-ES_tradnl" sz="2800" dirty="0">
                <a:solidFill>
                  <a:schemeClr val="tx1"/>
                </a:solidFill>
              </a:rPr>
              <a:t> y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propiedades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administra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80000"/>
              </a:lnSpc>
            </a:pPr>
            <a:endParaRPr lang="en-US" altLang="es-ES_tradnl" sz="10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          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b.branchNo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b.city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s.staffNo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800" dirty="0">
                <a:solidFill>
                  <a:schemeClr val="tx1"/>
                </a:solidFill>
              </a:rPr>
              <a:t>,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                  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propertyNo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   FROM Branch b, Staff s,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PropertyForRent</a:t>
            </a:r>
            <a:r>
              <a:rPr lang="en-US" altLang="es-ES_tradnl" sz="2800" dirty="0">
                <a:solidFill>
                  <a:schemeClr val="tx1"/>
                </a:solidFill>
              </a:rPr>
              <a:t> p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   WHERE </a:t>
            </a:r>
            <a:r>
              <a:rPr lang="en-US" altLang="es-ES_tradnl" sz="2800" dirty="0" err="1">
                <a:solidFill>
                  <a:schemeClr val="tx1"/>
                </a:solidFill>
              </a:rPr>
              <a:t>b.branchNo</a:t>
            </a:r>
            <a:r>
              <a:rPr lang="en-US" altLang="es-ES_tradnl" sz="2800" dirty="0">
                <a:solidFill>
                  <a:schemeClr val="tx1"/>
                </a:solidFill>
              </a:rPr>
              <a:t> = </a:t>
            </a:r>
            <a:r>
              <a:rPr lang="en-US" altLang="es-ES_tradnl" sz="2800" dirty="0" err="1">
                <a:solidFill>
                  <a:schemeClr val="tx1"/>
                </a:solidFill>
              </a:rPr>
              <a:t>s.branchNo</a:t>
            </a:r>
            <a:r>
              <a:rPr lang="en-US" altLang="es-ES_tradnl" sz="2800" dirty="0">
                <a:solidFill>
                  <a:schemeClr val="tx1"/>
                </a:solidFill>
              </a:rPr>
              <a:t> AND 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                   </a:t>
            </a:r>
            <a:r>
              <a:rPr lang="en-US" altLang="es-ES_tradnl" sz="2800" dirty="0" err="1">
                <a:solidFill>
                  <a:schemeClr val="tx1"/>
                </a:solidFill>
              </a:rPr>
              <a:t>s.staffNo</a:t>
            </a:r>
            <a:r>
              <a:rPr lang="en-US" altLang="es-ES_tradnl" sz="2800" dirty="0">
                <a:solidFill>
                  <a:schemeClr val="tx1"/>
                </a:solidFill>
              </a:rPr>
              <a:t> = </a:t>
            </a:r>
            <a:r>
              <a:rPr lang="en-US" altLang="es-ES_tradnl" sz="2800" dirty="0" err="1">
                <a:solidFill>
                  <a:schemeClr val="tx1"/>
                </a:solidFill>
              </a:rPr>
              <a:t>p.staffNo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   ORDER BY </a:t>
            </a:r>
            <a:r>
              <a:rPr lang="en-US" altLang="es-ES_tradnl" sz="2800" dirty="0" err="1">
                <a:solidFill>
                  <a:schemeClr val="tx1"/>
                </a:solidFill>
              </a:rPr>
              <a:t>b.branchNo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s.staffNo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propertyNo</a:t>
            </a:r>
            <a:r>
              <a:rPr lang="en-US" altLang="es-ES_tradnl" sz="2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033928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25 (</a:t>
            </a:r>
            <a:r>
              <a:rPr lang="es-ES" b="1" dirty="0" err="1"/>
              <a:t>Join</a:t>
            </a:r>
            <a:r>
              <a:rPr lang="es-ES" b="1" dirty="0"/>
              <a:t> de tres tablas)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783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65</a:t>
            </a:fld>
            <a:endParaRPr lang="es-EC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033928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25 (</a:t>
            </a:r>
            <a:r>
              <a:rPr lang="es-ES" b="1" dirty="0" err="1"/>
              <a:t>Join</a:t>
            </a:r>
            <a:r>
              <a:rPr lang="es-ES" b="1" dirty="0"/>
              <a:t> de tres tablas)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174228" y="5200870"/>
            <a:ext cx="10383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/>
              <a:t>Formulación alternativa para FROM y WHERE.</a:t>
            </a:r>
          </a:p>
        </p:txBody>
      </p:sp>
      <p:pic>
        <p:nvPicPr>
          <p:cNvPr id="10" name="Picture 5" descr="DS3-Table 05-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4"/>
          <a:stretch/>
        </p:blipFill>
        <p:spPr bwMode="auto">
          <a:xfrm>
            <a:off x="2554573" y="2398426"/>
            <a:ext cx="7286625" cy="230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5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66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096" y="2329233"/>
            <a:ext cx="10379075" cy="3783700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Encuentre</a:t>
            </a:r>
            <a:r>
              <a:rPr lang="en-US" altLang="es-ES_tradnl" sz="2800" dirty="0">
                <a:solidFill>
                  <a:schemeClr val="tx1"/>
                </a:solidFill>
              </a:rPr>
              <a:t> la </a:t>
            </a:r>
            <a:r>
              <a:rPr lang="en-US" altLang="es-ES_tradnl" sz="2800" dirty="0" err="1">
                <a:solidFill>
                  <a:schemeClr val="tx1"/>
                </a:solidFill>
              </a:rPr>
              <a:t>cantidad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propiedades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manejadas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por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cada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miembro</a:t>
            </a:r>
            <a:r>
              <a:rPr lang="en-US" altLang="es-ES_tradnl" sz="2800" dirty="0">
                <a:solidFill>
                  <a:schemeClr val="tx1"/>
                </a:solidFill>
              </a:rPr>
              <a:t> del personal.</a:t>
            </a:r>
          </a:p>
          <a:p>
            <a:pPr algn="just">
              <a:lnSpc>
                <a:spcPct val="8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      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s.branchNo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s.staffNo</a:t>
            </a:r>
            <a:r>
              <a:rPr lang="en-US" altLang="es-ES_tradnl" sz="2800" dirty="0">
                <a:solidFill>
                  <a:schemeClr val="tx1"/>
                </a:solidFill>
              </a:rPr>
              <a:t>, COUNT(*) AS </a:t>
            </a:r>
            <a:r>
              <a:rPr lang="en-US" altLang="es-ES_tradnl" sz="2800" dirty="0" err="1">
                <a:solidFill>
                  <a:schemeClr val="tx1"/>
                </a:solidFill>
              </a:rPr>
              <a:t>myCount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FROM Staff s,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PropertyForRent</a:t>
            </a:r>
            <a:r>
              <a:rPr lang="en-US" altLang="es-ES_tradnl" sz="2800" dirty="0">
                <a:solidFill>
                  <a:schemeClr val="tx1"/>
                </a:solidFill>
              </a:rPr>
              <a:t> p</a:t>
            </a: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WHERE </a:t>
            </a:r>
            <a:r>
              <a:rPr lang="en-US" altLang="es-ES_tradnl" sz="2800" dirty="0" err="1">
                <a:solidFill>
                  <a:schemeClr val="tx1"/>
                </a:solidFill>
              </a:rPr>
              <a:t>s.staffNo</a:t>
            </a:r>
            <a:r>
              <a:rPr lang="en-US" altLang="es-ES_tradnl" sz="2800" dirty="0">
                <a:solidFill>
                  <a:schemeClr val="tx1"/>
                </a:solidFill>
              </a:rPr>
              <a:t> = </a:t>
            </a:r>
            <a:r>
              <a:rPr lang="en-US" altLang="es-ES_tradnl" sz="2800" dirty="0" err="1">
                <a:solidFill>
                  <a:schemeClr val="tx1"/>
                </a:solidFill>
              </a:rPr>
              <a:t>p.staffNo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GROUP BY </a:t>
            </a:r>
            <a:r>
              <a:rPr lang="en-US" altLang="es-ES_tradnl" sz="2800" dirty="0" err="1">
                <a:solidFill>
                  <a:schemeClr val="tx1"/>
                </a:solidFill>
              </a:rPr>
              <a:t>s.branchNo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s.staffNo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2800" dirty="0">
                <a:solidFill>
                  <a:schemeClr val="tx1"/>
                </a:solidFill>
              </a:rPr>
              <a:t>ORDER BY </a:t>
            </a:r>
            <a:r>
              <a:rPr lang="en-US" altLang="es-ES_tradnl" sz="2800" dirty="0" err="1">
                <a:solidFill>
                  <a:schemeClr val="tx1"/>
                </a:solidFill>
              </a:rPr>
              <a:t>s.branchNo</a:t>
            </a:r>
            <a:r>
              <a:rPr lang="en-US" altLang="es-ES_tradnl" sz="2800" dirty="0">
                <a:solidFill>
                  <a:schemeClr val="tx1"/>
                </a:solidFill>
              </a:rPr>
              <a:t>, </a:t>
            </a:r>
            <a:r>
              <a:rPr lang="en-US" altLang="es-ES_tradnl" sz="2800" dirty="0" err="1">
                <a:solidFill>
                  <a:schemeClr val="tx1"/>
                </a:solidFill>
              </a:rPr>
              <a:t>s.staffNo</a:t>
            </a:r>
            <a:r>
              <a:rPr lang="en-US" altLang="es-ES_tradnl" sz="2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1"/>
            <a:ext cx="10515600" cy="1384055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26 (Varias columnas de agrupación)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44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67</a:t>
            </a:fld>
            <a:endParaRPr lang="es-EC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594888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/>
              <a:t>Ejemplo 26 (Varias columnas de agrupación)</a:t>
            </a:r>
            <a:endParaRPr lang="es-ES" dirty="0"/>
          </a:p>
        </p:txBody>
      </p:sp>
      <p:pic>
        <p:nvPicPr>
          <p:cNvPr id="7" name="Picture 6" descr="C05NT2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1001" y="2768123"/>
            <a:ext cx="4681537" cy="2811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68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096" y="1714798"/>
            <a:ext cx="10379075" cy="3906513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EXISTS y NOT EXISTS se </a:t>
            </a:r>
            <a:r>
              <a:rPr lang="en-US" altLang="es-ES_tradnl" sz="3200" dirty="0" err="1">
                <a:solidFill>
                  <a:schemeClr val="tx1"/>
                </a:solidFill>
              </a:rPr>
              <a:t>utilizan</a:t>
            </a:r>
            <a:r>
              <a:rPr lang="en-US" altLang="es-ES_tradnl" sz="3200" dirty="0">
                <a:solidFill>
                  <a:schemeClr val="tx1"/>
                </a:solidFill>
              </a:rPr>
              <a:t> solo con </a:t>
            </a:r>
            <a:r>
              <a:rPr lang="en-US" altLang="es-ES_tradnl" sz="3200" dirty="0" err="1">
                <a:solidFill>
                  <a:schemeClr val="tx1"/>
                </a:solidFill>
              </a:rPr>
              <a:t>subconsultas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Produce un </a:t>
            </a:r>
            <a:r>
              <a:rPr lang="en-US" altLang="es-ES_tradnl" sz="3200" dirty="0" err="1">
                <a:solidFill>
                  <a:schemeClr val="tx1"/>
                </a:solidFill>
              </a:rPr>
              <a:t>resultado</a:t>
            </a:r>
            <a:r>
              <a:rPr lang="en-US" altLang="es-ES_tradnl" sz="3200" dirty="0">
                <a:solidFill>
                  <a:schemeClr val="tx1"/>
                </a:solidFill>
              </a:rPr>
              <a:t> simple </a:t>
            </a:r>
            <a:r>
              <a:rPr lang="en-US" altLang="es-ES_tradnl" sz="3200" dirty="0" err="1">
                <a:solidFill>
                  <a:schemeClr val="tx1"/>
                </a:solidFill>
              </a:rPr>
              <a:t>verdadero</a:t>
            </a:r>
            <a:r>
              <a:rPr lang="en-US" altLang="es-ES_tradnl" sz="3200" dirty="0">
                <a:solidFill>
                  <a:schemeClr val="tx1"/>
                </a:solidFill>
              </a:rPr>
              <a:t> / </a:t>
            </a:r>
            <a:r>
              <a:rPr lang="en-US" altLang="es-ES_tradnl" sz="3200" dirty="0" err="1">
                <a:solidFill>
                  <a:schemeClr val="tx1"/>
                </a:solidFill>
              </a:rPr>
              <a:t>falso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 err="1">
                <a:solidFill>
                  <a:schemeClr val="tx1"/>
                </a:solidFill>
              </a:rPr>
              <a:t>Verdadero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si</a:t>
            </a:r>
            <a:r>
              <a:rPr lang="en-US" altLang="es-ES_tradnl" sz="3200" dirty="0">
                <a:solidFill>
                  <a:schemeClr val="tx1"/>
                </a:solidFill>
              </a:rPr>
              <a:t> y solo </a:t>
            </a:r>
            <a:r>
              <a:rPr lang="en-US" altLang="es-ES_tradnl" sz="3200" dirty="0" err="1">
                <a:solidFill>
                  <a:schemeClr val="tx1"/>
                </a:solidFill>
              </a:rPr>
              <a:t>si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existe</a:t>
            </a:r>
            <a:r>
              <a:rPr lang="en-US" altLang="es-ES_tradnl" sz="3200" dirty="0">
                <a:solidFill>
                  <a:schemeClr val="tx1"/>
                </a:solidFill>
              </a:rPr>
              <a:t> al </a:t>
            </a:r>
            <a:r>
              <a:rPr lang="en-US" altLang="es-ES_tradnl" sz="3200" dirty="0" err="1">
                <a:solidFill>
                  <a:schemeClr val="tx1"/>
                </a:solidFill>
              </a:rPr>
              <a:t>menos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fila</a:t>
            </a:r>
            <a:r>
              <a:rPr lang="en-US" altLang="es-ES_tradnl" sz="3200" dirty="0">
                <a:solidFill>
                  <a:schemeClr val="tx1"/>
                </a:solidFill>
              </a:rPr>
              <a:t> en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tabla</a:t>
            </a:r>
            <a:r>
              <a:rPr lang="en-US" altLang="es-ES_tradnl" sz="3200" dirty="0">
                <a:solidFill>
                  <a:schemeClr val="tx1"/>
                </a:solidFill>
              </a:rPr>
              <a:t>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resultados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devuelta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por</a:t>
            </a:r>
            <a:r>
              <a:rPr lang="en-US" altLang="es-ES_tradnl" sz="3200" dirty="0">
                <a:solidFill>
                  <a:schemeClr val="tx1"/>
                </a:solidFill>
              </a:rPr>
              <a:t>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subconsulta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False </a:t>
            </a:r>
            <a:r>
              <a:rPr lang="en-US" altLang="es-ES_tradnl" sz="3200" dirty="0" err="1">
                <a:solidFill>
                  <a:schemeClr val="tx1"/>
                </a:solidFill>
              </a:rPr>
              <a:t>si</a:t>
            </a:r>
            <a:r>
              <a:rPr lang="en-US" altLang="es-ES_tradnl" sz="3200" dirty="0">
                <a:solidFill>
                  <a:schemeClr val="tx1"/>
                </a:solidFill>
              </a:rPr>
              <a:t>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subconsulta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devuelve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tabla</a:t>
            </a:r>
            <a:r>
              <a:rPr lang="en-US" altLang="es-ES_tradnl" sz="3200" dirty="0">
                <a:solidFill>
                  <a:schemeClr val="tx1"/>
                </a:solidFill>
              </a:rPr>
              <a:t>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resultados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vacía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NOT EXISTS </a:t>
            </a:r>
            <a:r>
              <a:rPr lang="en-US" altLang="es-ES_tradnl" sz="3200" dirty="0" err="1">
                <a:solidFill>
                  <a:schemeClr val="tx1"/>
                </a:solidFill>
              </a:rPr>
              <a:t>es</a:t>
            </a:r>
            <a:r>
              <a:rPr lang="en-US" altLang="es-ES_tradnl" sz="3200" dirty="0">
                <a:solidFill>
                  <a:schemeClr val="tx1"/>
                </a:solidFill>
              </a:rPr>
              <a:t> lo </a:t>
            </a:r>
            <a:r>
              <a:rPr lang="en-US" altLang="es-ES_tradnl" sz="3200" dirty="0" err="1">
                <a:solidFill>
                  <a:schemeClr val="tx1"/>
                </a:solidFill>
              </a:rPr>
              <a:t>contrario</a:t>
            </a:r>
            <a:r>
              <a:rPr lang="en-US" altLang="es-ES_tradnl" sz="3200" dirty="0">
                <a:solidFill>
                  <a:schemeClr val="tx1"/>
                </a:solidFill>
              </a:rPr>
              <a:t> de EXISTS.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64096" y="623751"/>
            <a:ext cx="10515600" cy="1153849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EXISTS y NOT EXISTS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1577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69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096" y="1714798"/>
            <a:ext cx="10379075" cy="3906513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>
                <a:solidFill>
                  <a:schemeClr val="tx1"/>
                </a:solidFill>
              </a:rPr>
              <a:t>Como (NOT) EXISTS </a:t>
            </a:r>
            <a:r>
              <a:rPr lang="en-US" altLang="es-ES_tradnl" sz="3200" dirty="0" err="1">
                <a:solidFill>
                  <a:schemeClr val="tx1"/>
                </a:solidFill>
              </a:rPr>
              <a:t>verifica</a:t>
            </a:r>
            <a:r>
              <a:rPr lang="en-US" altLang="es-ES_tradnl" sz="3200" dirty="0">
                <a:solidFill>
                  <a:schemeClr val="tx1"/>
                </a:solidFill>
              </a:rPr>
              <a:t> solo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existencia</a:t>
            </a:r>
            <a:r>
              <a:rPr lang="en-US" altLang="es-ES_tradnl" sz="3200" dirty="0">
                <a:solidFill>
                  <a:schemeClr val="tx1"/>
                </a:solidFill>
              </a:rPr>
              <a:t> o no </a:t>
            </a:r>
            <a:r>
              <a:rPr lang="en-US" altLang="es-ES_tradnl" sz="3200" dirty="0" err="1">
                <a:solidFill>
                  <a:schemeClr val="tx1"/>
                </a:solidFill>
              </a:rPr>
              <a:t>existencia</a:t>
            </a:r>
            <a:r>
              <a:rPr lang="en-US" altLang="es-ES_tradnl" sz="3200" dirty="0">
                <a:solidFill>
                  <a:schemeClr val="tx1"/>
                </a:solidFill>
              </a:rPr>
              <a:t>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filas</a:t>
            </a:r>
            <a:r>
              <a:rPr lang="en-US" altLang="es-ES_tradnl" sz="3200" dirty="0">
                <a:solidFill>
                  <a:schemeClr val="tx1"/>
                </a:solidFill>
              </a:rPr>
              <a:t> en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tabla</a:t>
            </a:r>
            <a:r>
              <a:rPr lang="en-US" altLang="es-ES_tradnl" sz="3200" dirty="0">
                <a:solidFill>
                  <a:schemeClr val="tx1"/>
                </a:solidFill>
              </a:rPr>
              <a:t>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resultados</a:t>
            </a:r>
            <a:r>
              <a:rPr lang="en-US" altLang="es-ES_tradnl" sz="3200" dirty="0">
                <a:solidFill>
                  <a:schemeClr val="tx1"/>
                </a:solidFill>
              </a:rPr>
              <a:t> de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subconsulta</a:t>
            </a:r>
            <a:r>
              <a:rPr lang="en-US" altLang="es-ES_tradnl" sz="3200" dirty="0">
                <a:solidFill>
                  <a:schemeClr val="tx1"/>
                </a:solidFill>
              </a:rPr>
              <a:t>, la </a:t>
            </a:r>
            <a:r>
              <a:rPr lang="en-US" altLang="es-ES_tradnl" sz="3200" dirty="0" err="1">
                <a:solidFill>
                  <a:schemeClr val="tx1"/>
                </a:solidFill>
              </a:rPr>
              <a:t>subconsulta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puede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contener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cualquier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número</a:t>
            </a:r>
            <a:r>
              <a:rPr lang="en-US" altLang="es-ES_tradnl" sz="3200" dirty="0">
                <a:solidFill>
                  <a:schemeClr val="tx1"/>
                </a:solidFill>
              </a:rPr>
              <a:t>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columnas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es-ES_tradnl" sz="3200" dirty="0" err="1">
                <a:solidFill>
                  <a:schemeClr val="tx1"/>
                </a:solidFill>
              </a:rPr>
              <a:t>Común</a:t>
            </a:r>
            <a:r>
              <a:rPr lang="en-US" altLang="es-ES_tradnl" sz="3200" dirty="0">
                <a:solidFill>
                  <a:schemeClr val="tx1"/>
                </a:solidFill>
              </a:rPr>
              <a:t> para </a:t>
            </a:r>
            <a:r>
              <a:rPr lang="en-US" altLang="es-ES_tradnl" sz="3200" dirty="0" err="1">
                <a:solidFill>
                  <a:schemeClr val="tx1"/>
                </a:solidFill>
              </a:rPr>
              <a:t>que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las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subconsultas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siguientes</a:t>
            </a:r>
            <a:r>
              <a:rPr lang="en-US" altLang="es-ES_tradnl" sz="3200" dirty="0">
                <a:solidFill>
                  <a:schemeClr val="tx1"/>
                </a:solidFill>
              </a:rPr>
              <a:t> (NOT) EXISTS </a:t>
            </a:r>
            <a:r>
              <a:rPr lang="en-US" altLang="es-ES_tradnl" sz="3200" dirty="0" err="1">
                <a:solidFill>
                  <a:schemeClr val="tx1"/>
                </a:solidFill>
              </a:rPr>
              <a:t>tengan</a:t>
            </a:r>
            <a:r>
              <a:rPr lang="en-US" altLang="es-ES_tradnl" sz="3200" dirty="0">
                <a:solidFill>
                  <a:schemeClr val="tx1"/>
                </a:solidFill>
              </a:rPr>
              <a:t> la forma:</a:t>
            </a:r>
          </a:p>
          <a:p>
            <a:pPr algn="just"/>
            <a:r>
              <a:rPr lang="en-US" altLang="es-ES_tradnl" sz="3200" dirty="0">
                <a:solidFill>
                  <a:schemeClr val="tx1"/>
                </a:solidFill>
              </a:rPr>
              <a:t>		(SELECT * ...)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64096" y="623751"/>
            <a:ext cx="10515600" cy="1153849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EXISTS y NOT EXISTS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8256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7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2540541"/>
            <a:ext cx="10379075" cy="3063846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3200" dirty="0" err="1">
                <a:solidFill>
                  <a:schemeClr val="tx1"/>
                </a:solidFill>
              </a:rPr>
              <a:t>Elabore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una</a:t>
            </a:r>
            <a:r>
              <a:rPr lang="en-US" altLang="es-ES_tradnl" sz="3200" dirty="0">
                <a:solidFill>
                  <a:schemeClr val="tx1"/>
                </a:solidFill>
              </a:rPr>
              <a:t> </a:t>
            </a:r>
            <a:r>
              <a:rPr lang="en-US" altLang="es-ES_tradnl" sz="3200" dirty="0" err="1">
                <a:solidFill>
                  <a:schemeClr val="tx1"/>
                </a:solidFill>
              </a:rPr>
              <a:t>lista</a:t>
            </a:r>
            <a:r>
              <a:rPr lang="en-US" altLang="es-ES_tradnl" sz="3200" dirty="0">
                <a:solidFill>
                  <a:schemeClr val="tx1"/>
                </a:solidFill>
              </a:rPr>
              <a:t> de </a:t>
            </a:r>
            <a:r>
              <a:rPr lang="en-US" altLang="es-ES_tradnl" sz="3200" dirty="0" err="1">
                <a:solidFill>
                  <a:schemeClr val="tx1"/>
                </a:solidFill>
              </a:rPr>
              <a:t>salarios</a:t>
            </a:r>
            <a:r>
              <a:rPr lang="en-US" altLang="es-ES_tradnl" sz="3200" dirty="0">
                <a:solidFill>
                  <a:schemeClr val="tx1"/>
                </a:solidFill>
              </a:rPr>
              <a:t> para </a:t>
            </a:r>
            <a:r>
              <a:rPr lang="en-US" altLang="es-ES_tradnl" sz="3200" dirty="0" err="1">
                <a:solidFill>
                  <a:schemeClr val="tx1"/>
                </a:solidFill>
              </a:rPr>
              <a:t>todo</a:t>
            </a:r>
            <a:r>
              <a:rPr lang="en-US" altLang="es-ES_tradnl" sz="3200" dirty="0">
                <a:solidFill>
                  <a:schemeClr val="tx1"/>
                </a:solidFill>
              </a:rPr>
              <a:t> el personal, </a:t>
            </a:r>
            <a:r>
              <a:rPr lang="en-US" altLang="es-ES_tradnl" sz="3200" dirty="0" err="1">
                <a:solidFill>
                  <a:schemeClr val="tx1"/>
                </a:solidFill>
              </a:rPr>
              <a:t>mostrando</a:t>
            </a:r>
            <a:r>
              <a:rPr lang="en-US" altLang="es-ES_tradnl" sz="3200" dirty="0">
                <a:solidFill>
                  <a:schemeClr val="tx1"/>
                </a:solidFill>
              </a:rPr>
              <a:t> solo el </a:t>
            </a:r>
            <a:r>
              <a:rPr lang="en-US" altLang="es-ES_tradnl" sz="3200" dirty="0" err="1">
                <a:solidFill>
                  <a:schemeClr val="tx1"/>
                </a:solidFill>
              </a:rPr>
              <a:t>número</a:t>
            </a:r>
            <a:r>
              <a:rPr lang="en-US" altLang="es-ES_tradnl" sz="3200" dirty="0">
                <a:solidFill>
                  <a:schemeClr val="tx1"/>
                </a:solidFill>
              </a:rPr>
              <a:t> de personal, el </a:t>
            </a:r>
            <a:r>
              <a:rPr lang="en-US" altLang="es-ES_tradnl" sz="3200" dirty="0" err="1">
                <a:solidFill>
                  <a:schemeClr val="tx1"/>
                </a:solidFill>
              </a:rPr>
              <a:t>nombre</a:t>
            </a:r>
            <a:r>
              <a:rPr lang="en-US" altLang="es-ES_tradnl" sz="3200" dirty="0">
                <a:solidFill>
                  <a:schemeClr val="tx1"/>
                </a:solidFill>
              </a:rPr>
              <a:t> y </a:t>
            </a:r>
            <a:r>
              <a:rPr lang="en-US" altLang="es-ES_tradnl" sz="3200" dirty="0" err="1">
                <a:solidFill>
                  <a:schemeClr val="tx1"/>
                </a:solidFill>
              </a:rPr>
              <a:t>apellido</a:t>
            </a:r>
            <a:r>
              <a:rPr lang="en-US" altLang="es-ES_tradnl" sz="3200" dirty="0">
                <a:solidFill>
                  <a:schemeClr val="tx1"/>
                </a:solidFill>
              </a:rPr>
              <a:t>, y el </a:t>
            </a:r>
            <a:r>
              <a:rPr lang="en-US" altLang="es-ES_tradnl" sz="3200" dirty="0" err="1">
                <a:solidFill>
                  <a:schemeClr val="tx1"/>
                </a:solidFill>
              </a:rPr>
              <a:t>salario</a:t>
            </a:r>
            <a:r>
              <a:rPr lang="en-US" altLang="es-ES_tradnl" sz="32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es-ES_tradnl" sz="3200" dirty="0">
              <a:solidFill>
                <a:schemeClr val="tx1"/>
              </a:solidFill>
            </a:endParaRPr>
          </a:p>
          <a:p>
            <a:pPr lvl="1" algn="just"/>
            <a:r>
              <a:rPr lang="en-US" altLang="es-ES_tradnl" sz="3200" dirty="0">
                <a:solidFill>
                  <a:schemeClr val="tx1"/>
                </a:solidFill>
              </a:rPr>
              <a:t>		SELECT </a:t>
            </a:r>
            <a:r>
              <a:rPr lang="en-US" altLang="es-ES_tradnl" sz="32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3200" dirty="0">
                <a:solidFill>
                  <a:schemeClr val="tx1"/>
                </a:solidFill>
              </a:rPr>
              <a:t>, </a:t>
            </a:r>
            <a:r>
              <a:rPr lang="en-US" altLang="es-ES_tradnl" sz="3200" dirty="0" err="1">
                <a:solidFill>
                  <a:schemeClr val="tx1"/>
                </a:solidFill>
              </a:rPr>
              <a:t>fName</a:t>
            </a:r>
            <a:r>
              <a:rPr lang="en-US" altLang="es-ES_tradnl" sz="3200" dirty="0">
                <a:solidFill>
                  <a:schemeClr val="tx1"/>
                </a:solidFill>
              </a:rPr>
              <a:t>, </a:t>
            </a:r>
            <a:r>
              <a:rPr lang="en-US" altLang="es-ES_tradnl" sz="3200" dirty="0" err="1">
                <a:solidFill>
                  <a:schemeClr val="tx1"/>
                </a:solidFill>
              </a:rPr>
              <a:t>lName</a:t>
            </a:r>
            <a:r>
              <a:rPr lang="en-US" altLang="es-ES_tradnl" sz="3200" dirty="0">
                <a:solidFill>
                  <a:schemeClr val="tx1"/>
                </a:solidFill>
              </a:rPr>
              <a:t>, salary</a:t>
            </a:r>
          </a:p>
          <a:p>
            <a:pPr lvl="1" algn="just"/>
            <a:r>
              <a:rPr lang="en-US" altLang="es-ES_tradnl" sz="3200" dirty="0">
                <a:solidFill>
                  <a:schemeClr val="tx1"/>
                </a:solidFill>
              </a:rPr>
              <a:t>		FROM Staff;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595363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2 (Columnas específicas, todas las filas)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13144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70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096" y="1855100"/>
            <a:ext cx="10379075" cy="4140966"/>
          </a:xfrm>
        </p:spPr>
        <p:txBody>
          <a:bodyPr>
            <a:noAutofit/>
          </a:bodyPr>
          <a:lstStyle/>
          <a:p>
            <a:pPr algn="just"/>
            <a:r>
              <a:rPr lang="en-US" altLang="es-ES_tradnl" dirty="0" err="1">
                <a:solidFill>
                  <a:schemeClr val="tx1"/>
                </a:solidFill>
              </a:rPr>
              <a:t>Encuentre</a:t>
            </a:r>
            <a:r>
              <a:rPr lang="en-US" altLang="es-ES_tradnl" dirty="0">
                <a:solidFill>
                  <a:schemeClr val="tx1"/>
                </a:solidFill>
              </a:rPr>
              <a:t> a </a:t>
            </a:r>
            <a:r>
              <a:rPr lang="en-US" altLang="es-ES_tradnl" dirty="0" err="1">
                <a:solidFill>
                  <a:schemeClr val="tx1"/>
                </a:solidFill>
              </a:rPr>
              <a:t>todo</a:t>
            </a:r>
            <a:r>
              <a:rPr lang="en-US" altLang="es-ES_tradnl" dirty="0">
                <a:solidFill>
                  <a:schemeClr val="tx1"/>
                </a:solidFill>
              </a:rPr>
              <a:t> el personal </a:t>
            </a:r>
            <a:r>
              <a:rPr lang="en-US" altLang="es-ES_tradnl" dirty="0" err="1">
                <a:solidFill>
                  <a:schemeClr val="tx1"/>
                </a:solidFill>
              </a:rPr>
              <a:t>que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trabaja</a:t>
            </a:r>
            <a:r>
              <a:rPr lang="en-US" altLang="es-ES_tradnl" dirty="0">
                <a:solidFill>
                  <a:schemeClr val="tx1"/>
                </a:solidFill>
              </a:rPr>
              <a:t> en </a:t>
            </a:r>
            <a:r>
              <a:rPr lang="en-US" altLang="es-ES_tradnl" dirty="0" err="1">
                <a:solidFill>
                  <a:schemeClr val="tx1"/>
                </a:solidFill>
              </a:rPr>
              <a:t>una</a:t>
            </a:r>
            <a:r>
              <a:rPr lang="en-US" altLang="es-ES_tradnl" dirty="0">
                <a:solidFill>
                  <a:schemeClr val="tx1"/>
                </a:solidFill>
              </a:rPr>
              <a:t> </a:t>
            </a:r>
            <a:r>
              <a:rPr lang="en-US" altLang="es-ES_tradnl" dirty="0" err="1">
                <a:solidFill>
                  <a:schemeClr val="tx1"/>
                </a:solidFill>
              </a:rPr>
              <a:t>sucursal</a:t>
            </a:r>
            <a:r>
              <a:rPr lang="en-US" altLang="es-ES_tradnl" dirty="0">
                <a:solidFill>
                  <a:schemeClr val="tx1"/>
                </a:solidFill>
              </a:rPr>
              <a:t> de </a:t>
            </a:r>
            <a:r>
              <a:rPr lang="en-US" altLang="es-ES_tradnl" dirty="0" err="1">
                <a:solidFill>
                  <a:schemeClr val="tx1"/>
                </a:solidFill>
              </a:rPr>
              <a:t>Londres</a:t>
            </a:r>
            <a:r>
              <a:rPr lang="en-US" altLang="es-ES_tradnl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70000"/>
              </a:lnSpc>
            </a:pPr>
            <a:endParaRPr lang="en-US" altLang="es-ES_tradnl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dirty="0">
                <a:solidFill>
                  <a:schemeClr val="tx1"/>
                </a:solidFill>
              </a:rPr>
              <a:t>         </a:t>
            </a:r>
            <a:r>
              <a:rPr lang="en-US" altLang="es-ES_tradnl" sz="2600" dirty="0">
                <a:solidFill>
                  <a:schemeClr val="tx1"/>
                </a:solidFill>
              </a:rPr>
              <a:t>SELECT </a:t>
            </a:r>
            <a:r>
              <a:rPr lang="en-US" altLang="es-ES_tradnl" sz="2600" dirty="0" err="1">
                <a:solidFill>
                  <a:schemeClr val="tx1"/>
                </a:solidFill>
              </a:rPr>
              <a:t>staffNo</a:t>
            </a:r>
            <a:r>
              <a:rPr lang="en-US" altLang="es-ES_tradnl" sz="2600" dirty="0">
                <a:solidFill>
                  <a:schemeClr val="tx1"/>
                </a:solidFill>
              </a:rPr>
              <a:t>, </a:t>
            </a:r>
            <a:r>
              <a:rPr lang="en-US" altLang="es-ES_tradnl" sz="2600" dirty="0" err="1">
                <a:solidFill>
                  <a:schemeClr val="tx1"/>
                </a:solidFill>
              </a:rPr>
              <a:t>fName</a:t>
            </a:r>
            <a:r>
              <a:rPr lang="en-US" altLang="es-ES_tradnl" sz="2600" dirty="0">
                <a:solidFill>
                  <a:schemeClr val="tx1"/>
                </a:solidFill>
              </a:rPr>
              <a:t>, </a:t>
            </a:r>
            <a:r>
              <a:rPr lang="en-US" altLang="es-ES_tradnl" sz="2600" dirty="0" err="1">
                <a:solidFill>
                  <a:schemeClr val="tx1"/>
                </a:solidFill>
              </a:rPr>
              <a:t>lName</a:t>
            </a:r>
            <a:r>
              <a:rPr lang="en-US" altLang="es-ES_tradnl" sz="2600" dirty="0">
                <a:solidFill>
                  <a:schemeClr val="tx1"/>
                </a:solidFill>
              </a:rPr>
              <a:t>, position</a:t>
            </a:r>
          </a:p>
          <a:p>
            <a:pPr lvl="1" algn="just"/>
            <a:r>
              <a:rPr lang="en-US" altLang="es-ES_tradnl" sz="2600" dirty="0">
                <a:solidFill>
                  <a:schemeClr val="tx1"/>
                </a:solidFill>
              </a:rPr>
              <a:t>  FROM Staff s</a:t>
            </a:r>
          </a:p>
          <a:p>
            <a:pPr lvl="1" algn="just"/>
            <a:r>
              <a:rPr lang="en-US" altLang="es-ES_tradnl" sz="2600" dirty="0">
                <a:solidFill>
                  <a:schemeClr val="tx1"/>
                </a:solidFill>
              </a:rPr>
              <a:t>  WHERE EXISTS</a:t>
            </a:r>
          </a:p>
          <a:p>
            <a:pPr lvl="1" algn="just"/>
            <a:r>
              <a:rPr lang="en-US" altLang="es-ES_tradnl" sz="2600" dirty="0">
                <a:solidFill>
                  <a:schemeClr val="tx1"/>
                </a:solidFill>
              </a:rPr>
              <a:t>		(SELECT *</a:t>
            </a:r>
          </a:p>
          <a:p>
            <a:pPr lvl="1" algn="just"/>
            <a:r>
              <a:rPr lang="en-US" altLang="es-ES_tradnl" sz="2600" dirty="0">
                <a:solidFill>
                  <a:schemeClr val="tx1"/>
                </a:solidFill>
              </a:rPr>
              <a:t>		 FROM Branch b</a:t>
            </a:r>
          </a:p>
          <a:p>
            <a:pPr lvl="1" algn="just"/>
            <a:r>
              <a:rPr lang="en-US" altLang="es-ES_tradnl" sz="2600" dirty="0">
                <a:solidFill>
                  <a:schemeClr val="tx1"/>
                </a:solidFill>
              </a:rPr>
              <a:t>		 WHERE </a:t>
            </a:r>
            <a:r>
              <a:rPr lang="en-US" altLang="es-ES_tradnl" sz="2600" dirty="0" err="1">
                <a:solidFill>
                  <a:schemeClr val="tx1"/>
                </a:solidFill>
              </a:rPr>
              <a:t>s.branchNo</a:t>
            </a:r>
            <a:r>
              <a:rPr lang="en-US" altLang="es-ES_tradnl" sz="2600" dirty="0">
                <a:solidFill>
                  <a:schemeClr val="tx1"/>
                </a:solidFill>
              </a:rPr>
              <a:t> = </a:t>
            </a:r>
            <a:r>
              <a:rPr lang="en-US" altLang="es-ES_tradnl" sz="2600" dirty="0" err="1">
                <a:solidFill>
                  <a:schemeClr val="tx1"/>
                </a:solidFill>
              </a:rPr>
              <a:t>b.branchNo</a:t>
            </a:r>
            <a:r>
              <a:rPr lang="en-US" altLang="es-ES_tradnl" sz="2600" dirty="0">
                <a:solidFill>
                  <a:schemeClr val="tx1"/>
                </a:solidFill>
              </a:rPr>
              <a:t> AND </a:t>
            </a:r>
          </a:p>
          <a:p>
            <a:pPr lvl="1" algn="just"/>
            <a:r>
              <a:rPr lang="en-US" altLang="es-ES_tradnl" sz="2600" dirty="0">
                <a:solidFill>
                  <a:schemeClr val="tx1"/>
                </a:solidFill>
              </a:rPr>
              <a:t>	  		     city = ‘London’);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033928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27 (EXISTS)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39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71</a:t>
            </a:fld>
            <a:endParaRPr lang="es-EC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033928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27 (EXISTS)</a:t>
            </a:r>
            <a:endParaRPr lang="es-ES" dirty="0"/>
          </a:p>
        </p:txBody>
      </p:sp>
      <p:pic>
        <p:nvPicPr>
          <p:cNvPr id="10" name="Picture 1029" descr="DS3-Table 05-3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4"/>
          <a:stretch/>
        </p:blipFill>
        <p:spPr bwMode="auto">
          <a:xfrm>
            <a:off x="3411512" y="2968052"/>
            <a:ext cx="5551488" cy="220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6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72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2180535"/>
            <a:ext cx="10379075" cy="3866304"/>
          </a:xfrm>
        </p:spPr>
        <p:txBody>
          <a:bodyPr>
            <a:noAutofit/>
          </a:bodyPr>
          <a:lstStyle/>
          <a:p>
            <a:pPr algn="just">
              <a:spcAft>
                <a:spcPct val="20000"/>
              </a:spcAft>
            </a:pPr>
            <a:r>
              <a:rPr lang="en-US" altLang="es-ES_tradnl" sz="2800" dirty="0">
                <a:solidFill>
                  <a:schemeClr val="tx1"/>
                </a:solidFill>
              </a:rPr>
              <a:t>Las variables y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constantes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deben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declararse</a:t>
            </a:r>
            <a:r>
              <a:rPr lang="en-US" altLang="es-ES_tradnl" sz="2800" dirty="0">
                <a:solidFill>
                  <a:schemeClr val="tx1"/>
                </a:solidFill>
              </a:rPr>
              <a:t> antes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poder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hacer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referencia</a:t>
            </a:r>
            <a:r>
              <a:rPr lang="en-US" altLang="es-ES_tradnl" sz="2800" dirty="0">
                <a:solidFill>
                  <a:schemeClr val="tx1"/>
                </a:solidFill>
              </a:rPr>
              <a:t> a </a:t>
            </a:r>
            <a:r>
              <a:rPr lang="en-US" altLang="es-ES_tradnl" sz="2800" dirty="0" err="1">
                <a:solidFill>
                  <a:schemeClr val="tx1"/>
                </a:solidFill>
              </a:rPr>
              <a:t>ellas</a:t>
            </a:r>
            <a:r>
              <a:rPr lang="en-US" altLang="es-ES_tradnl" sz="2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3"/>
            <a:ext cx="10515600" cy="1241130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Procedimientos almacenados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3753" y="2955821"/>
            <a:ext cx="5086350" cy="318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975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73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2180535"/>
            <a:ext cx="10379075" cy="3866304"/>
          </a:xfrm>
        </p:spPr>
        <p:txBody>
          <a:bodyPr>
            <a:noAutofit/>
          </a:bodyPr>
          <a:lstStyle/>
          <a:p>
            <a:pPr algn="just">
              <a:spcAft>
                <a:spcPct val="20000"/>
              </a:spcAft>
            </a:pPr>
            <a:r>
              <a:rPr lang="en-US" altLang="es-ES_tradnl" sz="2800" dirty="0">
                <a:solidFill>
                  <a:schemeClr val="tx1"/>
                </a:solidFill>
              </a:rPr>
              <a:t>Se </a:t>
            </a:r>
            <a:r>
              <a:rPr lang="en-US" altLang="es-ES_tradnl" sz="2800" dirty="0" err="1">
                <a:solidFill>
                  <a:schemeClr val="tx1"/>
                </a:solidFill>
              </a:rPr>
              <a:t>pueden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usar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siguientes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sentencias</a:t>
            </a:r>
            <a:r>
              <a:rPr lang="en-US" altLang="es-ES_tradnl" sz="2800" dirty="0">
                <a:solidFill>
                  <a:schemeClr val="tx1"/>
                </a:solidFill>
              </a:rPr>
              <a:t> de control:</a:t>
            </a:r>
          </a:p>
          <a:p>
            <a:pPr marL="457200" indent="-457200" algn="just">
              <a:spcAft>
                <a:spcPct val="20000"/>
              </a:spcAft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IF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condicional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marL="457200" indent="-457200" algn="just">
              <a:spcAft>
                <a:spcPct val="20000"/>
              </a:spcAft>
              <a:buFont typeface="Arial" charset="0"/>
              <a:buChar char="•"/>
            </a:pPr>
            <a:r>
              <a:rPr lang="en-US" altLang="es-ES_tradnl" sz="2800" dirty="0">
                <a:solidFill>
                  <a:schemeClr val="tx1"/>
                </a:solidFill>
              </a:rPr>
              <a:t>CASE </a:t>
            </a:r>
            <a:r>
              <a:rPr lang="en-US" altLang="es-ES_tradnl" sz="2800" dirty="0" err="1">
                <a:solidFill>
                  <a:schemeClr val="tx1"/>
                </a:solidFill>
              </a:rPr>
              <a:t>condicional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marL="457200" indent="-457200" algn="just">
              <a:spcAft>
                <a:spcPct val="20000"/>
              </a:spcAft>
              <a:buFont typeface="Arial" charset="0"/>
              <a:buChar char="•"/>
            </a:pPr>
            <a:r>
              <a:rPr lang="en-US" altLang="es-ES_tradnl" sz="2800" dirty="0" err="1">
                <a:solidFill>
                  <a:schemeClr val="tx1"/>
                </a:solidFill>
              </a:rPr>
              <a:t>Iteración</a:t>
            </a:r>
            <a:r>
              <a:rPr lang="en-US" altLang="es-ES_tradnl" sz="2800" dirty="0">
                <a:solidFill>
                  <a:schemeClr val="tx1"/>
                </a:solidFill>
              </a:rPr>
              <a:t> (LOOP)</a:t>
            </a:r>
          </a:p>
          <a:p>
            <a:pPr marL="457200" indent="-457200" algn="just">
              <a:spcAft>
                <a:spcPct val="20000"/>
              </a:spcAft>
              <a:buFont typeface="Arial" charset="0"/>
              <a:buChar char="•"/>
            </a:pPr>
            <a:r>
              <a:rPr lang="en-US" altLang="es-ES_tradnl" sz="2800" dirty="0" err="1">
                <a:solidFill>
                  <a:schemeClr val="tx1"/>
                </a:solidFill>
              </a:rPr>
              <a:t>Iteración</a:t>
            </a:r>
            <a:r>
              <a:rPr lang="en-US" altLang="es-ES_tradnl" sz="2800" dirty="0">
                <a:solidFill>
                  <a:schemeClr val="tx1"/>
                </a:solidFill>
              </a:rPr>
              <a:t> (WHILE y REPEAT)</a:t>
            </a:r>
          </a:p>
          <a:p>
            <a:pPr marL="457200" indent="-457200" algn="just">
              <a:spcAft>
                <a:spcPct val="20000"/>
              </a:spcAft>
              <a:buFont typeface="Arial" charset="0"/>
              <a:buChar char="•"/>
            </a:pPr>
            <a:r>
              <a:rPr lang="en-US" altLang="es-ES_tradnl" sz="2800" dirty="0" err="1">
                <a:solidFill>
                  <a:schemeClr val="tx1"/>
                </a:solidFill>
              </a:rPr>
              <a:t>Iteración</a:t>
            </a:r>
            <a:r>
              <a:rPr lang="en-US" altLang="es-ES_tradnl" sz="2800" dirty="0">
                <a:solidFill>
                  <a:schemeClr val="tx1"/>
                </a:solidFill>
              </a:rPr>
              <a:t> (FOR)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3"/>
            <a:ext cx="10515600" cy="1241130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Procedimientos almacenados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139063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74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10" y="2180535"/>
            <a:ext cx="10379075" cy="3866304"/>
          </a:xfrm>
        </p:spPr>
        <p:txBody>
          <a:bodyPr>
            <a:noAutofit/>
          </a:bodyPr>
          <a:lstStyle/>
          <a:p>
            <a:pPr algn="just">
              <a:spcAft>
                <a:spcPct val="20000"/>
              </a:spcAft>
            </a:pPr>
            <a:r>
              <a:rPr lang="en-US" altLang="es-ES_tradnl" sz="2800" dirty="0">
                <a:solidFill>
                  <a:schemeClr val="tx1"/>
                </a:solidFill>
              </a:rPr>
              <a:t>Las palabras clave para </a:t>
            </a:r>
            <a:r>
              <a:rPr lang="en-US" altLang="es-ES_tradnl" sz="2800" dirty="0" err="1">
                <a:solidFill>
                  <a:schemeClr val="tx1"/>
                </a:solidFill>
              </a:rPr>
              <a:t>definir</a:t>
            </a:r>
            <a:r>
              <a:rPr lang="en-US" altLang="es-ES_tradnl" sz="2800" dirty="0">
                <a:solidFill>
                  <a:schemeClr val="tx1"/>
                </a:solidFill>
              </a:rPr>
              <a:t> un </a:t>
            </a:r>
            <a:r>
              <a:rPr lang="en-US" altLang="es-ES_tradnl" sz="2800" dirty="0" err="1">
                <a:solidFill>
                  <a:schemeClr val="tx1"/>
                </a:solidFill>
              </a:rPr>
              <a:t>nuevo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objeto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estas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caracter</a:t>
            </a:r>
            <a:r>
              <a:rPr lang="es-ES" altLang="es-ES_tradnl" sz="2800" dirty="0" err="1">
                <a:solidFill>
                  <a:schemeClr val="tx1"/>
                </a:solidFill>
              </a:rPr>
              <a:t>ísticas</a:t>
            </a:r>
            <a:r>
              <a:rPr lang="es-ES" altLang="es-ES_tradnl" sz="2800" dirty="0">
                <a:solidFill>
                  <a:schemeClr val="tx1"/>
                </a:solidFill>
              </a:rPr>
              <a:t> son:</a:t>
            </a:r>
          </a:p>
          <a:p>
            <a:pPr algn="ctr">
              <a:spcAft>
                <a:spcPct val="20000"/>
              </a:spcAft>
            </a:pPr>
            <a:r>
              <a:rPr lang="en-US" altLang="es-ES_tradnl" sz="2800" dirty="0">
                <a:solidFill>
                  <a:schemeClr val="tx1"/>
                </a:solidFill>
              </a:rPr>
              <a:t>CREATE PROCEDURE </a:t>
            </a:r>
            <a:r>
              <a:rPr lang="en-US" altLang="es-ES_tradnl" sz="2800" dirty="0" err="1">
                <a:solidFill>
                  <a:schemeClr val="tx1"/>
                </a:solidFill>
              </a:rPr>
              <a:t>Nombre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algn="just">
              <a:spcAft>
                <a:spcPct val="20000"/>
              </a:spcAft>
            </a:pPr>
            <a:r>
              <a:rPr lang="en-US" altLang="es-ES_tradnl" sz="2800" dirty="0">
                <a:solidFill>
                  <a:schemeClr val="tx1"/>
                </a:solidFill>
              </a:rPr>
              <a:t>Se </a:t>
            </a:r>
            <a:r>
              <a:rPr lang="en-US" altLang="es-ES_tradnl" sz="2800" dirty="0" err="1">
                <a:solidFill>
                  <a:schemeClr val="tx1"/>
                </a:solidFill>
              </a:rPr>
              <a:t>pueden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usar</a:t>
            </a:r>
            <a:r>
              <a:rPr lang="en-US" altLang="es-ES_tradnl" sz="2800" dirty="0">
                <a:solidFill>
                  <a:schemeClr val="tx1"/>
                </a:solidFill>
              </a:rPr>
              <a:t> o no par</a:t>
            </a:r>
            <a:r>
              <a:rPr lang="es-ES" altLang="es-ES_tradnl" sz="2800" dirty="0" err="1">
                <a:solidFill>
                  <a:schemeClr val="tx1"/>
                </a:solidFill>
              </a:rPr>
              <a:t>ámetros</a:t>
            </a:r>
            <a:r>
              <a:rPr lang="es-ES" altLang="es-ES_tradnl" sz="2800" dirty="0">
                <a:solidFill>
                  <a:schemeClr val="tx1"/>
                </a:solidFill>
              </a:rPr>
              <a:t>, dependiendo de la declaración que se desee realizar.</a:t>
            </a:r>
            <a:endParaRPr lang="en-US" altLang="es-ES_tradnl" sz="2800" dirty="0">
              <a:solidFill>
                <a:schemeClr val="tx1"/>
              </a:solidFill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3"/>
            <a:ext cx="10515600" cy="1241130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Procedimientos almacenados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</p:spTree>
    <p:extLst>
      <p:ext uri="{BB962C8B-B14F-4D97-AF65-F5344CB8AC3E}">
        <p14:creationId xmlns:p14="http://schemas.microsoft.com/office/powerpoint/2010/main" val="20112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 txBox="1">
            <a:spLocks/>
          </p:cNvSpPr>
          <p:nvPr/>
        </p:nvSpPr>
        <p:spPr>
          <a:xfrm>
            <a:off x="706742" y="1873039"/>
            <a:ext cx="10515600" cy="5446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b="1"/>
              <a:t>MANEJO DE DATOS</a:t>
            </a:r>
            <a:endParaRPr lang="es-ES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48784" y="2344828"/>
            <a:ext cx="10515600" cy="764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dirty="0"/>
              <a:t>Creación de procedimientos almacenados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355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07"/>
    </mc:Choice>
    <mc:Fallback xmlns="">
      <p:transition spd="slow" advTm="1170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8</a:t>
            </a:fld>
            <a:endParaRPr lang="es-EC" dirty="0"/>
          </a:p>
        </p:txBody>
      </p:sp>
      <p:sp>
        <p:nvSpPr>
          <p:cNvPr id="9" name="CuadroTexto 8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6" name="Picture 6" descr="DS3-Table 05-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5"/>
          <a:stretch/>
        </p:blipFill>
        <p:spPr bwMode="auto">
          <a:xfrm>
            <a:off x="3559277" y="2374489"/>
            <a:ext cx="5089525" cy="346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595363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Ejemplo 2 (Columnas específicas, todas las filas)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64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7FFA-FFFF-594B-9377-103E5519C1FA}" type="slidenum">
              <a:rPr lang="es-EC" smtClean="0"/>
              <a:pPr/>
              <a:t>9</a:t>
            </a:fld>
            <a:endParaRPr lang="es-EC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086" y="1847367"/>
            <a:ext cx="10379075" cy="4320958"/>
          </a:xfrm>
        </p:spPr>
        <p:txBody>
          <a:bodyPr>
            <a:noAutofit/>
          </a:bodyPr>
          <a:lstStyle/>
          <a:p>
            <a:pPr algn="just"/>
            <a:r>
              <a:rPr lang="en-US" altLang="es-ES_tradnl" sz="2800" dirty="0" err="1">
                <a:solidFill>
                  <a:schemeClr val="tx1"/>
                </a:solidFill>
              </a:rPr>
              <a:t>Enumere</a:t>
            </a:r>
            <a:r>
              <a:rPr lang="en-US" altLang="es-ES_tradnl" sz="2800" dirty="0">
                <a:solidFill>
                  <a:schemeClr val="tx1"/>
                </a:solidFill>
              </a:rPr>
              <a:t> los </a:t>
            </a:r>
            <a:r>
              <a:rPr lang="en-US" altLang="es-ES_tradnl" sz="2800" dirty="0" err="1">
                <a:solidFill>
                  <a:schemeClr val="tx1"/>
                </a:solidFill>
              </a:rPr>
              <a:t>números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propiedad</a:t>
            </a:r>
            <a:r>
              <a:rPr lang="en-US" altLang="es-ES_tradnl" sz="2800" dirty="0">
                <a:solidFill>
                  <a:schemeClr val="tx1"/>
                </a:solidFill>
              </a:rPr>
              <a:t> de </a:t>
            </a:r>
            <a:r>
              <a:rPr lang="en-US" altLang="es-ES_tradnl" sz="2800" dirty="0" err="1">
                <a:solidFill>
                  <a:schemeClr val="tx1"/>
                </a:solidFill>
              </a:rPr>
              <a:t>todas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las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propiedades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que</a:t>
            </a:r>
            <a:r>
              <a:rPr lang="en-US" altLang="es-ES_tradnl" sz="2800" dirty="0">
                <a:solidFill>
                  <a:schemeClr val="tx1"/>
                </a:solidFill>
              </a:rPr>
              <a:t> se </a:t>
            </a:r>
            <a:r>
              <a:rPr lang="en-US" altLang="es-ES_tradnl" sz="2800" dirty="0" err="1">
                <a:solidFill>
                  <a:schemeClr val="tx1"/>
                </a:solidFill>
              </a:rPr>
              <a:t>han</a:t>
            </a:r>
            <a:r>
              <a:rPr lang="en-US" altLang="es-ES_tradnl" sz="2800" dirty="0">
                <a:solidFill>
                  <a:schemeClr val="tx1"/>
                </a:solidFill>
              </a:rPr>
              <a:t> </a:t>
            </a:r>
            <a:r>
              <a:rPr lang="en-US" altLang="es-ES_tradnl" sz="2800" dirty="0" err="1">
                <a:solidFill>
                  <a:schemeClr val="tx1"/>
                </a:solidFill>
              </a:rPr>
              <a:t>visitado</a:t>
            </a:r>
            <a:r>
              <a:rPr lang="en-US" altLang="es-ES_tradnl" sz="28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40000"/>
              </a:lnSpc>
            </a:pPr>
            <a:endParaRPr lang="en-US" altLang="es-ES_tradnl" sz="2800" dirty="0">
              <a:solidFill>
                <a:schemeClr val="tx1"/>
              </a:solidFill>
            </a:endParaRPr>
          </a:p>
          <a:p>
            <a:pPr algn="just"/>
            <a:r>
              <a:rPr lang="en-US" altLang="es-ES_tradnl" sz="2800" dirty="0">
                <a:solidFill>
                  <a:schemeClr val="tx1"/>
                </a:solidFill>
              </a:rPr>
              <a:t>		SELECT </a:t>
            </a:r>
            <a:r>
              <a:rPr lang="en-US" altLang="es-ES_tradnl" sz="2800" dirty="0" err="1">
                <a:solidFill>
                  <a:schemeClr val="tx1"/>
                </a:solidFill>
              </a:rPr>
              <a:t>propertyNo</a:t>
            </a:r>
            <a:endParaRPr lang="en-US" altLang="es-ES_tradnl" sz="2800" dirty="0">
              <a:solidFill>
                <a:schemeClr val="tx1"/>
              </a:solidFill>
            </a:endParaRPr>
          </a:p>
          <a:p>
            <a:pPr lvl="1"/>
            <a:r>
              <a:rPr lang="en-US" altLang="es-ES_tradnl" sz="2800" dirty="0">
                <a:solidFill>
                  <a:schemeClr val="tx1"/>
                </a:solidFill>
              </a:rPr>
              <a:t>		FROM Viewing;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779110" y="749902"/>
            <a:ext cx="10515600" cy="1119117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Ejemplo 3 (Uso de DISTINCT)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7229" y="191069"/>
            <a:ext cx="412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Creación de </a:t>
            </a:r>
            <a:r>
              <a:rPr lang="es-ES_tradnl" b="1" dirty="0"/>
              <a:t>procedimientos almacenados </a:t>
            </a:r>
          </a:p>
        </p:txBody>
      </p:sp>
      <p:pic>
        <p:nvPicPr>
          <p:cNvPr id="6" name="Picture 7" descr="DS3-Table 05-0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251" y="2848897"/>
            <a:ext cx="2192338" cy="317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75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0"/>
    </mc:Choice>
    <mc:Fallback xmlns="">
      <p:transition spd="slow" advTm="29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8272</TotalTime>
  <Words>3514</Words>
  <Application>Microsoft Office PowerPoint</Application>
  <PresentationFormat>Panorámica</PresentationFormat>
  <Paragraphs>528</Paragraphs>
  <Slides>75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75</vt:i4>
      </vt:variant>
    </vt:vector>
  </HeadingPairs>
  <TitlesOfParts>
    <vt:vector size="78" baseType="lpstr">
      <vt:lpstr>Arial</vt:lpstr>
      <vt:lpstr>Calibri</vt:lpstr>
      <vt:lpstr>Tema de Office</vt:lpstr>
      <vt:lpstr>Presentación de PowerPoint</vt:lpstr>
      <vt:lpstr>Presentación de PowerPoint</vt:lpstr>
      <vt:lpstr>Sentencia SELECT</vt:lpstr>
      <vt:lpstr>Sentencia SELECT</vt:lpstr>
      <vt:lpstr>Ejemplo 1 (Todas las columnas, todas las filas)</vt:lpstr>
      <vt:lpstr>Ejemplo 1 (Todas las columnas, todas las filas)</vt:lpstr>
      <vt:lpstr>Ejemplo 2 (Columnas específicas, todas las filas)</vt:lpstr>
      <vt:lpstr>Ejemplo 2 (Columnas específicas, todas las filas)</vt:lpstr>
      <vt:lpstr>Ejemplo 3 (Uso de DISTINCT)</vt:lpstr>
      <vt:lpstr>Ejemplo 3 (Uso de DISTINCT)</vt:lpstr>
      <vt:lpstr>Ejemplo 4 (Campos calculados)</vt:lpstr>
      <vt:lpstr>Ejemplo 4 (Campos calculados)</vt:lpstr>
      <vt:lpstr>Ejemplo 5 (Condición de búsqueda)</vt:lpstr>
      <vt:lpstr>Ejemplo 6 (Condición de búsqueda)</vt:lpstr>
      <vt:lpstr>Ejemplo 7 (Búsqueda en rangos)</vt:lpstr>
      <vt:lpstr>Ejemplo 7 (Búsqueda en rangos)</vt:lpstr>
      <vt:lpstr>Ejemplo 8 (Parte de un conjunto)</vt:lpstr>
      <vt:lpstr>Ejemplo 9 (Coincidencia de patrones)</vt:lpstr>
      <vt:lpstr>Ejemplo 9 (Coincidencia de patrones)</vt:lpstr>
      <vt:lpstr>Ejemplo 10 (Coincidencia nula)</vt:lpstr>
      <vt:lpstr>Ejemplo 10 (Coincidencia nula)</vt:lpstr>
      <vt:lpstr>Ejemplo 11 (Ordenamiento con base en una columna simple)</vt:lpstr>
      <vt:lpstr>Ejemplo 11 (Ordenamiento con base en una columna simple)</vt:lpstr>
      <vt:lpstr>Ejemplo 12 (Ordenamiento con base en varias columnas)</vt:lpstr>
      <vt:lpstr>Ejemplo 12 (Ordenamiento con base en varias columnas)</vt:lpstr>
      <vt:lpstr>Ejemplo 12 (Ordenamiento con base en varias columnas)</vt:lpstr>
      <vt:lpstr>Ejemplo 12 (Ordenamiento con base en varias columnas)</vt:lpstr>
      <vt:lpstr>Funciones agregadas</vt:lpstr>
      <vt:lpstr>Funciones agregadas</vt:lpstr>
      <vt:lpstr>Funciones agregadas</vt:lpstr>
      <vt:lpstr>Funciones agregadas</vt:lpstr>
      <vt:lpstr>Ejemplo 13 (Uso de COUNT)</vt:lpstr>
      <vt:lpstr>Ejemplo 14 (Uso de COUNT y DISTINCT)</vt:lpstr>
      <vt:lpstr>Ejemplo 15 (Uso de COUNT y SUM)</vt:lpstr>
      <vt:lpstr>Ejemplo 16 (Uso de MIN, MAX y AVG)</vt:lpstr>
      <vt:lpstr>Agrupación</vt:lpstr>
      <vt:lpstr>Agrupación</vt:lpstr>
      <vt:lpstr>Ejemplo 17 (GROUP BY)</vt:lpstr>
      <vt:lpstr>Ejemplo 17 (GROUP BY)</vt:lpstr>
      <vt:lpstr>Cláusula HAVING</vt:lpstr>
      <vt:lpstr>Ejemplo 18 (HAVING)</vt:lpstr>
      <vt:lpstr>Ejemplo 18 (HAVING)</vt:lpstr>
      <vt:lpstr>Subconsultas</vt:lpstr>
      <vt:lpstr>Ejemplo 19 (Subconsulta con igualdad)</vt:lpstr>
      <vt:lpstr>Subconsulta con igualdad</vt:lpstr>
      <vt:lpstr>Subconsulta con igualdad</vt:lpstr>
      <vt:lpstr>Ejemplo 20 (Subconsulta con función agregada)</vt:lpstr>
      <vt:lpstr>Ejemplo 20 (Subconsulta con función agregada)</vt:lpstr>
      <vt:lpstr>Ejemplo 20 (Subconsulta con función agregada)</vt:lpstr>
      <vt:lpstr>Reglas de las subconsultas</vt:lpstr>
      <vt:lpstr>Reglas de las subconsultas</vt:lpstr>
      <vt:lpstr>Ejemplo 21 (Subconsulta con IN)</vt:lpstr>
      <vt:lpstr>Presentación de PowerPoint</vt:lpstr>
      <vt:lpstr>Presentación de PowerPoint</vt:lpstr>
      <vt:lpstr>Ejemplo 21 (Subconsulta con IN)</vt:lpstr>
      <vt:lpstr>ANY y ALL</vt:lpstr>
      <vt:lpstr>Ejemplo 22 (Uso de ANY/SOME)</vt:lpstr>
      <vt:lpstr>Ejemplo 22 (Uso de ANY/SOME)</vt:lpstr>
      <vt:lpstr>Ejemplo 23 (Uso de ALL)</vt:lpstr>
      <vt:lpstr>Ejemplo 23 (Uso de ALL)</vt:lpstr>
      <vt:lpstr>Consultas multitabla</vt:lpstr>
      <vt:lpstr>Ejemplo 24 (Join simple)</vt:lpstr>
      <vt:lpstr>Ejemplo 24 (Join simple)</vt:lpstr>
      <vt:lpstr>Ejemplo 25 (Join de tres tablas)</vt:lpstr>
      <vt:lpstr>Ejemplo 25 (Join de tres tablas)</vt:lpstr>
      <vt:lpstr>Ejemplo 26 (Varias columnas de agrupación)</vt:lpstr>
      <vt:lpstr>Ejemplo 26 (Varias columnas de agrupación)</vt:lpstr>
      <vt:lpstr>EXISTS y NOT EXISTS</vt:lpstr>
      <vt:lpstr>EXISTS y NOT EXISTS</vt:lpstr>
      <vt:lpstr>Ejemplo 27 (EXISTS)</vt:lpstr>
      <vt:lpstr>Ejemplo 27 (EXISTS)</vt:lpstr>
      <vt:lpstr>Procedimientos almacenados</vt:lpstr>
      <vt:lpstr>Procedimientos almacenados</vt:lpstr>
      <vt:lpstr>Procedimientos almacenados</vt:lpstr>
      <vt:lpstr>Presentación de PowerPoint</vt:lpstr>
    </vt:vector>
  </TitlesOfParts>
  <Manager/>
  <Company>ESPOL - FCNM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MESAP - Manejo de Datos</dc:title>
  <dc:subject>Creación de procedimientos almacenados</dc:subject>
  <dc:creator>Guillermo Baquerizo</dc:creator>
  <cp:keywords/>
  <dc:description/>
  <cp:lastModifiedBy>Marcelo Chávez</cp:lastModifiedBy>
  <cp:revision>182</cp:revision>
  <dcterms:created xsi:type="dcterms:W3CDTF">2019-06-03T20:36:55Z</dcterms:created>
  <dcterms:modified xsi:type="dcterms:W3CDTF">2023-06-24T18:07:31Z</dcterms:modified>
  <cp:category/>
</cp:coreProperties>
</file>