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7"/>
  </p:notesMasterIdLst>
  <p:sldIdLst>
    <p:sldId id="298" r:id="rId2"/>
    <p:sldId id="336" r:id="rId3"/>
    <p:sldId id="307" r:id="rId4"/>
    <p:sldId id="337" r:id="rId5"/>
    <p:sldId id="341" r:id="rId6"/>
    <p:sldId id="310" r:id="rId7"/>
    <p:sldId id="335" r:id="rId8"/>
    <p:sldId id="334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6" r:id="rId23"/>
    <p:sldId id="338" r:id="rId24"/>
    <p:sldId id="339" r:id="rId25"/>
    <p:sldId id="324" r:id="rId26"/>
    <p:sldId id="325" r:id="rId27"/>
    <p:sldId id="327" r:id="rId28"/>
    <p:sldId id="328" r:id="rId29"/>
    <p:sldId id="329" r:id="rId30"/>
    <p:sldId id="331" r:id="rId31"/>
    <p:sldId id="330" r:id="rId32"/>
    <p:sldId id="340" r:id="rId33"/>
    <p:sldId id="342" r:id="rId34"/>
    <p:sldId id="343" r:id="rId35"/>
    <p:sldId id="332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>
      <p:cViewPr varScale="1">
        <p:scale>
          <a:sx n="64" d="100"/>
          <a:sy n="64" d="100"/>
        </p:scale>
        <p:origin x="1396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D3907-70BD-41EE-9001-5EC784CBF0FE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5A8B-9071-4348-ADAC-B5C5C239B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10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E481-5537-42F6-9699-1E21CEF5311A}" type="datetimeFigureOut">
              <a:rPr lang="pt-BR" smtClean="0"/>
              <a:pPr/>
              <a:t>10/09/2020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E481-5537-42F6-9699-1E21CEF5311A}" type="datetimeFigureOut">
              <a:rPr lang="pt-BR" smtClean="0"/>
              <a:pPr/>
              <a:t>10/09/2020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E481-5537-42F6-9699-1E21CEF5311A}" type="datetimeFigureOut">
              <a:rPr lang="pt-BR" smtClean="0"/>
              <a:pPr/>
              <a:t>10/09/2020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E481-5537-42F6-9699-1E21CEF5311A}" type="datetimeFigureOut">
              <a:rPr lang="pt-BR" smtClean="0"/>
              <a:pPr/>
              <a:t>10/09/2020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E481-5537-42F6-9699-1E21CEF5311A}" type="datetimeFigureOut">
              <a:rPr lang="pt-BR" smtClean="0"/>
              <a:pPr/>
              <a:t>10/09/2020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E481-5537-42F6-9699-1E21CEF5311A}" type="datetimeFigureOut">
              <a:rPr lang="pt-BR" smtClean="0"/>
              <a:pPr/>
              <a:t>10/09/2020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E481-5537-42F6-9699-1E21CEF5311A}" type="datetimeFigureOut">
              <a:rPr lang="pt-BR" smtClean="0"/>
              <a:pPr/>
              <a:t>10/09/2020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E481-5537-42F6-9699-1E21CEF5311A}" type="datetimeFigureOut">
              <a:rPr lang="pt-BR" smtClean="0"/>
              <a:pPr/>
              <a:t>10/09/2020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E481-5537-42F6-9699-1E21CEF5311A}" type="datetimeFigureOut">
              <a:rPr lang="pt-BR" smtClean="0"/>
              <a:pPr/>
              <a:t>10/09/2020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E481-5537-42F6-9699-1E21CEF5311A}" type="datetimeFigureOut">
              <a:rPr lang="pt-BR" smtClean="0"/>
              <a:pPr/>
              <a:t>10/09/2020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C12E481-5537-42F6-9699-1E21CEF5311A}" type="datetimeFigureOut">
              <a:rPr lang="pt-BR" smtClean="0"/>
              <a:pPr/>
              <a:t>10/09/2020</a:t>
            </a:fld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C12E481-5537-42F6-9699-1E21CEF5311A}" type="datetimeFigureOut">
              <a:rPr lang="pt-BR" smtClean="0"/>
              <a:pPr/>
              <a:t>10/09/2020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97C2EB1-686C-4F2A-85BF-59BAE0D1B6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Rigidbody.MovePosition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268760"/>
            <a:ext cx="7543800" cy="2388096"/>
          </a:xfrm>
        </p:spPr>
        <p:txBody>
          <a:bodyPr/>
          <a:lstStyle/>
          <a:p>
            <a:pPr algn="ctr"/>
            <a:r>
              <a:rPr lang="pt-BR" dirty="0"/>
              <a:t>Criação em Jogos 2D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Aula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5517232"/>
            <a:ext cx="6858000" cy="990600"/>
          </a:xfrm>
        </p:spPr>
        <p:txBody>
          <a:bodyPr/>
          <a:lstStyle/>
          <a:p>
            <a:r>
              <a:rPr lang="pt-BR" dirty="0"/>
              <a:t>Fábio R. Colombini</a:t>
            </a:r>
          </a:p>
        </p:txBody>
      </p:sp>
    </p:spTree>
    <p:extLst>
      <p:ext uri="{BB962C8B-B14F-4D97-AF65-F5344CB8AC3E}">
        <p14:creationId xmlns:p14="http://schemas.microsoft.com/office/powerpoint/2010/main" val="4055602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ENGINE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pt-BR" b="1" dirty="0"/>
              <a:t>O que são?</a:t>
            </a:r>
          </a:p>
          <a:p>
            <a:endParaRPr lang="pt-BR" dirty="0"/>
          </a:p>
          <a:p>
            <a:r>
              <a:rPr lang="pt-BR" dirty="0"/>
              <a:t>programas de computador e/ou conjunto de bibliotecas, para simplificar e abstrair o desenvolvimento de jogos eletrônicos ou outras aplicações com gráficos em tempo real</a:t>
            </a:r>
          </a:p>
        </p:txBody>
      </p:sp>
    </p:spTree>
    <p:extLst>
      <p:ext uri="{BB962C8B-B14F-4D97-AF65-F5344CB8AC3E}">
        <p14:creationId xmlns:p14="http://schemas.microsoft.com/office/powerpoint/2010/main" val="427093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ENGINE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8872" indent="0">
              <a:buNone/>
            </a:pPr>
            <a:r>
              <a:rPr lang="pt-BR" b="1" dirty="0"/>
              <a:t>A funcionalidade tipicamente fornecida por uma </a:t>
            </a:r>
            <a:r>
              <a:rPr lang="pt-BR" b="1" dirty="0" err="1"/>
              <a:t>Engine</a:t>
            </a:r>
            <a:r>
              <a:rPr lang="pt-BR" b="1" dirty="0"/>
              <a:t> de jogo inclui: </a:t>
            </a:r>
          </a:p>
          <a:p>
            <a:pPr marL="118872" indent="0">
              <a:buNone/>
            </a:pPr>
            <a:endParaRPr lang="pt-BR" dirty="0"/>
          </a:p>
          <a:p>
            <a:r>
              <a:rPr lang="pt-BR" dirty="0"/>
              <a:t>uma </a:t>
            </a:r>
            <a:r>
              <a:rPr lang="pt-BR" dirty="0" err="1"/>
              <a:t>engine</a:t>
            </a:r>
            <a:r>
              <a:rPr lang="pt-BR" dirty="0"/>
              <a:t> gráfica para </a:t>
            </a:r>
            <a:r>
              <a:rPr lang="pt-BR" dirty="0" err="1"/>
              <a:t>renderizar</a:t>
            </a:r>
            <a:r>
              <a:rPr lang="pt-BR" dirty="0"/>
              <a:t> gráficos 2D e/ou 3D, </a:t>
            </a:r>
          </a:p>
          <a:p>
            <a:r>
              <a:rPr lang="pt-BR" dirty="0"/>
              <a:t>uma </a:t>
            </a:r>
            <a:r>
              <a:rPr lang="pt-BR" dirty="0" err="1"/>
              <a:t>engine</a:t>
            </a:r>
            <a:r>
              <a:rPr lang="pt-BR" dirty="0"/>
              <a:t> de física para simular a física ou simplesmente para fazer detecção de colisão, </a:t>
            </a:r>
          </a:p>
          <a:p>
            <a:r>
              <a:rPr lang="pt-BR" dirty="0"/>
              <a:t>suporte a animação, </a:t>
            </a:r>
          </a:p>
          <a:p>
            <a:r>
              <a:rPr lang="pt-BR" dirty="0"/>
              <a:t>sons, </a:t>
            </a:r>
          </a:p>
          <a:p>
            <a:r>
              <a:rPr lang="pt-BR" dirty="0"/>
              <a:t>inteligência artificial, </a:t>
            </a:r>
          </a:p>
          <a:p>
            <a:r>
              <a:rPr lang="pt-BR" dirty="0"/>
              <a:t>networking, </a:t>
            </a:r>
          </a:p>
          <a:p>
            <a:r>
              <a:rPr lang="pt-BR" dirty="0"/>
              <a:t>gerência de memória, </a:t>
            </a:r>
          </a:p>
          <a:p>
            <a:r>
              <a:rPr lang="pt-BR" dirty="0"/>
              <a:t>gerência de arquivos, </a:t>
            </a:r>
          </a:p>
          <a:p>
            <a:r>
              <a:rPr lang="pt-BR" dirty="0"/>
              <a:t>suporte a linguagem de programação</a:t>
            </a:r>
          </a:p>
          <a:p>
            <a:r>
              <a:rPr lang="pt-BR" dirty="0" err="1"/>
              <a:t>Deploy</a:t>
            </a:r>
            <a:r>
              <a:rPr lang="pt-BR" dirty="0"/>
              <a:t> (</a:t>
            </a:r>
            <a:r>
              <a:rPr lang="pt-BR" dirty="0" err="1"/>
              <a:t>IOs</a:t>
            </a:r>
            <a:r>
              <a:rPr lang="pt-BR" dirty="0"/>
              <a:t>, </a:t>
            </a:r>
            <a:r>
              <a:rPr lang="pt-BR" dirty="0" err="1"/>
              <a:t>Android</a:t>
            </a:r>
            <a:r>
              <a:rPr lang="pt-BR" dirty="0"/>
              <a:t>, PS4, Xbox </a:t>
            </a:r>
            <a:r>
              <a:rPr lang="pt-BR" dirty="0" err="1"/>
              <a:t>One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431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ENGINE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pt-BR" b="1" dirty="0"/>
              <a:t>A maioria das </a:t>
            </a:r>
            <a:r>
              <a:rPr lang="pt-BR" b="1" dirty="0" err="1"/>
              <a:t>Engines</a:t>
            </a:r>
            <a:r>
              <a:rPr lang="pt-BR" b="1" dirty="0"/>
              <a:t> de jogo são distribuídos em forma de:</a:t>
            </a:r>
          </a:p>
          <a:p>
            <a:pPr marL="118872" indent="0">
              <a:buNone/>
            </a:pPr>
            <a:endParaRPr lang="pt-BR" dirty="0"/>
          </a:p>
          <a:p>
            <a:r>
              <a:rPr lang="en-US" dirty="0"/>
              <a:t>API (Application Programming Interface) </a:t>
            </a:r>
          </a:p>
          <a:p>
            <a:pPr lvl="1"/>
            <a:r>
              <a:rPr lang="en-US" dirty="0"/>
              <a:t>OPENGL, DirectX, </a:t>
            </a:r>
            <a:r>
              <a:rPr lang="en-US" dirty="0" err="1"/>
              <a:t>Phaser</a:t>
            </a:r>
            <a:endParaRPr lang="en-US" dirty="0"/>
          </a:p>
          <a:p>
            <a:r>
              <a:rPr lang="en-US" dirty="0"/>
              <a:t>IDE (Integrated Development </a:t>
            </a:r>
            <a:r>
              <a:rPr lang="en-US" dirty="0" err="1"/>
              <a:t>Enviromet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Unity, UDK, Construct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200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ENGINE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pt-BR" b="1" dirty="0"/>
              <a:t>Um motor de jogo pode ser dividido em duas principais categorias:</a:t>
            </a:r>
          </a:p>
          <a:p>
            <a:pPr marL="118872" indent="0">
              <a:buNone/>
            </a:pPr>
            <a:endParaRPr lang="pt-BR" dirty="0"/>
          </a:p>
          <a:p>
            <a:r>
              <a:rPr lang="pt-BR" dirty="0"/>
              <a:t>Motores gráficos</a:t>
            </a:r>
          </a:p>
          <a:p>
            <a:pPr lvl="1"/>
            <a:r>
              <a:rPr lang="pt-BR" dirty="0"/>
              <a:t>lidam com os gráficos, sendo responsáveis de processar dados abstraídos de alto nível e gerar dados de baixo nível entendíveis pelo hardware</a:t>
            </a:r>
          </a:p>
          <a:p>
            <a:endParaRPr lang="pt-BR" dirty="0"/>
          </a:p>
          <a:p>
            <a:r>
              <a:rPr lang="pt-BR" dirty="0"/>
              <a:t>Motores de física </a:t>
            </a:r>
          </a:p>
          <a:p>
            <a:pPr lvl="1"/>
            <a:r>
              <a:rPr lang="pt-BR" dirty="0"/>
              <a:t>lidam com a física, sendo responsáveis por simular ações reais, através de variáveis como </a:t>
            </a:r>
          </a:p>
          <a:p>
            <a:pPr lvl="1"/>
            <a:r>
              <a:rPr lang="pt-BR" dirty="0"/>
              <a:t>gravidade, massa, atrito, força e colisão.</a:t>
            </a:r>
          </a:p>
          <a:p>
            <a:pPr lvl="1"/>
            <a:r>
              <a:rPr lang="pt-BR" dirty="0"/>
              <a:t>Box 2D</a:t>
            </a:r>
          </a:p>
          <a:p>
            <a:pPr lvl="1"/>
            <a:r>
              <a:rPr lang="pt-BR" dirty="0" err="1"/>
              <a:t>PhysX</a:t>
            </a:r>
            <a:r>
              <a:rPr lang="pt-BR" dirty="0"/>
              <a:t> Nvidia</a:t>
            </a:r>
          </a:p>
          <a:p>
            <a:pPr marL="118872" indent="0">
              <a:buNone/>
            </a:pPr>
            <a:r>
              <a:rPr lang="pt-BR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3734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ENGINE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pt-BR" b="1" dirty="0"/>
              <a:t>História</a:t>
            </a:r>
          </a:p>
          <a:p>
            <a:pPr marL="118872" indent="0">
              <a:buNone/>
            </a:pPr>
            <a:endParaRPr lang="pt-BR" dirty="0"/>
          </a:p>
          <a:p>
            <a:r>
              <a:rPr lang="pt-BR" dirty="0"/>
              <a:t>Antes das </a:t>
            </a:r>
            <a:r>
              <a:rPr lang="pt-BR" dirty="0" err="1"/>
              <a:t>engines</a:t>
            </a:r>
            <a:r>
              <a:rPr lang="pt-BR" dirty="0"/>
              <a:t> de jogos, os jogos eram tipicamente escritos como entidades singulares (não havia separação de áreas, como gráfica e física): um jogo para o Atari 2600, por exemplo, tinha que ser planejado do início, mantendo o código o mais simples possível, para fazer uso otimizado do hardware, por causa de suas limitações</a:t>
            </a:r>
          </a:p>
          <a:p>
            <a:endParaRPr lang="pt-BR" dirty="0"/>
          </a:p>
          <a:p>
            <a:r>
              <a:rPr lang="pt-BR" dirty="0"/>
              <a:t>Nos anos 80 surgem as primeiras  </a:t>
            </a:r>
            <a:r>
              <a:rPr lang="pt-BR" dirty="0" err="1"/>
              <a:t>engines</a:t>
            </a:r>
            <a:r>
              <a:rPr lang="pt-BR" dirty="0"/>
              <a:t> de jogos (proprietário), tais como 	</a:t>
            </a:r>
          </a:p>
          <a:p>
            <a:pPr lvl="1"/>
            <a:r>
              <a:rPr lang="pt-BR" dirty="0" err="1"/>
              <a:t>Sierra's</a:t>
            </a:r>
            <a:r>
              <a:rPr lang="pt-BR" dirty="0"/>
              <a:t> AGI</a:t>
            </a:r>
          </a:p>
          <a:p>
            <a:pPr lvl="1"/>
            <a:r>
              <a:rPr lang="pt-BR" dirty="0"/>
              <a:t>SCI Systems</a:t>
            </a:r>
          </a:p>
          <a:p>
            <a:pPr lvl="1"/>
            <a:r>
              <a:rPr lang="pt-BR" dirty="0" err="1"/>
              <a:t>LucasArts</a:t>
            </a:r>
            <a:r>
              <a:rPr lang="pt-BR" dirty="0"/>
              <a:t>' SCUMM</a:t>
            </a:r>
          </a:p>
          <a:p>
            <a:pPr lvl="1"/>
            <a:r>
              <a:rPr lang="pt-BR" dirty="0"/>
              <a:t>Incentive </a:t>
            </a:r>
            <a:r>
              <a:rPr lang="pt-BR" dirty="0" err="1"/>
              <a:t>Software's</a:t>
            </a:r>
            <a:r>
              <a:rPr lang="pt-BR" dirty="0"/>
              <a:t> </a:t>
            </a:r>
            <a:r>
              <a:rPr lang="pt-BR" dirty="0" err="1"/>
              <a:t>Freescape</a:t>
            </a:r>
            <a:r>
              <a:rPr lang="pt-BR" dirty="0"/>
              <a:t> </a:t>
            </a:r>
            <a:r>
              <a:rPr lang="pt-BR" dirty="0" err="1"/>
              <a:t>Engine</a:t>
            </a:r>
            <a:r>
              <a:rPr lang="pt-BR" dirty="0"/>
              <a:t>. </a:t>
            </a:r>
          </a:p>
          <a:p>
            <a:pPr marL="118872" indent="0">
              <a:buNone/>
            </a:pPr>
            <a:r>
              <a:rPr lang="pt-BR" dirty="0"/>
              <a:t>		</a:t>
            </a:r>
          </a:p>
          <a:p>
            <a:r>
              <a:rPr lang="pt-BR" dirty="0"/>
              <a:t>Década de 1990,</a:t>
            </a:r>
          </a:p>
          <a:p>
            <a:pPr lvl="1"/>
            <a:r>
              <a:rPr lang="pt-BR" dirty="0"/>
              <a:t> jogos </a:t>
            </a:r>
            <a:r>
              <a:rPr lang="pt-BR" dirty="0" err="1"/>
              <a:t>Doom</a:t>
            </a:r>
            <a:r>
              <a:rPr lang="pt-BR" dirty="0"/>
              <a:t> e </a:t>
            </a:r>
            <a:r>
              <a:rPr lang="pt-BR" dirty="0" err="1"/>
              <a:t>Quake</a:t>
            </a:r>
            <a:r>
              <a:rPr lang="pt-BR" dirty="0"/>
              <a:t>, ao invés de construir o jogo do zero, outros desenvolvedores licenciaram os núcleos dos jogos, usando-os como base para seus próprios motores de jogo.</a:t>
            </a:r>
          </a:p>
          <a:p>
            <a:pPr marL="118872" indent="0">
              <a:buNone/>
            </a:pPr>
            <a:r>
              <a:rPr lang="pt-BR" dirty="0"/>
              <a:t>		</a:t>
            </a:r>
          </a:p>
          <a:p>
            <a:r>
              <a:rPr lang="pt-BR" dirty="0"/>
              <a:t>Criação de </a:t>
            </a:r>
            <a:r>
              <a:rPr lang="pt-BR" dirty="0" err="1"/>
              <a:t>APIs</a:t>
            </a:r>
            <a:r>
              <a:rPr lang="pt-BR" dirty="0"/>
              <a:t> como DirectX e </a:t>
            </a:r>
            <a:r>
              <a:rPr lang="pt-BR" dirty="0" err="1"/>
              <a:t>OpenGL</a:t>
            </a:r>
            <a:r>
              <a:rPr lang="pt-BR" dirty="0"/>
              <a:t>, a criação dos mesmos impulsionou a evolução das tecnologias usadas nos jogos e ajudou a desenvolver esse mercado.</a:t>
            </a:r>
          </a:p>
          <a:p>
            <a:pPr marL="118872" indent="0">
              <a:buNone/>
            </a:pPr>
            <a:r>
              <a:rPr lang="pt-BR" dirty="0"/>
              <a:t>		</a:t>
            </a:r>
          </a:p>
          <a:p>
            <a:r>
              <a:rPr lang="pt-BR" dirty="0"/>
              <a:t>Por muito tempo, as companhias fizeram seus próprios motores de jogo. Com o passar dos anos, o custo de se fazer motores de jogo cresceu muito, e por esse motivo, várias companhias começaram a se especializar em construir motores de jogo, ou componentes de motores, para vender para outras empresas. </a:t>
            </a:r>
          </a:p>
        </p:txBody>
      </p:sp>
    </p:spTree>
    <p:extLst>
      <p:ext uri="{BB962C8B-B14F-4D97-AF65-F5344CB8AC3E}">
        <p14:creationId xmlns:p14="http://schemas.microsoft.com/office/powerpoint/2010/main" val="181438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ENGINE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pt-BR" b="1" dirty="0" err="1"/>
              <a:t>Engines</a:t>
            </a:r>
            <a:r>
              <a:rPr lang="pt-BR" b="1" dirty="0"/>
              <a:t> de jogos 2D</a:t>
            </a:r>
            <a:endParaRPr lang="pt-BR" dirty="0"/>
          </a:p>
          <a:p>
            <a:endParaRPr lang="pt-BR" dirty="0"/>
          </a:p>
          <a:p>
            <a:r>
              <a:rPr lang="en-US" dirty="0"/>
              <a:t>Unity, </a:t>
            </a:r>
          </a:p>
          <a:p>
            <a:r>
              <a:rPr lang="en-US" dirty="0"/>
              <a:t>Torque, </a:t>
            </a:r>
          </a:p>
          <a:p>
            <a:r>
              <a:rPr lang="en-US" dirty="0"/>
              <a:t>Phase, </a:t>
            </a:r>
          </a:p>
          <a:p>
            <a:r>
              <a:rPr lang="en-US" dirty="0"/>
              <a:t>Cocos2D, </a:t>
            </a:r>
          </a:p>
          <a:p>
            <a:r>
              <a:rPr lang="en-US" dirty="0" err="1"/>
              <a:t>GameMaker</a:t>
            </a:r>
            <a:r>
              <a:rPr lang="en-US" dirty="0"/>
              <a:t>, </a:t>
            </a:r>
          </a:p>
          <a:p>
            <a:r>
              <a:rPr lang="en-US" dirty="0"/>
              <a:t>Construct 2D, </a:t>
            </a:r>
          </a:p>
          <a:p>
            <a:r>
              <a:rPr lang="en-US" dirty="0" err="1"/>
              <a:t>Stencyl</a:t>
            </a:r>
            <a:r>
              <a:rPr lang="en-US" dirty="0"/>
              <a:t>, </a:t>
            </a:r>
          </a:p>
          <a:p>
            <a:r>
              <a:rPr lang="en-US" dirty="0"/>
              <a:t>Corona, </a:t>
            </a:r>
          </a:p>
          <a:p>
            <a:r>
              <a:rPr lang="en-US" dirty="0" err="1"/>
              <a:t>GameSalad</a:t>
            </a:r>
            <a:endParaRPr lang="en-US" dirty="0"/>
          </a:p>
          <a:p>
            <a:r>
              <a:rPr lang="en-US" dirty="0"/>
              <a:t>Godot</a:t>
            </a:r>
          </a:p>
          <a:p>
            <a:r>
              <a:rPr lang="en-US" dirty="0"/>
              <a:t>E </a:t>
            </a:r>
            <a:r>
              <a:rPr lang="en-US" dirty="0" err="1"/>
              <a:t>muitos</a:t>
            </a:r>
            <a:r>
              <a:rPr lang="en-US" dirty="0"/>
              <a:t> outros…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557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543800" cy="129614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Aplicação de Física</a:t>
            </a:r>
            <a:br>
              <a:rPr lang="pt-BR" dirty="0"/>
            </a:br>
            <a:r>
              <a:rPr lang="pt-BR" dirty="0"/>
              <a:t>(</a:t>
            </a:r>
            <a:r>
              <a:rPr lang="pt-BR" dirty="0" err="1"/>
              <a:t>Unity</a:t>
            </a:r>
            <a:r>
              <a:rPr lang="pt-BR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5517232"/>
            <a:ext cx="6858000" cy="990600"/>
          </a:xfrm>
        </p:spPr>
        <p:txBody>
          <a:bodyPr/>
          <a:lstStyle/>
          <a:p>
            <a:r>
              <a:rPr lang="pt-BR" dirty="0"/>
              <a:t>Fábio R. Colombini</a:t>
            </a:r>
          </a:p>
        </p:txBody>
      </p:sp>
    </p:spTree>
    <p:extLst>
      <p:ext uri="{BB962C8B-B14F-4D97-AF65-F5344CB8AC3E}">
        <p14:creationId xmlns:p14="http://schemas.microsoft.com/office/powerpoint/2010/main" val="37932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APLICAÇÃO DE FÍSICA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pt-BR" dirty="0"/>
              <a:t>Para ter um comportamento físico convincente, um objeto de jogo deve</a:t>
            </a:r>
          </a:p>
          <a:p>
            <a:pPr marL="118872" indent="0">
              <a:buNone/>
            </a:pPr>
            <a:endParaRPr lang="pt-BR" dirty="0"/>
          </a:p>
          <a:p>
            <a:r>
              <a:rPr lang="pt-BR" dirty="0"/>
              <a:t>Acelerar corretamente, </a:t>
            </a:r>
          </a:p>
          <a:p>
            <a:r>
              <a:rPr lang="pt-BR" dirty="0"/>
              <a:t>ter uma sensação de massa adequada</a:t>
            </a:r>
          </a:p>
          <a:p>
            <a:r>
              <a:rPr lang="pt-BR" dirty="0"/>
              <a:t>ser afetado por colisões, gravidade e outras forças de forma realista.</a:t>
            </a:r>
          </a:p>
          <a:p>
            <a:endParaRPr lang="pt-BR" dirty="0"/>
          </a:p>
          <a:p>
            <a:pPr marL="118872" indent="0">
              <a:buNone/>
            </a:pPr>
            <a:r>
              <a:rPr lang="pt-BR" dirty="0"/>
              <a:t>Os mecanismos de física incorporados da </a:t>
            </a:r>
            <a:r>
              <a:rPr lang="pt-BR" dirty="0" err="1"/>
              <a:t>Unity</a:t>
            </a:r>
            <a:r>
              <a:rPr lang="pt-BR" dirty="0"/>
              <a:t> fornecem componentes que lidam com essas simulações físicas.</a:t>
            </a:r>
          </a:p>
        </p:txBody>
      </p:sp>
    </p:spTree>
    <p:extLst>
      <p:ext uri="{BB962C8B-B14F-4D97-AF65-F5344CB8AC3E}">
        <p14:creationId xmlns:p14="http://schemas.microsoft.com/office/powerpoint/2010/main" val="425304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APLICAÇÃO DE FÍSICA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pt-BR" dirty="0"/>
              <a:t>Existem dois motores de física separados na </a:t>
            </a:r>
            <a:r>
              <a:rPr lang="pt-BR" dirty="0" err="1"/>
              <a:t>Unity</a:t>
            </a:r>
            <a:r>
              <a:rPr lang="pt-BR" dirty="0"/>
              <a:t>.</a:t>
            </a:r>
          </a:p>
          <a:p>
            <a:r>
              <a:rPr lang="pt-BR" dirty="0"/>
              <a:t>Um para a física 3D</a:t>
            </a:r>
          </a:p>
          <a:p>
            <a:r>
              <a:rPr lang="pt-BR" dirty="0"/>
              <a:t>Um para física 2D.</a:t>
            </a:r>
          </a:p>
          <a:p>
            <a:endParaRPr lang="pt-BR" dirty="0"/>
          </a:p>
          <a:p>
            <a:pPr marL="118872" indent="0">
              <a:buNone/>
            </a:pPr>
            <a:r>
              <a:rPr lang="pt-BR" dirty="0"/>
              <a:t>Os conceitos principais são idênticos entre esses dois motores de física, exceto a terceira dimensão extra na física 3D</a:t>
            </a:r>
          </a:p>
          <a:p>
            <a:pPr marL="118872" indent="0">
              <a:buNone/>
            </a:pPr>
            <a:endParaRPr lang="pt-BR" dirty="0"/>
          </a:p>
          <a:p>
            <a:pPr marL="118872" indent="0">
              <a:buNone/>
            </a:pPr>
            <a:r>
              <a:rPr lang="pt-BR" dirty="0"/>
              <a:t>No entanto, esses sistemas são implementados com componentes completamente diferentes.</a:t>
            </a:r>
          </a:p>
          <a:p>
            <a:pPr marL="118872" indent="0">
              <a:buNone/>
            </a:pPr>
            <a:endParaRPr lang="pt-BR" dirty="0"/>
          </a:p>
          <a:p>
            <a:pPr marL="118872" indent="0">
              <a:buNone/>
            </a:pPr>
            <a:r>
              <a:rPr lang="pt-BR" dirty="0"/>
              <a:t>A maioria dos componentes 2D da física se comportam de forma semelhante às suas contrapartes 3D, e tem nomes semelhantes acrescentando  2D após a parte descritiva do nome.</a:t>
            </a:r>
          </a:p>
          <a:p>
            <a:pPr marL="118872" indent="0">
              <a:buNone/>
            </a:pPr>
            <a:endParaRPr lang="pt-BR" dirty="0"/>
          </a:p>
          <a:p>
            <a:pPr marL="118872" indent="0">
              <a:buNone/>
            </a:pPr>
            <a:r>
              <a:rPr lang="pt-BR" dirty="0"/>
              <a:t>RigidyBody</a:t>
            </a:r>
            <a:r>
              <a:rPr lang="pt-BR" dirty="0">
                <a:solidFill>
                  <a:srgbClr val="FF0000"/>
                </a:solidFill>
              </a:rPr>
              <a:t>2D</a:t>
            </a:r>
          </a:p>
          <a:p>
            <a:pPr marL="118872" indent="0">
              <a:buNone/>
            </a:pPr>
            <a:r>
              <a:rPr lang="pt-BR" dirty="0"/>
              <a:t>ColliderBox</a:t>
            </a:r>
            <a:r>
              <a:rPr lang="pt-BR" dirty="0">
                <a:solidFill>
                  <a:srgbClr val="FF0000"/>
                </a:solidFill>
              </a:rPr>
              <a:t>2D</a:t>
            </a:r>
          </a:p>
          <a:p>
            <a:pPr marL="118872" indent="0">
              <a:buNone/>
            </a:pPr>
            <a:r>
              <a:rPr lang="pt-BR" dirty="0"/>
              <a:t>OnCollisionEnter</a:t>
            </a:r>
            <a:r>
              <a:rPr lang="pt-BR" dirty="0">
                <a:solidFill>
                  <a:srgbClr val="FF0000"/>
                </a:solidFill>
              </a:rPr>
              <a:t>2D</a:t>
            </a:r>
          </a:p>
          <a:p>
            <a:pPr marL="118872" indent="0">
              <a:buNone/>
            </a:pPr>
            <a:endParaRPr lang="pt-BR" dirty="0"/>
          </a:p>
          <a:p>
            <a:pPr marL="118872" indent="0">
              <a:buNone/>
            </a:pPr>
            <a:r>
              <a:rPr lang="pt-BR" dirty="0"/>
              <a:t>É importante notar que esses 2 sistemas de física são comparáveis, mas não compatíveis.</a:t>
            </a:r>
          </a:p>
        </p:txBody>
      </p:sp>
    </p:spTree>
    <p:extLst>
      <p:ext uri="{BB962C8B-B14F-4D97-AF65-F5344CB8AC3E}">
        <p14:creationId xmlns:p14="http://schemas.microsoft.com/office/powerpoint/2010/main" val="244764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543800" cy="129614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Aplicação de Física</a:t>
            </a:r>
            <a:br>
              <a:rPr lang="pt-BR" dirty="0"/>
            </a:br>
            <a:br>
              <a:rPr lang="pt-BR" dirty="0"/>
            </a:br>
            <a:r>
              <a:rPr lang="pt-BR" dirty="0"/>
              <a:t>RigidBody2D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5517232"/>
            <a:ext cx="6858000" cy="990600"/>
          </a:xfrm>
        </p:spPr>
        <p:txBody>
          <a:bodyPr/>
          <a:lstStyle/>
          <a:p>
            <a:r>
              <a:rPr lang="pt-BR" dirty="0"/>
              <a:t>Fábio R. Colombini</a:t>
            </a:r>
          </a:p>
        </p:txBody>
      </p:sp>
    </p:spTree>
    <p:extLst>
      <p:ext uri="{BB962C8B-B14F-4D97-AF65-F5344CB8AC3E}">
        <p14:creationId xmlns:p14="http://schemas.microsoft.com/office/powerpoint/2010/main" val="49672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23A46-70E9-48DB-B3F8-7DAC719A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5EC94B-D402-4A44-883B-5E5F9AD0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Propriedades</a:t>
            </a:r>
            <a:r>
              <a:rPr lang="en-US" dirty="0"/>
              <a:t> “Static”</a:t>
            </a:r>
          </a:p>
          <a:p>
            <a:pPr lvl="1"/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GameManager</a:t>
            </a:r>
            <a:r>
              <a:rPr lang="pt-BR" dirty="0"/>
              <a:t> </a:t>
            </a:r>
            <a:r>
              <a:rPr lang="pt-BR" dirty="0" err="1"/>
              <a:t>Instance</a:t>
            </a:r>
            <a:r>
              <a:rPr lang="pt-BR" dirty="0"/>
              <a:t>;</a:t>
            </a:r>
            <a:endParaRPr lang="en-US" dirty="0"/>
          </a:p>
          <a:p>
            <a:pPr lvl="1"/>
            <a:r>
              <a:rPr lang="pt-BR" dirty="0"/>
              <a:t>Você acessa um membro estático usando o nome da Classe ao </a:t>
            </a:r>
            <a:r>
              <a:rPr lang="pt-BR" dirty="0" err="1"/>
              <a:t>invez</a:t>
            </a:r>
            <a:r>
              <a:rPr lang="pt-BR" dirty="0"/>
              <a:t> de uma referência ou um valor.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Debug.Log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b="1" dirty="0" err="1"/>
              <a:t>Mostrar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Classe</a:t>
            </a:r>
            <a:r>
              <a:rPr lang="en-US" dirty="0"/>
              <a:t> com </a:t>
            </a:r>
            <a:r>
              <a:rPr lang="en-US" dirty="0" err="1"/>
              <a:t>propriedade</a:t>
            </a:r>
            <a:r>
              <a:rPr lang="en-US" dirty="0"/>
              <a:t> e </a:t>
            </a:r>
            <a:r>
              <a:rPr lang="en-US" dirty="0" err="1"/>
              <a:t>Metodo</a:t>
            </a:r>
            <a:r>
              <a:rPr lang="en-US" dirty="0"/>
              <a:t> Static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09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RigidBody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O </a:t>
            </a:r>
            <a:r>
              <a:rPr lang="pt-BR" b="1" dirty="0"/>
              <a:t>RigidBody2D</a:t>
            </a:r>
            <a:r>
              <a:rPr lang="pt-BR" dirty="0"/>
              <a:t> é um componente que permite que um </a:t>
            </a:r>
            <a:r>
              <a:rPr lang="pt-BR" dirty="0" err="1"/>
              <a:t>GameObject</a:t>
            </a:r>
            <a:r>
              <a:rPr lang="pt-BR" dirty="0"/>
              <a:t> seja afetado pela física 2D.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GameObject</a:t>
            </a:r>
            <a:r>
              <a:rPr lang="pt-BR" dirty="0"/>
              <a:t>  também deve ter um </a:t>
            </a:r>
            <a:r>
              <a:rPr lang="pt-BR" b="1" dirty="0"/>
              <a:t>componente Collider2D </a:t>
            </a:r>
            <a:r>
              <a:rPr lang="pt-BR" dirty="0"/>
              <a:t>ligado para interagir com outros objetos do jogo usando física 2D.</a:t>
            </a:r>
          </a:p>
          <a:p>
            <a:endParaRPr lang="pt-BR" dirty="0"/>
          </a:p>
          <a:p>
            <a:r>
              <a:rPr lang="pt-BR" dirty="0"/>
              <a:t>Você não deve tentar movê-lo de um script alterando as propriedades do </a:t>
            </a:r>
            <a:r>
              <a:rPr lang="pt-BR" b="1" dirty="0" err="1"/>
              <a:t>Transform</a:t>
            </a:r>
            <a:r>
              <a:rPr lang="pt-BR" dirty="0"/>
              <a:t> como posição e rotação. Em vez disso, você deve aplicar </a:t>
            </a:r>
            <a:r>
              <a:rPr lang="pt-BR" b="1" dirty="0"/>
              <a:t>forças</a:t>
            </a:r>
            <a:r>
              <a:rPr lang="pt-BR" dirty="0"/>
              <a:t> para empurrar o </a:t>
            </a:r>
            <a:r>
              <a:rPr lang="pt-BR" dirty="0" err="1"/>
              <a:t>GameObject</a:t>
            </a:r>
            <a:r>
              <a:rPr lang="pt-BR" dirty="0"/>
              <a:t> e deixar o motor de física calcular os resultados.</a:t>
            </a:r>
          </a:p>
          <a:p>
            <a:endParaRPr lang="pt-BR" dirty="0"/>
          </a:p>
          <a:p>
            <a:r>
              <a:rPr lang="pt-BR" dirty="0"/>
              <a:t>Existem alguns casos em que você pode querer que um </a:t>
            </a:r>
            <a:r>
              <a:rPr lang="pt-BR" dirty="0" err="1"/>
              <a:t>GameObject</a:t>
            </a:r>
            <a:r>
              <a:rPr lang="pt-BR" dirty="0"/>
              <a:t> tenha um </a:t>
            </a:r>
            <a:r>
              <a:rPr lang="pt-BR" dirty="0" err="1"/>
              <a:t>Rigidbody</a:t>
            </a:r>
            <a:r>
              <a:rPr lang="pt-BR" dirty="0"/>
              <a:t> sem ter seu movimento controlado pelo mecanismo de física. Esse tipo de movimento não físico produzido a partir de um script é conhecido como movimento cinemático (</a:t>
            </a:r>
            <a:r>
              <a:rPr lang="pt-BR" b="1" dirty="0" err="1"/>
              <a:t>Kinematic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en-US" dirty="0"/>
              <a:t>Ex: </a:t>
            </a:r>
            <a:r>
              <a:rPr lang="en-US" dirty="0" err="1"/>
              <a:t>Plataforma</a:t>
            </a:r>
            <a:r>
              <a:rPr lang="en-US" dirty="0"/>
              <a:t> </a:t>
            </a:r>
            <a:r>
              <a:rPr lang="en-US" dirty="0" err="1"/>
              <a:t>móvel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66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RigidBody</a:t>
            </a:r>
            <a:r>
              <a:rPr lang="en-US" dirty="0"/>
              <a:t> - </a:t>
            </a:r>
            <a:r>
              <a:rPr lang="en-US" dirty="0" err="1"/>
              <a:t>Funções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/>
              <a:t>Detectar colisões</a:t>
            </a:r>
          </a:p>
          <a:p>
            <a:r>
              <a:rPr lang="pt-BR" dirty="0"/>
              <a:t>Receber forças e torque</a:t>
            </a:r>
          </a:p>
          <a:p>
            <a:r>
              <a:rPr lang="pt-BR" dirty="0"/>
              <a:t>Operar vários tipos de </a:t>
            </a:r>
            <a:r>
              <a:rPr lang="pt-BR" b="1" dirty="0" err="1"/>
              <a:t>Joints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pPr marL="118872" indent="0">
              <a:buNone/>
            </a:pPr>
            <a:r>
              <a:rPr lang="pt-BR" dirty="0"/>
              <a:t>É usado para definir propriedades físicas importantes sobre o </a:t>
            </a:r>
            <a:r>
              <a:rPr lang="pt-BR" b="1" dirty="0" err="1"/>
              <a:t>GameObject</a:t>
            </a:r>
            <a:endParaRPr lang="pt-BR" b="1" dirty="0"/>
          </a:p>
          <a:p>
            <a:r>
              <a:rPr lang="pt-BR" dirty="0"/>
              <a:t>Mass</a:t>
            </a:r>
          </a:p>
          <a:p>
            <a:r>
              <a:rPr lang="pt-BR" dirty="0"/>
              <a:t>Linear </a:t>
            </a:r>
            <a:r>
              <a:rPr lang="pt-BR" dirty="0" err="1"/>
              <a:t>drag</a:t>
            </a:r>
            <a:r>
              <a:rPr lang="pt-BR" dirty="0"/>
              <a:t> e Angular </a:t>
            </a:r>
            <a:r>
              <a:rPr lang="pt-BR" dirty="0" err="1"/>
              <a:t>drag</a:t>
            </a:r>
            <a:r>
              <a:rPr lang="pt-BR" dirty="0"/>
              <a:t> (resistência do ar)</a:t>
            </a:r>
          </a:p>
          <a:p>
            <a:r>
              <a:rPr lang="pt-BR" dirty="0" err="1"/>
              <a:t>Gravity</a:t>
            </a:r>
            <a:r>
              <a:rPr lang="pt-BR" dirty="0"/>
              <a:t> </a:t>
            </a:r>
            <a:r>
              <a:rPr lang="pt-BR" dirty="0" err="1"/>
              <a:t>Scale</a:t>
            </a:r>
            <a:r>
              <a:rPr lang="pt-BR" dirty="0"/>
              <a:t> (</a:t>
            </a:r>
            <a:r>
              <a:rPr lang="pt-BR" dirty="0" err="1"/>
              <a:t>Disabled</a:t>
            </a:r>
            <a:r>
              <a:rPr lang="pt-BR" dirty="0"/>
              <a:t> - </a:t>
            </a:r>
            <a:r>
              <a:rPr lang="pt-BR" dirty="0" err="1"/>
              <a:t>gravity</a:t>
            </a:r>
            <a:r>
              <a:rPr lang="pt-BR" dirty="0"/>
              <a:t> </a:t>
            </a:r>
            <a:r>
              <a:rPr lang="pt-BR" dirty="0" err="1"/>
              <a:t>scale</a:t>
            </a:r>
            <a:r>
              <a:rPr lang="pt-BR" dirty="0"/>
              <a:t> = 0)</a:t>
            </a:r>
          </a:p>
          <a:p>
            <a:endParaRPr lang="pt-BR" dirty="0"/>
          </a:p>
          <a:p>
            <a:pPr marL="118872" indent="0">
              <a:buNone/>
            </a:pPr>
            <a:r>
              <a:rPr lang="pt-BR" dirty="0"/>
              <a:t>Se o objeto do jogo tiver um </a:t>
            </a:r>
            <a:r>
              <a:rPr lang="pt-BR" b="1" dirty="0"/>
              <a:t>Collider2D</a:t>
            </a:r>
            <a:r>
              <a:rPr lang="pt-BR" dirty="0"/>
              <a:t> anexado, ele pode participar de colisões físicas ou Triggers.</a:t>
            </a:r>
          </a:p>
          <a:p>
            <a:pPr lvl="1"/>
            <a:r>
              <a:rPr lang="pt-BR" dirty="0" err="1"/>
              <a:t>circle</a:t>
            </a:r>
            <a:r>
              <a:rPr lang="pt-BR" dirty="0"/>
              <a:t>, </a:t>
            </a:r>
          </a:p>
          <a:p>
            <a:pPr lvl="1"/>
            <a:r>
              <a:rPr lang="pt-BR" dirty="0"/>
              <a:t>box, </a:t>
            </a:r>
          </a:p>
          <a:p>
            <a:pPr lvl="1"/>
            <a:r>
              <a:rPr lang="pt-BR" dirty="0" err="1"/>
              <a:t>edge</a:t>
            </a:r>
            <a:r>
              <a:rPr lang="pt-BR" dirty="0"/>
              <a:t>,  </a:t>
            </a:r>
          </a:p>
          <a:p>
            <a:pPr lvl="1"/>
            <a:r>
              <a:rPr lang="pt-BR" dirty="0" err="1"/>
              <a:t>polygon</a:t>
            </a:r>
            <a:r>
              <a:rPr lang="pt-BR" dirty="0"/>
              <a:t>, </a:t>
            </a:r>
          </a:p>
          <a:p>
            <a:pPr lvl="1"/>
            <a:r>
              <a:rPr lang="pt-BR" dirty="0" err="1"/>
              <a:t>Composite</a:t>
            </a:r>
            <a:endParaRPr lang="pt-BR" dirty="0"/>
          </a:p>
          <a:p>
            <a:pPr lvl="1"/>
            <a:r>
              <a:rPr lang="pt-BR" dirty="0"/>
              <a:t>capsule.</a:t>
            </a:r>
          </a:p>
          <a:p>
            <a:endParaRPr lang="pt-BR" dirty="0"/>
          </a:p>
          <a:p>
            <a:pPr marL="118872" indent="0">
              <a:buNone/>
            </a:pPr>
            <a:r>
              <a:rPr lang="pt-BR" dirty="0"/>
              <a:t>Para interagir com outros objetos do jogo usando Física 2D, todos os </a:t>
            </a:r>
            <a:r>
              <a:rPr lang="pt-BR" dirty="0" err="1"/>
              <a:t>GameObjects</a:t>
            </a:r>
            <a:r>
              <a:rPr lang="pt-BR" dirty="0"/>
              <a:t> envolvidos precisam de componentes </a:t>
            </a:r>
            <a:r>
              <a:rPr lang="pt-BR" b="1" dirty="0"/>
              <a:t>Collider2d</a:t>
            </a:r>
            <a:r>
              <a:rPr lang="pt-BR" dirty="0"/>
              <a:t> e pelo menos 1 precisa ter um </a:t>
            </a:r>
            <a:r>
              <a:rPr lang="pt-BR" b="1" dirty="0"/>
              <a:t>RigidBody2D</a:t>
            </a:r>
            <a:r>
              <a:rPr lang="pt-BR" dirty="0"/>
              <a:t> anexado.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RigidBody</a:t>
            </a:r>
            <a:r>
              <a:rPr lang="en-US" dirty="0"/>
              <a:t> - </a:t>
            </a:r>
            <a:r>
              <a:rPr lang="en-US" dirty="0" err="1"/>
              <a:t>Propriedades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182201"/>
          </a:xfrm>
        </p:spPr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pt-BR" dirty="0" err="1"/>
              <a:t>Interpolate</a:t>
            </a:r>
            <a:endParaRPr lang="pt-BR" dirty="0"/>
          </a:p>
          <a:p>
            <a:r>
              <a:rPr lang="pt-BR" dirty="0"/>
              <a:t>Pode ajudar a facilitar o movimento de um objeto de jogo.</a:t>
            </a:r>
          </a:p>
          <a:p>
            <a:r>
              <a:rPr lang="pt-BR" dirty="0"/>
              <a:t>Se um </a:t>
            </a:r>
            <a:r>
              <a:rPr lang="pt-BR" dirty="0" err="1"/>
              <a:t>GameObject</a:t>
            </a:r>
            <a:r>
              <a:rPr lang="pt-BR" dirty="0"/>
              <a:t> parece instável quando é movido por seu RigdBody2D, use as configurações </a:t>
            </a:r>
            <a:r>
              <a:rPr lang="pt-BR" dirty="0" err="1"/>
              <a:t>Interpolate</a:t>
            </a:r>
            <a:r>
              <a:rPr lang="pt-BR" dirty="0"/>
              <a:t> para ajudar a suavizar o movimento.</a:t>
            </a:r>
          </a:p>
          <a:p>
            <a:pPr lvl="1"/>
            <a:r>
              <a:rPr lang="pt-BR" dirty="0" err="1"/>
              <a:t>Interpolate</a:t>
            </a:r>
            <a:r>
              <a:rPr lang="pt-BR" dirty="0"/>
              <a:t>: alise o movimento com base na posição do objeto do jogo no quadro anterior.</a:t>
            </a:r>
          </a:p>
          <a:p>
            <a:pPr lvl="1"/>
            <a:r>
              <a:rPr lang="pt-BR" dirty="0" err="1"/>
              <a:t>Extrapolate</a:t>
            </a:r>
            <a:r>
              <a:rPr lang="pt-BR" dirty="0"/>
              <a:t>: posição prevista no próximo quadro.</a:t>
            </a:r>
          </a:p>
          <a:p>
            <a:endParaRPr lang="pt-BR" dirty="0"/>
          </a:p>
          <a:p>
            <a:pPr marL="118872" indent="0">
              <a:buNone/>
            </a:pPr>
            <a:r>
              <a:rPr lang="pt-BR" dirty="0" err="1"/>
              <a:t>Sleep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:</a:t>
            </a:r>
          </a:p>
          <a:p>
            <a:r>
              <a:rPr lang="en-US" dirty="0"/>
              <a:t>Never sleep</a:t>
            </a:r>
          </a:p>
          <a:p>
            <a:r>
              <a:rPr lang="en-US" dirty="0"/>
              <a:t>Start Awake</a:t>
            </a:r>
          </a:p>
          <a:p>
            <a:r>
              <a:rPr lang="en-US" dirty="0"/>
              <a:t>Start Asleep (wake on collision)</a:t>
            </a:r>
          </a:p>
          <a:p>
            <a:endParaRPr lang="pt-BR" dirty="0"/>
          </a:p>
          <a:p>
            <a:pPr marL="118872" indent="0">
              <a:buNone/>
            </a:pPr>
            <a:r>
              <a:rPr lang="pt-BR" dirty="0"/>
              <a:t>Detecção de colisão</a:t>
            </a:r>
          </a:p>
          <a:p>
            <a:r>
              <a:rPr lang="pt-BR" dirty="0" err="1"/>
              <a:t>Discrete</a:t>
            </a:r>
            <a:r>
              <a:rPr lang="pt-BR" dirty="0"/>
              <a:t> : </a:t>
            </a:r>
          </a:p>
          <a:p>
            <a:pPr lvl="1"/>
            <a:r>
              <a:rPr lang="pt-BR" dirty="0"/>
              <a:t>é melhor usar </a:t>
            </a:r>
            <a:r>
              <a:rPr lang="pt-BR" dirty="0" err="1"/>
              <a:t>Discrete</a:t>
            </a:r>
            <a:r>
              <a:rPr lang="pt-BR" dirty="0"/>
              <a:t>, a menos que haja problemas. As colisões são registradas se o </a:t>
            </a:r>
            <a:r>
              <a:rPr lang="pt-BR" b="1" dirty="0"/>
              <a:t>Collider2D</a:t>
            </a:r>
            <a:r>
              <a:rPr lang="pt-BR" dirty="0"/>
              <a:t> do objeto do jogo estiver em contato com outro durante uma atualização física.</a:t>
            </a:r>
          </a:p>
          <a:p>
            <a:r>
              <a:rPr lang="pt-BR" dirty="0" err="1"/>
              <a:t>Continuous</a:t>
            </a:r>
            <a:r>
              <a:rPr lang="pt-BR" dirty="0"/>
              <a:t> : </a:t>
            </a:r>
          </a:p>
          <a:p>
            <a:pPr lvl="1"/>
            <a:r>
              <a:rPr lang="pt-BR" dirty="0"/>
              <a:t>para objetos de jogo em movimento rápido as colisões são registradas se o objeto do jogo parece ter colidido com outro entre as atualizações</a:t>
            </a:r>
          </a:p>
          <a:p>
            <a:pPr marL="118872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5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E3098-C346-418D-A579-53195FE3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80414-18BE-4A48-9424-4FDFF4891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25609"/>
          </a:xfrm>
        </p:spPr>
        <p:txBody>
          <a:bodyPr/>
          <a:lstStyle/>
          <a:p>
            <a:r>
              <a:rPr lang="en-US" dirty="0" err="1"/>
              <a:t>Baixar</a:t>
            </a:r>
            <a:r>
              <a:rPr lang="en-US" dirty="0"/>
              <a:t> “2D Sprite Pack”</a:t>
            </a:r>
          </a:p>
          <a:p>
            <a:endParaRPr lang="en-US" dirty="0"/>
          </a:p>
          <a:p>
            <a:r>
              <a:rPr lang="en-US" dirty="0"/>
              <a:t>Massa</a:t>
            </a:r>
          </a:p>
          <a:p>
            <a:pPr lvl="1"/>
            <a:r>
              <a:rPr lang="en-US" dirty="0"/>
              <a:t>Bola de piscina(</a:t>
            </a:r>
            <a:r>
              <a:rPr lang="en-US" dirty="0" err="1"/>
              <a:t>massa</a:t>
            </a:r>
            <a:r>
              <a:rPr lang="en-US" dirty="0"/>
              <a:t> 1) X Bola de </a:t>
            </a:r>
            <a:r>
              <a:rPr lang="en-US" dirty="0" err="1"/>
              <a:t>Boliche</a:t>
            </a:r>
            <a:r>
              <a:rPr lang="en-US" dirty="0"/>
              <a:t> (30)</a:t>
            </a:r>
          </a:p>
          <a:p>
            <a:pPr lvl="1"/>
            <a:r>
              <a:rPr lang="en-US" dirty="0"/>
              <a:t>Bola de Piscina </a:t>
            </a:r>
            <a:r>
              <a:rPr lang="en-US" dirty="0" err="1"/>
              <a:t>caindo</a:t>
            </a:r>
            <a:r>
              <a:rPr lang="en-US" dirty="0"/>
              <a:t> </a:t>
            </a:r>
            <a:r>
              <a:rPr lang="en-US" dirty="0" err="1"/>
              <a:t>várias</a:t>
            </a:r>
            <a:r>
              <a:rPr lang="en-US" dirty="0"/>
              <a:t> bolas de Piscina</a:t>
            </a:r>
          </a:p>
          <a:p>
            <a:pPr lvl="1"/>
            <a:r>
              <a:rPr lang="en-US" dirty="0"/>
              <a:t>Bola de Piscina </a:t>
            </a:r>
            <a:r>
              <a:rPr lang="en-US" dirty="0" err="1"/>
              <a:t>caindo</a:t>
            </a:r>
            <a:r>
              <a:rPr lang="en-US" dirty="0"/>
              <a:t> </a:t>
            </a:r>
            <a:r>
              <a:rPr lang="en-US" dirty="0" err="1"/>
              <a:t>várias</a:t>
            </a:r>
            <a:r>
              <a:rPr lang="en-US" dirty="0"/>
              <a:t> bolas de </a:t>
            </a:r>
            <a:r>
              <a:rPr lang="en-US" dirty="0" err="1"/>
              <a:t>Boliche</a:t>
            </a:r>
            <a:endParaRPr lang="en-US" dirty="0"/>
          </a:p>
          <a:p>
            <a:pPr lvl="1"/>
            <a:r>
              <a:rPr lang="en-US" dirty="0"/>
              <a:t>Bola de </a:t>
            </a:r>
            <a:r>
              <a:rPr lang="en-US" dirty="0" err="1"/>
              <a:t>Boliche</a:t>
            </a:r>
            <a:r>
              <a:rPr lang="en-US" dirty="0"/>
              <a:t> </a:t>
            </a:r>
            <a:r>
              <a:rPr lang="en-US" dirty="0" err="1"/>
              <a:t>caindo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várias</a:t>
            </a:r>
            <a:r>
              <a:rPr lang="en-US" dirty="0"/>
              <a:t> bolas de Piscina</a:t>
            </a:r>
          </a:p>
          <a:p>
            <a:pPr lvl="1"/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1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E3098-C346-418D-A579-53195FE3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80414-18BE-4A48-9424-4FDFF489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Linear </a:t>
            </a:r>
            <a:r>
              <a:rPr lang="pt-BR" dirty="0" err="1"/>
              <a:t>drag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objetos caindo com linear diferentes</a:t>
            </a:r>
          </a:p>
          <a:p>
            <a:pPr marL="118872" indent="0">
              <a:buNone/>
            </a:pPr>
            <a:r>
              <a:rPr lang="pt-BR" dirty="0"/>
              <a:t>			</a:t>
            </a:r>
          </a:p>
          <a:p>
            <a:r>
              <a:rPr lang="pt-BR" dirty="0" err="1"/>
              <a:t>Gravity</a:t>
            </a:r>
            <a:r>
              <a:rPr lang="pt-BR" dirty="0"/>
              <a:t> </a:t>
            </a:r>
            <a:r>
              <a:rPr lang="pt-BR" dirty="0" err="1"/>
              <a:t>Scale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objetos com </a:t>
            </a:r>
            <a:r>
              <a:rPr lang="pt-BR" dirty="0" err="1"/>
              <a:t>gravity</a:t>
            </a:r>
            <a:r>
              <a:rPr lang="pt-BR" dirty="0"/>
              <a:t> </a:t>
            </a:r>
            <a:r>
              <a:rPr lang="pt-BR" dirty="0" err="1"/>
              <a:t>scale</a:t>
            </a:r>
            <a:r>
              <a:rPr lang="pt-BR" dirty="0"/>
              <a:t> diferentes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091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RigidBody</a:t>
            </a:r>
            <a:r>
              <a:rPr lang="en-US" dirty="0"/>
              <a:t> - Sleeping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Quando um </a:t>
            </a:r>
            <a:r>
              <a:rPr lang="pt-BR" dirty="0" err="1"/>
              <a:t>Rigidbody</a:t>
            </a:r>
            <a:r>
              <a:rPr lang="pt-BR" dirty="0"/>
              <a:t> está se movendo mais lento do que uma </a:t>
            </a:r>
            <a:r>
              <a:rPr lang="pt-BR" b="1" dirty="0"/>
              <a:t>velocidade linear ou rotacional </a:t>
            </a:r>
            <a:r>
              <a:rPr lang="pt-BR" dirty="0"/>
              <a:t>mínima definida, o motor de física assume que ele parou.</a:t>
            </a:r>
          </a:p>
          <a:p>
            <a:endParaRPr lang="pt-BR" dirty="0"/>
          </a:p>
          <a:p>
            <a:r>
              <a:rPr lang="pt-BR" dirty="0"/>
              <a:t>Quando isso acontece, o </a:t>
            </a:r>
            <a:r>
              <a:rPr lang="pt-BR" dirty="0" err="1"/>
              <a:t>GameObject</a:t>
            </a:r>
            <a:r>
              <a:rPr lang="pt-BR" dirty="0"/>
              <a:t> não se move novamente </a:t>
            </a:r>
            <a:r>
              <a:rPr lang="pt-BR" u="sng" dirty="0"/>
              <a:t>até receber uma colisão ou força </a:t>
            </a:r>
            <a:r>
              <a:rPr lang="pt-BR" dirty="0"/>
              <a:t>e, portanto, está configurado para o modo “</a:t>
            </a:r>
            <a:r>
              <a:rPr lang="pt-BR" dirty="0" err="1"/>
              <a:t>sleep</a:t>
            </a:r>
            <a:r>
              <a:rPr lang="pt-BR" dirty="0"/>
              <a:t>".</a:t>
            </a:r>
          </a:p>
          <a:p>
            <a:endParaRPr lang="pt-BR" dirty="0"/>
          </a:p>
          <a:p>
            <a:r>
              <a:rPr lang="pt-BR" dirty="0"/>
              <a:t>Esta otimização significa que nenhum tempo de processador é gasto atualizando o </a:t>
            </a:r>
            <a:r>
              <a:rPr lang="pt-BR" dirty="0" err="1"/>
              <a:t>Rigidbody</a:t>
            </a:r>
            <a:r>
              <a:rPr lang="pt-BR" dirty="0"/>
              <a:t> até a próxima vez que estiver “acordado" (ou seja, em movimento novamente).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MOSTRAR: Physics2DSettings e </a:t>
            </a:r>
            <a:r>
              <a:rPr lang="en-US" b="1" dirty="0" err="1">
                <a:solidFill>
                  <a:srgbClr val="FF0000"/>
                </a:solidFill>
              </a:rPr>
              <a:t>propriedade</a:t>
            </a:r>
            <a:r>
              <a:rPr lang="en-US" b="1" dirty="0">
                <a:solidFill>
                  <a:srgbClr val="FF0000"/>
                </a:solidFill>
              </a:rPr>
              <a:t> Sleeping Mode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51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RigidBody</a:t>
            </a:r>
            <a:r>
              <a:rPr lang="en-US" dirty="0"/>
              <a:t> – Body Types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pt-BR" dirty="0"/>
              <a:t>A opção que você escolhe define:</a:t>
            </a:r>
          </a:p>
          <a:p>
            <a:r>
              <a:rPr lang="pt-BR" dirty="0"/>
              <a:t>Comportamento de movimento (posição e rotação)</a:t>
            </a:r>
          </a:p>
          <a:p>
            <a:r>
              <a:rPr lang="pt-BR" dirty="0"/>
              <a:t>Interação </a:t>
            </a:r>
            <a:r>
              <a:rPr lang="pt-BR" dirty="0" err="1"/>
              <a:t>Collider</a:t>
            </a:r>
            <a:endParaRPr lang="pt-BR" dirty="0"/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/>
              <a:t>Tipos</a:t>
            </a:r>
            <a:r>
              <a:rPr lang="en-US" b="1" dirty="0"/>
              <a:t>:</a:t>
            </a:r>
          </a:p>
          <a:p>
            <a:pPr lvl="1"/>
            <a:r>
              <a:rPr lang="en-US" b="1" dirty="0"/>
              <a:t>Dynamic</a:t>
            </a:r>
          </a:p>
          <a:p>
            <a:pPr lvl="1"/>
            <a:r>
              <a:rPr lang="en-US" b="1" dirty="0"/>
              <a:t>Kinematic</a:t>
            </a:r>
          </a:p>
          <a:p>
            <a:pPr lvl="1"/>
            <a:r>
              <a:rPr lang="en-US" b="1" dirty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80808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RigidBody</a:t>
            </a:r>
            <a:r>
              <a:rPr lang="en-US" dirty="0"/>
              <a:t> – Dynamic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pt-BR" dirty="0"/>
          </a:p>
          <a:p>
            <a:r>
              <a:rPr lang="pt-BR" b="1" dirty="0"/>
              <a:t>Rigidbody2D</a:t>
            </a:r>
            <a:r>
              <a:rPr lang="pt-BR" dirty="0"/>
              <a:t> projetado para se mover sob simulação.</a:t>
            </a:r>
          </a:p>
          <a:p>
            <a:endParaRPr lang="pt-BR" dirty="0"/>
          </a:p>
          <a:p>
            <a:r>
              <a:rPr lang="pt-BR" dirty="0"/>
              <a:t>Possui o conjunto completo de propriedades disponíveis, como massa finita e arrasto, e é afetado pela gravidade e pelas forças.</a:t>
            </a:r>
          </a:p>
          <a:p>
            <a:endParaRPr lang="pt-BR" dirty="0"/>
          </a:p>
          <a:p>
            <a:r>
              <a:rPr lang="pt-BR" dirty="0"/>
              <a:t>Um corpo dinâmico </a:t>
            </a:r>
            <a:r>
              <a:rPr lang="pt-BR" b="1" u="sng" dirty="0"/>
              <a:t>colidirá com todos os outros tipos de corpo </a:t>
            </a:r>
            <a:r>
              <a:rPr lang="pt-BR" dirty="0"/>
              <a:t>e é o mais interativo dos tipos de corpo</a:t>
            </a:r>
          </a:p>
          <a:p>
            <a:endParaRPr lang="pt-BR" dirty="0"/>
          </a:p>
          <a:p>
            <a:r>
              <a:rPr lang="pt-BR" dirty="0"/>
              <a:t>É também o tipo de corpo mais carente de desempenho, devido à sua natureza dinâmica e interatividade com tudo a sua volta.</a:t>
            </a:r>
          </a:p>
          <a:p>
            <a:endParaRPr lang="pt-BR" dirty="0"/>
          </a:p>
          <a:p>
            <a:r>
              <a:rPr lang="pt-BR" b="1" u="sng" dirty="0"/>
              <a:t>Não use o componente </a:t>
            </a:r>
            <a:r>
              <a:rPr lang="pt-BR" b="1" u="sng" dirty="0" err="1"/>
              <a:t>Transform</a:t>
            </a:r>
            <a:r>
              <a:rPr lang="pt-BR" b="1" u="sng" dirty="0"/>
              <a:t> </a:t>
            </a:r>
            <a:r>
              <a:rPr lang="pt-BR" dirty="0"/>
              <a:t>para definir a posição ou rotação de um </a:t>
            </a:r>
            <a:r>
              <a:rPr lang="pt-BR" dirty="0" err="1"/>
              <a:t>Dynamic</a:t>
            </a:r>
            <a:r>
              <a:rPr lang="pt-BR" dirty="0"/>
              <a:t> Rigidbody2D.</a:t>
            </a:r>
          </a:p>
          <a:p>
            <a:endParaRPr lang="pt-BR" dirty="0"/>
          </a:p>
          <a:p>
            <a:r>
              <a:rPr lang="pt-BR" dirty="0"/>
              <a:t>Você pode mudar a posição e rotação diretamente através de forças aplicadas por scripts, ou indiretamente através de colisões e gravidade.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251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RigidBody</a:t>
            </a:r>
            <a:r>
              <a:rPr lang="en-US" dirty="0"/>
              <a:t> – Kinematic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pt-BR" dirty="0"/>
          </a:p>
          <a:p>
            <a:r>
              <a:rPr lang="pt-BR" dirty="0"/>
              <a:t>Enquanto um </a:t>
            </a:r>
            <a:r>
              <a:rPr lang="pt-BR" dirty="0" err="1"/>
              <a:t>Dynamic</a:t>
            </a:r>
            <a:r>
              <a:rPr lang="pt-BR" dirty="0"/>
              <a:t> </a:t>
            </a:r>
            <a:r>
              <a:rPr lang="pt-BR" dirty="0" err="1"/>
              <a:t>Rigidbody</a:t>
            </a:r>
            <a:r>
              <a:rPr lang="pt-BR" dirty="0"/>
              <a:t> 2D é afetado pela gravidade e pelas forças, um </a:t>
            </a:r>
            <a:r>
              <a:rPr lang="pt-BR" b="1" u="sng" dirty="0" err="1"/>
              <a:t>Kinematic</a:t>
            </a:r>
            <a:r>
              <a:rPr lang="pt-BR" b="1" u="sng" dirty="0"/>
              <a:t> não é.</a:t>
            </a:r>
          </a:p>
          <a:p>
            <a:endParaRPr lang="pt-BR" dirty="0"/>
          </a:p>
          <a:p>
            <a:r>
              <a:rPr lang="pt-BR" dirty="0"/>
              <a:t>Por esta razão, é rápido e tem menor demanda em recursos do sistema do que um </a:t>
            </a:r>
            <a:r>
              <a:rPr lang="pt-BR" dirty="0" err="1"/>
              <a:t>Dynamic</a:t>
            </a:r>
            <a:r>
              <a:rPr lang="pt-BR" dirty="0"/>
              <a:t> </a:t>
            </a:r>
            <a:r>
              <a:rPr lang="pt-BR" dirty="0" err="1"/>
              <a:t>Rigidbody</a:t>
            </a:r>
            <a:r>
              <a:rPr lang="pt-BR" dirty="0"/>
              <a:t> 2D.</a:t>
            </a:r>
          </a:p>
          <a:p>
            <a:endParaRPr lang="pt-BR" dirty="0"/>
          </a:p>
          <a:p>
            <a:r>
              <a:rPr lang="pt-BR" dirty="0"/>
              <a:t>foi projetado para ser reposicionado explicitamente através de </a:t>
            </a:r>
            <a:r>
              <a:rPr lang="pt-BR" b="1" dirty="0"/>
              <a:t>Rigidbody2D.MovePosition</a:t>
            </a:r>
            <a:r>
              <a:rPr lang="pt-BR" dirty="0"/>
              <a:t> ou </a:t>
            </a:r>
            <a:r>
              <a:rPr lang="pt-BR" b="1" dirty="0"/>
              <a:t>Rigidbody2D.MoveRotation.</a:t>
            </a:r>
          </a:p>
          <a:p>
            <a:endParaRPr lang="pt-BR" dirty="0"/>
          </a:p>
          <a:p>
            <a:r>
              <a:rPr lang="pt-BR" dirty="0"/>
              <a:t>se move através de sua velocidade, mas a velocidade não é afetada por forças ou gravidade.</a:t>
            </a:r>
          </a:p>
          <a:p>
            <a:endParaRPr lang="pt-BR" dirty="0"/>
          </a:p>
          <a:p>
            <a:r>
              <a:rPr lang="pt-BR" b="1" u="sng" dirty="0"/>
              <a:t>não colide com outros </a:t>
            </a:r>
            <a:r>
              <a:rPr lang="pt-BR" b="1" u="sng" dirty="0" err="1"/>
              <a:t>Kinematic</a:t>
            </a:r>
            <a:r>
              <a:rPr lang="pt-BR" b="1" u="sng" dirty="0"/>
              <a:t>  ou com </a:t>
            </a:r>
            <a:r>
              <a:rPr lang="pt-BR" b="1" u="sng" dirty="0" err="1"/>
              <a:t>Static</a:t>
            </a:r>
            <a:r>
              <a:rPr lang="pt-BR" b="1" u="sng" dirty="0"/>
              <a:t> </a:t>
            </a:r>
            <a:r>
              <a:rPr lang="pt-BR" b="1" u="sng" dirty="0" err="1"/>
              <a:t>Rigidbody</a:t>
            </a:r>
            <a:r>
              <a:rPr lang="pt-BR" dirty="0"/>
              <a:t>; Ele </a:t>
            </a:r>
            <a:r>
              <a:rPr lang="pt-BR" b="1" u="sng" dirty="0"/>
              <a:t>só colide com </a:t>
            </a:r>
            <a:r>
              <a:rPr lang="pt-BR" b="1" u="sng" dirty="0" err="1"/>
              <a:t>Dynamic</a:t>
            </a:r>
            <a:r>
              <a:rPr lang="pt-BR" b="1" u="sng" dirty="0"/>
              <a:t> </a:t>
            </a:r>
            <a:r>
              <a:rPr lang="pt-BR" b="1" u="sng" dirty="0" err="1"/>
              <a:t>Rigidbody</a:t>
            </a:r>
            <a:r>
              <a:rPr lang="pt-BR" b="1" u="sng" dirty="0"/>
              <a:t>  </a:t>
            </a:r>
            <a:r>
              <a:rPr lang="pt-BR" dirty="0"/>
              <a:t>(Observe que os Triggers são uma exceção a esta regra)</a:t>
            </a:r>
          </a:p>
          <a:p>
            <a:pPr marL="118872" indent="0">
              <a:buNone/>
            </a:pPr>
            <a:endParaRPr lang="pt-BR" dirty="0"/>
          </a:p>
          <a:p>
            <a:pPr marL="118872" indent="0">
              <a:buNone/>
            </a:pPr>
            <a:r>
              <a:rPr lang="pt-BR" b="1" dirty="0"/>
              <a:t>Use </a:t>
            </a:r>
            <a:r>
              <a:rPr lang="pt-BR" b="1" dirty="0" err="1"/>
              <a:t>Full</a:t>
            </a:r>
            <a:r>
              <a:rPr lang="pt-BR" b="1" dirty="0"/>
              <a:t> </a:t>
            </a:r>
            <a:r>
              <a:rPr lang="pt-BR" b="1" dirty="0" err="1"/>
              <a:t>Kinematic</a:t>
            </a:r>
            <a:r>
              <a:rPr lang="pt-BR" b="1" dirty="0"/>
              <a:t> </a:t>
            </a:r>
            <a:r>
              <a:rPr lang="pt-BR" b="1" dirty="0" err="1"/>
              <a:t>Contacts</a:t>
            </a:r>
            <a:endParaRPr lang="pt-BR" b="1" dirty="0"/>
          </a:p>
          <a:p>
            <a:r>
              <a:rPr lang="pt-BR" dirty="0"/>
              <a:t>semelhante a um </a:t>
            </a:r>
            <a:r>
              <a:rPr lang="pt-BR" dirty="0" err="1"/>
              <a:t>Dynamic</a:t>
            </a:r>
            <a:r>
              <a:rPr lang="pt-BR" dirty="0"/>
              <a:t> </a:t>
            </a:r>
            <a:r>
              <a:rPr lang="pt-BR" dirty="0" err="1"/>
              <a:t>Rigidbody</a:t>
            </a:r>
            <a:r>
              <a:rPr lang="pt-BR" dirty="0"/>
              <a:t> 2D, exceto que não é movido pelo motor de física ao colidir com outro </a:t>
            </a:r>
            <a:r>
              <a:rPr lang="pt-BR" dirty="0" err="1"/>
              <a:t>Rigidbody</a:t>
            </a:r>
            <a:r>
              <a:rPr lang="pt-BR" dirty="0"/>
              <a:t> 2D;</a:t>
            </a:r>
          </a:p>
          <a:p>
            <a:endParaRPr lang="pt-BR" dirty="0"/>
          </a:p>
          <a:p>
            <a:r>
              <a:rPr lang="pt-BR" dirty="0"/>
              <a:t>Atua como um objeto imóvel, com massa infinita.</a:t>
            </a:r>
          </a:p>
          <a:p>
            <a:endParaRPr lang="pt-BR" dirty="0"/>
          </a:p>
          <a:p>
            <a:r>
              <a:rPr lang="pt-BR" dirty="0"/>
              <a:t>Semelhante a um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Rigidbody</a:t>
            </a:r>
            <a:r>
              <a:rPr lang="pt-BR" dirty="0"/>
              <a:t> , comporta-se como um objeto imóvel (como se tivesse massa infinita) durante colisões.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5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RigidBody</a:t>
            </a:r>
            <a:r>
              <a:rPr lang="en-US" dirty="0"/>
              <a:t> – Static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66177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projetado para não se mover em simulação;</a:t>
            </a:r>
          </a:p>
          <a:p>
            <a:endParaRPr lang="pt-BR" dirty="0"/>
          </a:p>
          <a:p>
            <a:r>
              <a:rPr lang="pt-BR" dirty="0"/>
              <a:t>Se algo colide com ele, se comporta como um objeto imóvel (como se tivesse massa infinita).</a:t>
            </a:r>
          </a:p>
          <a:p>
            <a:endParaRPr lang="pt-BR" dirty="0"/>
          </a:p>
          <a:p>
            <a:r>
              <a:rPr lang="pt-BR" dirty="0"/>
              <a:t>O corpo estático </a:t>
            </a:r>
            <a:r>
              <a:rPr lang="pt-BR" b="1" u="sng" dirty="0"/>
              <a:t>colide apenas com </a:t>
            </a:r>
            <a:r>
              <a:rPr lang="pt-BR" b="1" u="sng" dirty="0" err="1"/>
              <a:t>Dynamic</a:t>
            </a:r>
            <a:r>
              <a:rPr lang="pt-BR" b="1" u="sng" dirty="0"/>
              <a:t> </a:t>
            </a:r>
            <a:r>
              <a:rPr lang="pt-BR" b="1" u="sng" dirty="0" err="1"/>
              <a:t>Rigidbody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Existem duas maneiras de marcar um </a:t>
            </a:r>
            <a:r>
              <a:rPr lang="pt-BR" dirty="0" err="1"/>
              <a:t>Rigidbody</a:t>
            </a:r>
            <a:r>
              <a:rPr lang="pt-BR" dirty="0"/>
              <a:t> 2D como estático:</a:t>
            </a:r>
          </a:p>
          <a:p>
            <a:pPr lvl="1"/>
            <a:r>
              <a:rPr lang="pt-BR" dirty="0"/>
              <a:t>Para o </a:t>
            </a:r>
            <a:r>
              <a:rPr lang="pt-BR" dirty="0" err="1"/>
              <a:t>GameObject</a:t>
            </a:r>
            <a:r>
              <a:rPr lang="pt-BR" dirty="0"/>
              <a:t> com o componente </a:t>
            </a:r>
            <a:r>
              <a:rPr lang="pt-BR" dirty="0" err="1"/>
              <a:t>Colider</a:t>
            </a:r>
            <a:r>
              <a:rPr lang="pt-BR" dirty="0"/>
              <a:t> 2D não ter um componente </a:t>
            </a:r>
            <a:r>
              <a:rPr lang="pt-BR" dirty="0" err="1"/>
              <a:t>Rigidbody</a:t>
            </a:r>
            <a:r>
              <a:rPr lang="pt-BR" dirty="0"/>
              <a:t> 2D. Todos esses </a:t>
            </a:r>
            <a:r>
              <a:rPr lang="pt-BR" dirty="0" err="1"/>
              <a:t>Collider</a:t>
            </a:r>
            <a:r>
              <a:rPr lang="pt-BR" dirty="0"/>
              <a:t> 2Ds são internamente considerados como anexados a um único componente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Rigidbody</a:t>
            </a:r>
            <a:r>
              <a:rPr lang="pt-BR" dirty="0"/>
              <a:t> 2D escondido.</a:t>
            </a:r>
          </a:p>
          <a:p>
            <a:pPr lvl="1"/>
            <a:r>
              <a:rPr lang="pt-BR" dirty="0"/>
              <a:t>Para o </a:t>
            </a:r>
            <a:r>
              <a:rPr lang="pt-BR" dirty="0" err="1"/>
              <a:t>GameObject</a:t>
            </a:r>
            <a:r>
              <a:rPr lang="pt-BR" dirty="0"/>
              <a:t> ter um </a:t>
            </a:r>
            <a:r>
              <a:rPr lang="pt-BR" dirty="0" err="1"/>
              <a:t>Rigidbody</a:t>
            </a:r>
            <a:r>
              <a:rPr lang="pt-BR" dirty="0"/>
              <a:t> 2D e para que o </a:t>
            </a:r>
            <a:r>
              <a:rPr lang="pt-BR" dirty="0" err="1"/>
              <a:t>Rigidbody</a:t>
            </a:r>
            <a:r>
              <a:rPr lang="pt-BR" dirty="0"/>
              <a:t> 2D seja configurado para </a:t>
            </a:r>
            <a:r>
              <a:rPr lang="pt-BR" dirty="0" err="1"/>
              <a:t>Static</a:t>
            </a:r>
            <a:r>
              <a:rPr lang="pt-BR" dirty="0"/>
              <a:t>.</a:t>
            </a:r>
          </a:p>
          <a:p>
            <a:pPr lvl="1"/>
            <a:endParaRPr lang="en-US" dirty="0"/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MOSTRAR: </a:t>
            </a:r>
            <a:r>
              <a:rPr lang="en-US" b="1" dirty="0" err="1">
                <a:solidFill>
                  <a:srgbClr val="FF0000"/>
                </a:solidFill>
              </a:rPr>
              <a:t>tipos</a:t>
            </a:r>
            <a:r>
              <a:rPr lang="en-US" b="1" dirty="0">
                <a:solidFill>
                  <a:srgbClr val="FF0000"/>
                </a:solidFill>
              </a:rPr>
              <a:t> de Rigidbody2D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8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GameManager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102081"/>
          </a:xfrm>
        </p:spPr>
        <p:txBody>
          <a:bodyPr>
            <a:normAutofit fontScale="92500" lnSpcReduction="20000"/>
          </a:bodyPr>
          <a:lstStyle/>
          <a:p>
            <a:pPr marL="118872" indent="0" algn="ctr">
              <a:buNone/>
            </a:pPr>
            <a:r>
              <a:rPr lang="pt-BR" b="1" dirty="0" err="1"/>
              <a:t>GameManager</a:t>
            </a:r>
            <a:endParaRPr lang="pt-BR" b="1" dirty="0"/>
          </a:p>
          <a:p>
            <a:pPr marL="118872" indent="0" algn="ctr">
              <a:buNone/>
            </a:pPr>
            <a:endParaRPr lang="en-US" dirty="0"/>
          </a:p>
          <a:p>
            <a:r>
              <a:rPr lang="en-US" sz="2600" dirty="0" err="1"/>
              <a:t>Ter</a:t>
            </a:r>
            <a:r>
              <a:rPr lang="en-US" sz="2600" dirty="0"/>
              <a:t> </a:t>
            </a:r>
            <a:r>
              <a:rPr lang="en-US" sz="2600" dirty="0" err="1"/>
              <a:t>uma</a:t>
            </a:r>
            <a:r>
              <a:rPr lang="en-US" sz="2600" dirty="0"/>
              <a:t> </a:t>
            </a:r>
            <a:r>
              <a:rPr lang="en-US" sz="2600" dirty="0" err="1"/>
              <a:t>Classe</a:t>
            </a:r>
            <a:r>
              <a:rPr lang="en-US" sz="2600" dirty="0"/>
              <a:t> </a:t>
            </a:r>
            <a:r>
              <a:rPr lang="en-US" sz="2600" dirty="0" err="1"/>
              <a:t>acessível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</a:t>
            </a:r>
            <a:r>
              <a:rPr lang="en-US" sz="2600" dirty="0" err="1"/>
              <a:t>todos</a:t>
            </a:r>
            <a:r>
              <a:rPr lang="en-US" sz="2600" dirty="0"/>
              <a:t> </a:t>
            </a:r>
            <a:r>
              <a:rPr lang="en-US" sz="2600" dirty="0" err="1"/>
              <a:t>os</a:t>
            </a:r>
            <a:r>
              <a:rPr lang="en-US" sz="2600" dirty="0"/>
              <a:t> outros Scripts.</a:t>
            </a:r>
            <a:endParaRPr lang="pt-BR" sz="2600" dirty="0"/>
          </a:p>
          <a:p>
            <a:r>
              <a:rPr lang="pt-BR" sz="2600" dirty="0" err="1"/>
              <a:t>Singleton</a:t>
            </a:r>
            <a:endParaRPr lang="pt-BR" sz="2600" dirty="0"/>
          </a:p>
          <a:p>
            <a:pPr lvl="1"/>
            <a:r>
              <a:rPr lang="pt-BR" sz="2200" dirty="0"/>
              <a:t>Você precisa de uma classe que tenha apenas uma instância</a:t>
            </a:r>
          </a:p>
          <a:p>
            <a:pPr lvl="1"/>
            <a:r>
              <a:rPr lang="pt-BR" sz="2200" dirty="0"/>
              <a:t>Você precisa fornecer um ponto de acesso global para a instância.</a:t>
            </a:r>
            <a:endParaRPr lang="en-US" sz="2200" dirty="0"/>
          </a:p>
          <a:p>
            <a:pPr lvl="1"/>
            <a:endParaRPr lang="en-US" sz="2200" dirty="0"/>
          </a:p>
          <a:p>
            <a:pPr marL="118872" indent="0">
              <a:buNone/>
            </a:pPr>
            <a:r>
              <a:rPr lang="pt-BR" sz="15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GameManager</a:t>
            </a:r>
            <a:r>
              <a:rPr lang="pt-BR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pt-BR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endParaRPr lang="pt-BR" sz="15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pt-BR" sz="15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Awake</a:t>
            </a:r>
            <a:r>
              <a:rPr lang="pt-BR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411480" lvl="1" indent="0">
              <a:buNone/>
            </a:pPr>
            <a:r>
              <a:rPr lang="pt-BR" sz="15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sz="15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pt-BR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11480" lvl="1" indent="0">
              <a:buNone/>
            </a:pPr>
            <a:r>
              <a:rPr lang="pt-BR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11480" lvl="1" indent="0">
              <a:buNone/>
            </a:pPr>
            <a:r>
              <a:rPr lang="pt-BR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5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pt-BR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5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11480" lvl="1" indent="0">
              <a:buNone/>
            </a:pPr>
            <a:r>
              <a:rPr lang="pt-BR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r>
              <a:rPr lang="pt-BR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408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Physics Material 2D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Material de Física 2D é usado para ajustar o atrito e o salto que ocorrem entre objetos de física 2D quando colidem. </a:t>
            </a:r>
          </a:p>
          <a:p>
            <a:endParaRPr lang="pt-BR" dirty="0"/>
          </a:p>
          <a:p>
            <a:endParaRPr lang="en-US" dirty="0"/>
          </a:p>
          <a:p>
            <a:r>
              <a:rPr lang="en-US" dirty="0" err="1"/>
              <a:t>Propriedades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Friction</a:t>
            </a:r>
          </a:p>
          <a:p>
            <a:pPr lvl="1"/>
            <a:r>
              <a:rPr lang="en-US" dirty="0"/>
              <a:t>Bounciness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25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RigidBody</a:t>
            </a:r>
            <a:r>
              <a:rPr lang="en-US" dirty="0"/>
              <a:t> - Joints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66177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Ele pode usar um dos vários componentes articulados 2D disponíveis.</a:t>
            </a:r>
          </a:p>
          <a:p>
            <a:endParaRPr lang="pt-BR" dirty="0"/>
          </a:p>
          <a:p>
            <a:r>
              <a:rPr lang="pt-BR" dirty="0"/>
              <a:t>Ao usar um componente articulado 2D (</a:t>
            </a:r>
            <a:r>
              <a:rPr lang="pt-BR" dirty="0" err="1"/>
              <a:t>Joints</a:t>
            </a:r>
            <a:r>
              <a:rPr lang="pt-BR" dirty="0"/>
              <a:t>), o objeto do jogo pode participar de um comportamento físico complexo e especializado, como:</a:t>
            </a:r>
          </a:p>
          <a:p>
            <a:pPr lvl="1"/>
            <a:r>
              <a:rPr lang="en-US" dirty="0"/>
              <a:t>hinges</a:t>
            </a:r>
          </a:p>
          <a:p>
            <a:pPr lvl="1"/>
            <a:r>
              <a:rPr lang="en-US" dirty="0"/>
              <a:t>distance</a:t>
            </a:r>
          </a:p>
          <a:p>
            <a:pPr lvl="1"/>
            <a:r>
              <a:rPr lang="en-US" dirty="0"/>
              <a:t>fixed</a:t>
            </a:r>
          </a:p>
          <a:p>
            <a:pPr lvl="1"/>
            <a:r>
              <a:rPr lang="en-US" dirty="0"/>
              <a:t>friction</a:t>
            </a:r>
          </a:p>
          <a:p>
            <a:pPr lvl="1"/>
            <a:r>
              <a:rPr lang="en-US" dirty="0"/>
              <a:t>springs</a:t>
            </a:r>
          </a:p>
          <a:p>
            <a:pPr lvl="1"/>
            <a:r>
              <a:rPr lang="en-US" dirty="0"/>
              <a:t>sliders</a:t>
            </a:r>
          </a:p>
          <a:p>
            <a:pPr lvl="1"/>
            <a:r>
              <a:rPr lang="en-US" dirty="0"/>
              <a:t>relative</a:t>
            </a:r>
          </a:p>
          <a:p>
            <a:pPr lvl="1"/>
            <a:r>
              <a:rPr lang="en-US" dirty="0"/>
              <a:t>target</a:t>
            </a:r>
          </a:p>
          <a:p>
            <a:pPr lvl="1"/>
            <a:r>
              <a:rPr lang="en-US" dirty="0"/>
              <a:t>wheel</a:t>
            </a:r>
          </a:p>
          <a:p>
            <a:endParaRPr lang="en-US" dirty="0"/>
          </a:p>
          <a:p>
            <a:r>
              <a:rPr lang="pt-BR" dirty="0"/>
              <a:t>Os </a:t>
            </a:r>
            <a:r>
              <a:rPr lang="pt-BR" dirty="0" err="1"/>
              <a:t>Joints</a:t>
            </a:r>
            <a:r>
              <a:rPr lang="pt-BR" dirty="0"/>
              <a:t> permitem que um objeto de jogo seja ancorado em um ponto da cena ou outro objeto do jogo e reaja fisicamente a essa âncora.</a:t>
            </a:r>
          </a:p>
          <a:p>
            <a:endParaRPr lang="pt-BR" dirty="0"/>
          </a:p>
          <a:p>
            <a:r>
              <a:rPr lang="pt-BR" dirty="0"/>
              <a:t>Os </a:t>
            </a:r>
            <a:r>
              <a:rPr lang="pt-BR" dirty="0" err="1"/>
              <a:t>Joints</a:t>
            </a:r>
            <a:r>
              <a:rPr lang="pt-BR" dirty="0"/>
              <a:t> podem ser conectados entre si para comportamentos mais interessantes e complexos, como correntes.</a:t>
            </a:r>
            <a:r>
              <a:rPr lang="en-US" b="1" dirty="0">
                <a:solidFill>
                  <a:srgbClr val="FF0000"/>
                </a:solidFill>
              </a:rPr>
              <a:t>	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MOSTRAR: Hinge Joint – </a:t>
            </a:r>
            <a:r>
              <a:rPr lang="en-US" b="1" dirty="0" err="1">
                <a:solidFill>
                  <a:srgbClr val="FF0000"/>
                </a:solidFill>
              </a:rPr>
              <a:t>rotação</a:t>
            </a:r>
            <a:r>
              <a:rPr lang="en-US" b="1" dirty="0">
                <a:solidFill>
                  <a:srgbClr val="FF0000"/>
                </a:solidFill>
              </a:rPr>
              <a:t>, trap door,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Movimento</a:t>
            </a:r>
            <a:r>
              <a:rPr lang="en-US" dirty="0"/>
              <a:t> com </a:t>
            </a:r>
            <a:r>
              <a:rPr lang="en-US" dirty="0" err="1"/>
              <a:t>AddForce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66177"/>
          </a:xfrm>
        </p:spPr>
        <p:txBody>
          <a:bodyPr>
            <a:normAutofit/>
          </a:bodyPr>
          <a:lstStyle/>
          <a:p>
            <a:r>
              <a:rPr lang="en-US" dirty="0" err="1"/>
              <a:t>Pega</a:t>
            </a:r>
            <a:r>
              <a:rPr lang="en-US" dirty="0"/>
              <a:t> entrada do </a:t>
            </a:r>
            <a:r>
              <a:rPr lang="en-US" dirty="0" err="1"/>
              <a:t>Usuário</a:t>
            </a:r>
            <a:endParaRPr lang="en-US" dirty="0"/>
          </a:p>
          <a:p>
            <a:pPr lvl="1"/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hor</a:t>
            </a:r>
            <a:r>
              <a:rPr lang="pt-BR" dirty="0"/>
              <a:t> = </a:t>
            </a:r>
            <a:r>
              <a:rPr lang="pt-BR" dirty="0" err="1"/>
              <a:t>Input.GetAxis</a:t>
            </a:r>
            <a:r>
              <a:rPr lang="pt-BR" dirty="0"/>
              <a:t>("Horizontal");</a:t>
            </a:r>
          </a:p>
          <a:p>
            <a:pPr lvl="1"/>
            <a:endParaRPr lang="pt-BR" dirty="0"/>
          </a:p>
          <a:p>
            <a:r>
              <a:rPr lang="pt-BR" dirty="0"/>
              <a:t>Pega a direção que irá aplicar a força</a:t>
            </a:r>
          </a:p>
          <a:p>
            <a:pPr lvl="1"/>
            <a:r>
              <a:rPr lang="pt-BR" dirty="0"/>
              <a:t>Vector2 </a:t>
            </a:r>
            <a:r>
              <a:rPr lang="pt-BR" dirty="0" err="1"/>
              <a:t>direction</a:t>
            </a:r>
            <a:r>
              <a:rPr lang="pt-BR" dirty="0"/>
              <a:t> = new vector(hor,0);</a:t>
            </a:r>
          </a:p>
          <a:p>
            <a:pPr lvl="1"/>
            <a:endParaRPr lang="pt-BR" dirty="0"/>
          </a:p>
          <a:p>
            <a:r>
              <a:rPr lang="pt-BR" dirty="0"/>
              <a:t>Aplico a força</a:t>
            </a:r>
          </a:p>
          <a:p>
            <a:pPr lvl="1"/>
            <a:r>
              <a:rPr lang="en-US" dirty="0" err="1"/>
              <a:t>rb.AddForce</a:t>
            </a:r>
            <a:r>
              <a:rPr lang="en-US" dirty="0"/>
              <a:t>(direction * speed);</a:t>
            </a:r>
          </a:p>
        </p:txBody>
      </p:sp>
    </p:spTree>
    <p:extLst>
      <p:ext uri="{BB962C8B-B14F-4D97-AF65-F5344CB8AC3E}">
        <p14:creationId xmlns:p14="http://schemas.microsoft.com/office/powerpoint/2010/main" val="1366988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Movimento</a:t>
            </a:r>
            <a:r>
              <a:rPr lang="en-US" dirty="0"/>
              <a:t> com Velocity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66177"/>
          </a:xfrm>
        </p:spPr>
        <p:txBody>
          <a:bodyPr>
            <a:normAutofit/>
          </a:bodyPr>
          <a:lstStyle/>
          <a:p>
            <a:r>
              <a:rPr lang="en-US" dirty="0" err="1"/>
              <a:t>Pega</a:t>
            </a:r>
            <a:r>
              <a:rPr lang="en-US" dirty="0"/>
              <a:t> entrada do </a:t>
            </a:r>
            <a:r>
              <a:rPr lang="en-US" dirty="0" err="1"/>
              <a:t>Usuário</a:t>
            </a:r>
            <a:endParaRPr lang="en-US" dirty="0"/>
          </a:p>
          <a:p>
            <a:pPr lvl="1"/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hor</a:t>
            </a:r>
            <a:r>
              <a:rPr lang="pt-BR" dirty="0"/>
              <a:t> = </a:t>
            </a:r>
            <a:r>
              <a:rPr lang="pt-BR" dirty="0" err="1"/>
              <a:t>Input.GetAxisRaw</a:t>
            </a:r>
            <a:r>
              <a:rPr lang="pt-BR" dirty="0"/>
              <a:t>("Horizontal");</a:t>
            </a:r>
          </a:p>
          <a:p>
            <a:pPr lvl="1"/>
            <a:endParaRPr lang="pt-BR" dirty="0"/>
          </a:p>
          <a:p>
            <a:r>
              <a:rPr lang="pt-BR" dirty="0"/>
              <a:t>Pega a direção que irá aplicar a força</a:t>
            </a:r>
          </a:p>
          <a:p>
            <a:pPr lvl="1"/>
            <a:r>
              <a:rPr lang="pt-BR" dirty="0"/>
              <a:t>Vector2 </a:t>
            </a:r>
            <a:r>
              <a:rPr lang="pt-BR" dirty="0" err="1"/>
              <a:t>direction</a:t>
            </a:r>
            <a:r>
              <a:rPr lang="pt-BR" dirty="0"/>
              <a:t> = new vector(hor,0);</a:t>
            </a:r>
          </a:p>
          <a:p>
            <a:pPr lvl="1"/>
            <a:endParaRPr lang="pt-BR" dirty="0"/>
          </a:p>
          <a:p>
            <a:r>
              <a:rPr lang="pt-BR" dirty="0"/>
              <a:t>Aplico a força</a:t>
            </a:r>
          </a:p>
          <a:p>
            <a:pPr lvl="1"/>
            <a:r>
              <a:rPr lang="en-US" dirty="0" err="1"/>
              <a:t>rb.velocity</a:t>
            </a:r>
            <a:r>
              <a:rPr lang="en-US" dirty="0"/>
              <a:t> = direction;</a:t>
            </a:r>
          </a:p>
        </p:txBody>
      </p:sp>
    </p:spTree>
    <p:extLst>
      <p:ext uri="{BB962C8B-B14F-4D97-AF65-F5344CB8AC3E}">
        <p14:creationId xmlns:p14="http://schemas.microsoft.com/office/powerpoint/2010/main" val="1219494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759E2-492B-4988-9AB8-A14CA4AC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Movendo com </a:t>
            </a:r>
            <a:r>
              <a:rPr lang="pt-BR" dirty="0" err="1"/>
              <a:t>MovePostion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56455C-AC91-4198-8A74-FECCFD993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>
                <a:hlinkClick r:id="rId2"/>
              </a:rPr>
              <a:t>https://docs.unity3d.com/ScriptReference/Rigidbody.MovePosition.html</a:t>
            </a:r>
            <a:endParaRPr lang="pt-BR" dirty="0"/>
          </a:p>
          <a:p>
            <a:endParaRPr lang="pt-BR" dirty="0"/>
          </a:p>
          <a:p>
            <a:r>
              <a:rPr lang="pt-BR" dirty="0"/>
              <a:t>Move o </a:t>
            </a:r>
            <a:r>
              <a:rPr lang="pt-BR" dirty="0" err="1"/>
              <a:t>RigidBody</a:t>
            </a:r>
            <a:r>
              <a:rPr lang="pt-BR" dirty="0"/>
              <a:t> </a:t>
            </a:r>
            <a:r>
              <a:rPr lang="pt-BR" dirty="0" err="1"/>
              <a:t>Kinemnatic</a:t>
            </a:r>
            <a:r>
              <a:rPr lang="pt-BR" dirty="0"/>
              <a:t> em direção à posição.</a:t>
            </a:r>
          </a:p>
          <a:p>
            <a:endParaRPr lang="pt-BR" dirty="0"/>
          </a:p>
          <a:p>
            <a:r>
              <a:rPr lang="pt-BR" dirty="0" err="1"/>
              <a:t>Rigidbody.MovePosition</a:t>
            </a:r>
            <a:r>
              <a:rPr lang="pt-BR" dirty="0"/>
              <a:t> move um </a:t>
            </a:r>
            <a:r>
              <a:rPr lang="pt-BR" dirty="0" err="1"/>
              <a:t>Rigidbody</a:t>
            </a:r>
            <a:r>
              <a:rPr lang="pt-BR" dirty="0"/>
              <a:t> e está em conformidade com as configurações de interpolação.</a:t>
            </a:r>
          </a:p>
          <a:p>
            <a:endParaRPr lang="pt-BR" dirty="0"/>
          </a:p>
          <a:p>
            <a:r>
              <a:rPr lang="pt-BR" dirty="0"/>
              <a:t>Quando a interpolação </a:t>
            </a:r>
            <a:r>
              <a:rPr lang="pt-BR" dirty="0" err="1"/>
              <a:t>Rigidbody</a:t>
            </a:r>
            <a:r>
              <a:rPr lang="pt-BR" dirty="0"/>
              <a:t> está habilitada, </a:t>
            </a:r>
            <a:r>
              <a:rPr lang="pt-BR" dirty="0" err="1"/>
              <a:t>Rigidbody.MovePosition</a:t>
            </a:r>
            <a:r>
              <a:rPr lang="pt-BR" dirty="0"/>
              <a:t> cria uma transição suave entre os quadros. 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Unity</a:t>
            </a:r>
            <a:r>
              <a:rPr lang="pt-BR" dirty="0"/>
              <a:t> move um </a:t>
            </a:r>
            <a:r>
              <a:rPr lang="pt-BR" dirty="0" err="1"/>
              <a:t>Rigidbody</a:t>
            </a:r>
            <a:r>
              <a:rPr lang="pt-BR" dirty="0"/>
              <a:t> em cada chamada </a:t>
            </a:r>
            <a:r>
              <a:rPr lang="pt-BR" dirty="0" err="1"/>
              <a:t>FixedUpdate</a:t>
            </a:r>
            <a:r>
              <a:rPr lang="pt-BR" dirty="0"/>
              <a:t>. A posição ocorre no espaço local. </a:t>
            </a:r>
          </a:p>
          <a:p>
            <a:endParaRPr lang="pt-BR" dirty="0"/>
          </a:p>
          <a:p>
            <a:r>
              <a:rPr lang="pt-BR" dirty="0" err="1"/>
              <a:t>Teleportar</a:t>
            </a:r>
            <a:r>
              <a:rPr lang="pt-BR" dirty="0"/>
              <a:t> um </a:t>
            </a:r>
            <a:r>
              <a:rPr lang="pt-BR" dirty="0" err="1"/>
              <a:t>Rigidbody</a:t>
            </a:r>
            <a:r>
              <a:rPr lang="pt-BR" dirty="0"/>
              <a:t> de uma posição para outra usa </a:t>
            </a:r>
            <a:r>
              <a:rPr lang="pt-BR" dirty="0" err="1"/>
              <a:t>Rigidbody.position</a:t>
            </a:r>
            <a:r>
              <a:rPr lang="pt-BR" dirty="0"/>
              <a:t> em vez de </a:t>
            </a:r>
            <a:r>
              <a:rPr lang="pt-BR" dirty="0" err="1"/>
              <a:t>MovePosition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Se o </a:t>
            </a:r>
            <a:r>
              <a:rPr lang="pt-BR" dirty="0" err="1"/>
              <a:t>Rigidbody</a:t>
            </a:r>
            <a:r>
              <a:rPr lang="pt-BR" dirty="0"/>
              <a:t> tiver </a:t>
            </a:r>
            <a:r>
              <a:rPr lang="pt-BR" dirty="0" err="1"/>
              <a:t>isKinematic</a:t>
            </a:r>
            <a:r>
              <a:rPr lang="pt-BR" dirty="0"/>
              <a:t> definido como false, ele funcionará como </a:t>
            </a:r>
            <a:r>
              <a:rPr lang="pt-BR" dirty="0" err="1"/>
              <a:t>transform.position</a:t>
            </a:r>
            <a:r>
              <a:rPr lang="pt-BR" dirty="0"/>
              <a:t> = </a:t>
            </a:r>
            <a:r>
              <a:rPr lang="pt-BR" dirty="0" err="1"/>
              <a:t>newPosition</a:t>
            </a:r>
            <a:r>
              <a:rPr lang="pt-BR" dirty="0"/>
              <a:t> e </a:t>
            </a:r>
            <a:r>
              <a:rPr lang="pt-BR" dirty="0" err="1"/>
              <a:t>teletransportará</a:t>
            </a:r>
            <a:r>
              <a:rPr lang="pt-BR" dirty="0"/>
              <a:t> o objeto para a nova posição (em vez de realizar uma transição suave).</a:t>
            </a:r>
          </a:p>
        </p:txBody>
      </p:sp>
    </p:spTree>
    <p:extLst>
      <p:ext uri="{BB962C8B-B14F-4D97-AF65-F5344CB8AC3E}">
        <p14:creationId xmlns:p14="http://schemas.microsoft.com/office/powerpoint/2010/main" val="85672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PRÀTICA: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Chão (</a:t>
            </a:r>
            <a:r>
              <a:rPr lang="pt-BR" dirty="0" err="1"/>
              <a:t>static</a:t>
            </a:r>
            <a:r>
              <a:rPr lang="pt-BR" dirty="0"/>
              <a:t>) </a:t>
            </a:r>
          </a:p>
          <a:p>
            <a:r>
              <a:rPr lang="pt-BR" dirty="0"/>
              <a:t>Personagem quadrado (</a:t>
            </a:r>
            <a:r>
              <a:rPr lang="pt-BR" dirty="0" err="1"/>
              <a:t>dynamic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anda com </a:t>
            </a:r>
            <a:r>
              <a:rPr lang="pt-BR" dirty="0" err="1"/>
              <a:t>addForce</a:t>
            </a:r>
            <a:endParaRPr lang="pt-BR" dirty="0"/>
          </a:p>
          <a:p>
            <a:pPr lvl="1"/>
            <a:r>
              <a:rPr lang="pt-BR" dirty="0"/>
              <a:t>pula com </a:t>
            </a:r>
            <a:r>
              <a:rPr lang="pt-BR" dirty="0" err="1"/>
              <a:t>addForce</a:t>
            </a:r>
            <a:r>
              <a:rPr lang="pt-BR" dirty="0"/>
              <a:t> (não deixar </a:t>
            </a:r>
            <a:r>
              <a:rPr lang="pt-BR" dirty="0" err="1"/>
              <a:t>double</a:t>
            </a:r>
            <a:r>
              <a:rPr lang="pt-BR" dirty="0"/>
              <a:t> jump)</a:t>
            </a:r>
          </a:p>
          <a:p>
            <a:r>
              <a:rPr lang="pt-BR" dirty="0"/>
              <a:t>plataforma com materiais (</a:t>
            </a:r>
            <a:r>
              <a:rPr lang="pt-BR" dirty="0" err="1"/>
              <a:t>friction</a:t>
            </a:r>
            <a:r>
              <a:rPr lang="pt-BR" dirty="0"/>
              <a:t> e </a:t>
            </a:r>
            <a:r>
              <a:rPr lang="pt-BR" dirty="0" err="1"/>
              <a:t>Bounciness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material : gelo e asfalto, borracha e madeira</a:t>
            </a:r>
          </a:p>
          <a:p>
            <a:r>
              <a:rPr lang="pt-BR" dirty="0" err="1"/>
              <a:t>Hinge</a:t>
            </a:r>
            <a:r>
              <a:rPr lang="pt-BR" dirty="0"/>
              <a:t> Joint : corrente, ponte, armadilha, porta móvel</a:t>
            </a:r>
          </a:p>
        </p:txBody>
      </p:sp>
    </p:spTree>
    <p:extLst>
      <p:ext uri="{BB962C8B-B14F-4D97-AF65-F5344CB8AC3E}">
        <p14:creationId xmlns:p14="http://schemas.microsoft.com/office/powerpoint/2010/main" val="332529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49863-D6DC-4B4B-9160-5BEA7A95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	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5FCB59-923A-4556-BFD7-4077D970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GameManager</a:t>
            </a:r>
            <a:endParaRPr lang="en-US" dirty="0"/>
          </a:p>
          <a:p>
            <a:pPr lvl="1"/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Private “_score”</a:t>
            </a:r>
          </a:p>
          <a:p>
            <a:pPr lvl="1"/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Metodo</a:t>
            </a:r>
            <a:r>
              <a:rPr lang="en-US" dirty="0"/>
              <a:t> Public </a:t>
            </a:r>
            <a:r>
              <a:rPr lang="en-US" dirty="0" err="1"/>
              <a:t>AddPoint</a:t>
            </a:r>
            <a:r>
              <a:rPr lang="en-US" dirty="0"/>
              <a:t>(int value)</a:t>
            </a:r>
          </a:p>
          <a:p>
            <a:endParaRPr lang="en-US" dirty="0"/>
          </a:p>
          <a:p>
            <a:r>
              <a:rPr lang="en-US" dirty="0" err="1"/>
              <a:t>Criar</a:t>
            </a:r>
            <a:r>
              <a:rPr lang="en-US" dirty="0"/>
              <a:t> um Script Player</a:t>
            </a:r>
          </a:p>
          <a:p>
            <a:pPr lvl="1"/>
            <a:r>
              <a:rPr lang="en-US" dirty="0"/>
              <a:t>Se player </a:t>
            </a:r>
            <a:r>
              <a:rPr lang="en-US" dirty="0" err="1"/>
              <a:t>destruir</a:t>
            </a:r>
            <a:r>
              <a:rPr lang="en-US" dirty="0"/>
              <a:t> </a:t>
            </a:r>
            <a:r>
              <a:rPr lang="en-US" dirty="0" err="1"/>
              <a:t>inimigo</a:t>
            </a:r>
            <a:r>
              <a:rPr lang="en-US" dirty="0"/>
              <a:t>, </a:t>
            </a:r>
            <a:r>
              <a:rPr lang="en-US" dirty="0" err="1"/>
              <a:t>AddPoint</a:t>
            </a:r>
            <a:r>
              <a:rPr lang="en-US" dirty="0"/>
              <a:t> do </a:t>
            </a:r>
            <a:r>
              <a:rPr lang="en-US" dirty="0" err="1"/>
              <a:t>GameManager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Tipo </a:t>
            </a:r>
            <a:r>
              <a:rPr lang="en-US" dirty="0" err="1"/>
              <a:t>NaveA</a:t>
            </a:r>
            <a:r>
              <a:rPr lang="en-US" dirty="0"/>
              <a:t>, </a:t>
            </a:r>
            <a:r>
              <a:rPr lang="en-US" dirty="0" err="1"/>
              <a:t>ganha</a:t>
            </a:r>
            <a:r>
              <a:rPr lang="en-US" dirty="0"/>
              <a:t> 1 </a:t>
            </a:r>
            <a:r>
              <a:rPr lang="en-US" dirty="0" err="1"/>
              <a:t>ponto</a:t>
            </a:r>
            <a:br>
              <a:rPr lang="en-US" dirty="0"/>
            </a:br>
            <a:r>
              <a:rPr lang="en-US" dirty="0"/>
              <a:t>Tipo </a:t>
            </a:r>
            <a:r>
              <a:rPr lang="en-US" dirty="0" err="1"/>
              <a:t>NaveB</a:t>
            </a:r>
            <a:r>
              <a:rPr lang="en-US" dirty="0"/>
              <a:t>, </a:t>
            </a:r>
            <a:r>
              <a:rPr lang="en-US" dirty="0" err="1"/>
              <a:t>ganha</a:t>
            </a:r>
            <a:r>
              <a:rPr lang="en-US" dirty="0"/>
              <a:t> 5 </a:t>
            </a:r>
            <a:r>
              <a:rPr lang="en-US" dirty="0" err="1"/>
              <a:t>pontos</a:t>
            </a:r>
            <a:r>
              <a:rPr lang="en-US" dirty="0"/>
              <a:t>.</a:t>
            </a:r>
          </a:p>
          <a:p>
            <a:r>
              <a:rPr lang="en-US" dirty="0"/>
              <a:t>UI</a:t>
            </a:r>
          </a:p>
          <a:p>
            <a:pPr lvl="1"/>
            <a:r>
              <a:rPr lang="en-US" dirty="0" err="1"/>
              <a:t>Texto</a:t>
            </a:r>
            <a:r>
              <a:rPr lang="en-US" dirty="0"/>
              <a:t> para </a:t>
            </a:r>
            <a:r>
              <a:rPr lang="en-US" dirty="0" err="1"/>
              <a:t>mostrar</a:t>
            </a:r>
            <a:r>
              <a:rPr lang="en-US" dirty="0"/>
              <a:t> Score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77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FF41C-25E5-4483-AE0D-5558911B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DontDestroyOnLoad</a:t>
            </a:r>
            <a:r>
              <a:rPr lang="pt-BR" dirty="0"/>
              <a:t>(</a:t>
            </a:r>
            <a:r>
              <a:rPr lang="pt-BR" dirty="0" err="1"/>
              <a:t>this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D4DB56-D401-41BB-97CD-E9F3E2308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destrói o </a:t>
            </a:r>
            <a:r>
              <a:rPr lang="pt-BR" dirty="0" err="1"/>
              <a:t>GameObject</a:t>
            </a:r>
            <a:r>
              <a:rPr lang="pt-BR" dirty="0"/>
              <a:t> entre carregamento de cenas.</a:t>
            </a:r>
          </a:p>
        </p:txBody>
      </p:sp>
    </p:spTree>
    <p:extLst>
      <p:ext uri="{BB962C8B-B14F-4D97-AF65-F5344CB8AC3E}">
        <p14:creationId xmlns:p14="http://schemas.microsoft.com/office/powerpoint/2010/main" val="188236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Boas </a:t>
            </a:r>
            <a:r>
              <a:rPr lang="en-US" dirty="0" err="1"/>
              <a:t>práticas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Jogos</a:t>
            </a:r>
            <a:r>
              <a:rPr lang="en-US" dirty="0"/>
              <a:t> 2D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22161"/>
          </a:xfrm>
        </p:spPr>
        <p:txBody>
          <a:bodyPr>
            <a:normAutofit fontScale="62500" lnSpcReduction="20000"/>
          </a:bodyPr>
          <a:lstStyle/>
          <a:p>
            <a:pPr marL="118872" indent="0" algn="ctr">
              <a:buNone/>
            </a:pPr>
            <a:r>
              <a:rPr lang="pt-BR" b="1" dirty="0" err="1"/>
              <a:t>Deltatime</a:t>
            </a:r>
            <a:r>
              <a:rPr lang="pt-BR" b="1" dirty="0"/>
              <a:t> (</a:t>
            </a:r>
            <a:r>
              <a:rPr lang="pt-BR" b="1" dirty="0" err="1"/>
              <a:t>dt</a:t>
            </a:r>
            <a:r>
              <a:rPr lang="pt-BR" b="1" dirty="0"/>
              <a:t>)</a:t>
            </a:r>
          </a:p>
          <a:p>
            <a:pPr marL="118872" indent="0" algn="ctr">
              <a:buNone/>
            </a:pPr>
            <a:endParaRPr lang="en-US" dirty="0"/>
          </a:p>
          <a:p>
            <a:pPr marL="118872" indent="0">
              <a:buNone/>
            </a:pPr>
            <a:r>
              <a:rPr lang="pt-BR" sz="2600" dirty="0" err="1"/>
              <a:t>dt</a:t>
            </a:r>
            <a:r>
              <a:rPr lang="pt-BR" sz="2600" dirty="0"/>
              <a:t> = fração de segundo que durou o ultimo frame até agora.</a:t>
            </a:r>
          </a:p>
          <a:p>
            <a:pPr marL="118872" indent="0">
              <a:buNone/>
            </a:pPr>
            <a:endParaRPr lang="pt-BR" sz="2600" dirty="0"/>
          </a:p>
          <a:p>
            <a:pPr marL="118872" indent="0">
              <a:buNone/>
            </a:pPr>
            <a:r>
              <a:rPr lang="en-US" sz="2600" dirty="0"/>
              <a:t>Para </a:t>
            </a:r>
            <a:r>
              <a:rPr lang="en-US" sz="2600" dirty="0" err="1"/>
              <a:t>obter</a:t>
            </a:r>
            <a:r>
              <a:rPr lang="en-US" sz="2600" dirty="0"/>
              <a:t> o dt, </a:t>
            </a:r>
            <a:r>
              <a:rPr lang="en-US" sz="2600" dirty="0" err="1"/>
              <a:t>basta</a:t>
            </a:r>
            <a:r>
              <a:rPr lang="en-US" sz="2600" dirty="0"/>
              <a:t> </a:t>
            </a:r>
            <a:r>
              <a:rPr lang="en-US" sz="2600" dirty="0" err="1"/>
              <a:t>dividir</a:t>
            </a:r>
            <a:r>
              <a:rPr lang="en-US" sz="2600" dirty="0"/>
              <a:t> o “Segundo” </a:t>
            </a:r>
            <a:r>
              <a:rPr lang="en-US" sz="2600" dirty="0" err="1"/>
              <a:t>pelo</a:t>
            </a:r>
            <a:r>
              <a:rPr lang="en-US" sz="2600" dirty="0"/>
              <a:t> framerate, </a:t>
            </a:r>
          </a:p>
          <a:p>
            <a:pPr marL="118872" indent="0">
              <a:buNone/>
            </a:pPr>
            <a:endParaRPr lang="en-US" sz="2600" dirty="0"/>
          </a:p>
          <a:p>
            <a:pPr marL="118872" indent="0">
              <a:buNone/>
            </a:pPr>
            <a:r>
              <a:rPr lang="en-US" sz="2600" dirty="0"/>
              <a:t>ex: 10 frames </a:t>
            </a:r>
            <a:r>
              <a:rPr lang="en-US" sz="2600" dirty="0" err="1"/>
              <a:t>em</a:t>
            </a:r>
            <a:r>
              <a:rPr lang="en-US" sz="2600" dirty="0"/>
              <a:t> 1 </a:t>
            </a:r>
            <a:r>
              <a:rPr lang="en-US" sz="2600" dirty="0" err="1"/>
              <a:t>segundo</a:t>
            </a:r>
            <a:r>
              <a:rPr lang="en-US" sz="2600" dirty="0"/>
              <a:t>, </a:t>
            </a:r>
            <a:r>
              <a:rPr lang="en-US" sz="2600" dirty="0" err="1"/>
              <a:t>temos</a:t>
            </a:r>
            <a:r>
              <a:rPr lang="en-US" sz="2600" dirty="0"/>
              <a:t> dt = 0,1</a:t>
            </a:r>
          </a:p>
          <a:p>
            <a:pPr marL="118872" indent="0">
              <a:buNone/>
            </a:pPr>
            <a:endParaRPr lang="en-US" sz="2600" dirty="0"/>
          </a:p>
          <a:p>
            <a:pPr marL="118872" indent="0">
              <a:buNone/>
            </a:pPr>
            <a:r>
              <a:rPr lang="en-US" sz="2600" dirty="0"/>
              <a:t> </a:t>
            </a:r>
            <a:r>
              <a:rPr lang="en-US" sz="2600" dirty="0" err="1"/>
              <a:t>ou</a:t>
            </a:r>
            <a:r>
              <a:rPr lang="en-US" sz="2600" dirty="0"/>
              <a:t> </a:t>
            </a:r>
          </a:p>
          <a:p>
            <a:pPr marL="118872" indent="0">
              <a:buNone/>
            </a:pPr>
            <a:endParaRPr lang="en-US" sz="2600" dirty="0"/>
          </a:p>
          <a:p>
            <a:pPr marL="118872" indent="0">
              <a:buNone/>
            </a:pPr>
            <a:r>
              <a:rPr lang="en-US" sz="2600" dirty="0"/>
              <a:t>60 frames </a:t>
            </a:r>
            <a:r>
              <a:rPr lang="en-US" sz="2600" dirty="0" err="1"/>
              <a:t>em</a:t>
            </a:r>
            <a:r>
              <a:rPr lang="en-US" sz="2600" dirty="0"/>
              <a:t> 1 </a:t>
            </a:r>
            <a:r>
              <a:rPr lang="en-US" sz="2600" dirty="0" err="1"/>
              <a:t>segundo</a:t>
            </a:r>
            <a:r>
              <a:rPr lang="en-US" sz="2600" dirty="0"/>
              <a:t>, </a:t>
            </a:r>
            <a:r>
              <a:rPr lang="en-US" sz="2600" dirty="0" err="1"/>
              <a:t>temos</a:t>
            </a:r>
            <a:r>
              <a:rPr lang="en-US" sz="2600" dirty="0"/>
              <a:t> dt = 0,016</a:t>
            </a:r>
            <a:endParaRPr lang="pt-BR" sz="2600" dirty="0"/>
          </a:p>
          <a:p>
            <a:pPr marL="118872" indent="0">
              <a:buNone/>
            </a:pPr>
            <a:endParaRPr lang="pt-BR" sz="2600" dirty="0"/>
          </a:p>
          <a:p>
            <a:pPr marL="118872" indent="0">
              <a:buNone/>
            </a:pPr>
            <a:r>
              <a:rPr lang="pt-BR" sz="2600" b="1" dirty="0"/>
              <a:t>Exemplo: mostrar </a:t>
            </a:r>
            <a:r>
              <a:rPr lang="pt-BR" sz="2600" b="1" dirty="0" err="1"/>
              <a:t>dt</a:t>
            </a:r>
            <a:r>
              <a:rPr lang="pt-BR" sz="2600" b="1" dirty="0"/>
              <a:t> em </a:t>
            </a:r>
            <a:r>
              <a:rPr lang="pt-BR" sz="2600" b="1" dirty="0" err="1"/>
              <a:t>update</a:t>
            </a:r>
            <a:endParaRPr lang="pt-BR" sz="2600" b="1" dirty="0"/>
          </a:p>
          <a:p>
            <a:pPr marL="118872" indent="0">
              <a:buNone/>
            </a:pPr>
            <a:r>
              <a:rPr lang="pt-BR" sz="2600" b="1" dirty="0"/>
              <a:t>Exemplo: mostrar </a:t>
            </a:r>
            <a:r>
              <a:rPr lang="pt-BR" sz="2600" b="1" dirty="0" err="1"/>
              <a:t>dt</a:t>
            </a:r>
            <a:r>
              <a:rPr lang="pt-BR" sz="2600" b="1" dirty="0"/>
              <a:t> em </a:t>
            </a:r>
            <a:r>
              <a:rPr lang="pt-BR" sz="2600" b="1" dirty="0" err="1"/>
              <a:t>FixedUpdate</a:t>
            </a:r>
            <a:endParaRPr lang="pt-BR" sz="2600" b="1" dirty="0"/>
          </a:p>
          <a:p>
            <a:pPr marL="118872" indent="0">
              <a:buNone/>
            </a:pPr>
            <a:endParaRPr lang="pt-BR" sz="2600" dirty="0"/>
          </a:p>
          <a:p>
            <a:r>
              <a:rPr lang="pt-BR" sz="2600" dirty="0"/>
              <a:t>Settings</a:t>
            </a:r>
          </a:p>
          <a:p>
            <a:pPr lvl="1"/>
            <a:r>
              <a:rPr lang="pt-BR" sz="2200" dirty="0"/>
              <a:t>Time</a:t>
            </a:r>
          </a:p>
          <a:p>
            <a:pPr lvl="2"/>
            <a:r>
              <a:rPr lang="pt-BR" sz="1800" dirty="0" err="1"/>
              <a:t>FixedTimeStep</a:t>
            </a:r>
            <a:r>
              <a:rPr lang="pt-BR" sz="1800" dirty="0"/>
              <a:t> - Um intervalo independente de quadros que determina quando os cálculos de física e os eventos </a:t>
            </a:r>
            <a:r>
              <a:rPr lang="pt-BR" sz="1800" dirty="0" err="1"/>
              <a:t>FixedUpdate</a:t>
            </a:r>
            <a:r>
              <a:rPr lang="pt-BR" sz="1800" dirty="0"/>
              <a:t> () são executados.</a:t>
            </a:r>
          </a:p>
          <a:p>
            <a:pPr lvl="2"/>
            <a:r>
              <a:rPr lang="pt-BR" sz="1800" dirty="0" err="1"/>
              <a:t>TimeScale</a:t>
            </a:r>
            <a:r>
              <a:rPr lang="pt-BR" sz="1800" dirty="0"/>
              <a:t> - A escala na qual o tempo está passando. Isso pode ser usado para efeitos de câmera lenta.</a:t>
            </a:r>
          </a:p>
          <a:p>
            <a:pPr marL="118872" indent="0">
              <a:buNone/>
            </a:pPr>
            <a:r>
              <a:rPr lang="pt-BR" sz="2600" dirty="0"/>
              <a:t>		</a:t>
            </a:r>
          </a:p>
          <a:p>
            <a:pPr marL="118872" indent="0">
              <a:buNone/>
            </a:pPr>
            <a:r>
              <a:rPr lang="pt-BR" sz="2600" dirty="0"/>
              <a:t>Comparar 1 m/f em 60 </a:t>
            </a:r>
            <a:r>
              <a:rPr lang="pt-BR" sz="2600" dirty="0" err="1"/>
              <a:t>fps</a:t>
            </a:r>
            <a:r>
              <a:rPr lang="pt-BR" sz="2600" dirty="0"/>
              <a:t> e 40 </a:t>
            </a:r>
            <a:r>
              <a:rPr lang="pt-BR" sz="2600" dirty="0" err="1"/>
              <a:t>fps</a:t>
            </a:r>
            <a:endParaRPr lang="pt-BR" sz="2600" dirty="0"/>
          </a:p>
          <a:p>
            <a:pPr marL="118872" indent="0">
              <a:buNone/>
            </a:pPr>
            <a:r>
              <a:rPr lang="pt-BR" sz="2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0723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06740"/>
            <a:ext cx="9144000" cy="2309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Double Brace 2"/>
          <p:cNvSpPr/>
          <p:nvPr/>
        </p:nvSpPr>
        <p:spPr>
          <a:xfrm>
            <a:off x="1660713" y="1395745"/>
            <a:ext cx="6192545" cy="298098"/>
          </a:xfrm>
          <a:prstGeom prst="bracePai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" name="Double Brace 3"/>
          <p:cNvSpPr/>
          <p:nvPr/>
        </p:nvSpPr>
        <p:spPr>
          <a:xfrm>
            <a:off x="1651572" y="2472416"/>
            <a:ext cx="6192545" cy="298098"/>
          </a:xfrm>
          <a:prstGeom prst="bracePai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" name="Double Bracket 4"/>
          <p:cNvSpPr/>
          <p:nvPr/>
        </p:nvSpPr>
        <p:spPr>
          <a:xfrm>
            <a:off x="1619672" y="1755785"/>
            <a:ext cx="6264696" cy="648072"/>
          </a:xfrm>
          <a:prstGeom prst="bracketPai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2123728" y="175578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55776" y="175578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87824" y="175578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19872" y="175578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51920" y="175578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83968" y="175578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16016" y="175578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48064" y="175578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80112" y="175578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12160" y="175578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44208" y="175578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08304" y="175578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3673" y="189515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521422" y="189515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FRAMES</a:t>
            </a:r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42344" y="91913"/>
            <a:ext cx="747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LOOP (</a:t>
            </a:r>
            <a:r>
              <a:rPr lang="en-US" dirty="0" err="1"/>
              <a:t>cada</a:t>
            </a:r>
            <a:r>
              <a:rPr lang="en-US" dirty="0"/>
              <a:t> frame é um Update que tem </a:t>
            </a:r>
            <a:r>
              <a:rPr lang="en-US" dirty="0" err="1"/>
              <a:t>como</a:t>
            </a:r>
            <a:r>
              <a:rPr lang="en-US" dirty="0"/>
              <a:t> tempo o Delta time)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1692755" y="13165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  <a:endParaRPr lang="pt-BR" dirty="0"/>
          </a:p>
        </p:txBody>
      </p:sp>
      <p:sp>
        <p:nvSpPr>
          <p:cNvPr id="22" name="TextBox 21"/>
          <p:cNvSpPr txBox="1"/>
          <p:nvPr/>
        </p:nvSpPr>
        <p:spPr>
          <a:xfrm>
            <a:off x="2087378" y="131782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  <a:endParaRPr lang="pt-BR" dirty="0"/>
          </a:p>
        </p:txBody>
      </p:sp>
      <p:sp>
        <p:nvSpPr>
          <p:cNvPr id="23" name="TextBox 22"/>
          <p:cNvSpPr txBox="1"/>
          <p:nvPr/>
        </p:nvSpPr>
        <p:spPr>
          <a:xfrm>
            <a:off x="2518811" y="131782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362330" y="1289487"/>
            <a:ext cx="131157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*Delta time</a:t>
            </a:r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segundos</a:t>
            </a:r>
            <a:r>
              <a:rPr lang="en-US" sz="1100" dirty="0"/>
              <a:t>)</a:t>
            </a:r>
            <a:endParaRPr lang="pt-BR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174778" y="101216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segundo</a:t>
            </a:r>
            <a:endParaRPr lang="pt-BR" dirty="0"/>
          </a:p>
        </p:txBody>
      </p:sp>
      <p:sp>
        <p:nvSpPr>
          <p:cNvPr id="26" name="TextBox 25"/>
          <p:cNvSpPr txBox="1"/>
          <p:nvPr/>
        </p:nvSpPr>
        <p:spPr>
          <a:xfrm>
            <a:off x="117209" y="2436799"/>
            <a:ext cx="1506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VELOCIDADE</a:t>
            </a:r>
          </a:p>
          <a:p>
            <a:pPr algn="ctr"/>
            <a:r>
              <a:rPr lang="en-US" sz="1200" dirty="0"/>
              <a:t>(metros/frame)</a:t>
            </a:r>
            <a:endParaRPr lang="pt-BR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782288" y="18663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28" name="TextBox 27"/>
          <p:cNvSpPr txBox="1"/>
          <p:nvPr/>
        </p:nvSpPr>
        <p:spPr>
          <a:xfrm>
            <a:off x="2188733" y="24367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29" name="TextBox 28"/>
          <p:cNvSpPr txBox="1"/>
          <p:nvPr/>
        </p:nvSpPr>
        <p:spPr>
          <a:xfrm>
            <a:off x="2634452" y="24367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30" name="TextBox 29"/>
          <p:cNvSpPr txBox="1"/>
          <p:nvPr/>
        </p:nvSpPr>
        <p:spPr>
          <a:xfrm>
            <a:off x="1776529" y="243880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31" name="TextBox 30"/>
          <p:cNvSpPr txBox="1"/>
          <p:nvPr/>
        </p:nvSpPr>
        <p:spPr>
          <a:xfrm>
            <a:off x="2188108" y="186633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pt-BR" dirty="0"/>
          </a:p>
        </p:txBody>
      </p:sp>
      <p:sp>
        <p:nvSpPr>
          <p:cNvPr id="32" name="TextBox 31"/>
          <p:cNvSpPr txBox="1"/>
          <p:nvPr/>
        </p:nvSpPr>
        <p:spPr>
          <a:xfrm>
            <a:off x="7451489" y="241675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33" name="TextBox 32"/>
          <p:cNvSpPr txBox="1"/>
          <p:nvPr/>
        </p:nvSpPr>
        <p:spPr>
          <a:xfrm>
            <a:off x="2598282" y="185497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pt-BR" dirty="0"/>
          </a:p>
        </p:txBody>
      </p:sp>
      <p:sp>
        <p:nvSpPr>
          <p:cNvPr id="34" name="TextBox 33"/>
          <p:cNvSpPr txBox="1"/>
          <p:nvPr/>
        </p:nvSpPr>
        <p:spPr>
          <a:xfrm>
            <a:off x="7445774" y="187751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pt-BR" dirty="0"/>
          </a:p>
        </p:txBody>
      </p:sp>
      <p:sp>
        <p:nvSpPr>
          <p:cNvPr id="35" name="TextBox 34"/>
          <p:cNvSpPr txBox="1"/>
          <p:nvPr/>
        </p:nvSpPr>
        <p:spPr>
          <a:xfrm>
            <a:off x="6692552" y="241675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pt-BR" dirty="0"/>
          </a:p>
        </p:txBody>
      </p:sp>
      <p:sp>
        <p:nvSpPr>
          <p:cNvPr id="36" name="TextBox 35"/>
          <p:cNvSpPr txBox="1"/>
          <p:nvPr/>
        </p:nvSpPr>
        <p:spPr>
          <a:xfrm>
            <a:off x="6692552" y="126960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pt-BR" dirty="0"/>
          </a:p>
        </p:txBody>
      </p:sp>
      <p:sp>
        <p:nvSpPr>
          <p:cNvPr id="37" name="TextBox 36"/>
          <p:cNvSpPr txBox="1"/>
          <p:nvPr/>
        </p:nvSpPr>
        <p:spPr>
          <a:xfrm>
            <a:off x="7375719" y="130821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  <a:endParaRPr lang="pt-BR" dirty="0"/>
          </a:p>
        </p:txBody>
      </p:sp>
      <p:sp>
        <p:nvSpPr>
          <p:cNvPr id="38" name="TextBox 37"/>
          <p:cNvSpPr txBox="1"/>
          <p:nvPr/>
        </p:nvSpPr>
        <p:spPr>
          <a:xfrm>
            <a:off x="4227509" y="276336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metros</a:t>
            </a:r>
            <a:endParaRPr lang="pt-BR" dirty="0"/>
          </a:p>
        </p:txBody>
      </p:sp>
      <p:sp>
        <p:nvSpPr>
          <p:cNvPr id="39" name="TextBox 38"/>
          <p:cNvSpPr txBox="1"/>
          <p:nvPr/>
        </p:nvSpPr>
        <p:spPr>
          <a:xfrm>
            <a:off x="8046984" y="190932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fps</a:t>
            </a:r>
            <a:endParaRPr lang="pt-BR" dirty="0"/>
          </a:p>
        </p:txBody>
      </p:sp>
      <p:sp>
        <p:nvSpPr>
          <p:cNvPr id="40" name="Rectangle 39"/>
          <p:cNvSpPr/>
          <p:nvPr/>
        </p:nvSpPr>
        <p:spPr>
          <a:xfrm>
            <a:off x="0" y="3661347"/>
            <a:ext cx="9144000" cy="23300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Double Brace 40"/>
          <p:cNvSpPr/>
          <p:nvPr/>
        </p:nvSpPr>
        <p:spPr>
          <a:xfrm>
            <a:off x="1660713" y="4171259"/>
            <a:ext cx="6192545" cy="298098"/>
          </a:xfrm>
          <a:prstGeom prst="bracePai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2" name="Double Brace 41"/>
          <p:cNvSpPr/>
          <p:nvPr/>
        </p:nvSpPr>
        <p:spPr>
          <a:xfrm>
            <a:off x="1651572" y="5247930"/>
            <a:ext cx="6192545" cy="298098"/>
          </a:xfrm>
          <a:prstGeom prst="bracePai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43" name="Double Bracket 42"/>
          <p:cNvSpPr/>
          <p:nvPr/>
        </p:nvSpPr>
        <p:spPr>
          <a:xfrm>
            <a:off x="1619672" y="4531299"/>
            <a:ext cx="6264696" cy="648072"/>
          </a:xfrm>
          <a:prstGeom prst="bracketPai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/>
          <p:nvPr/>
        </p:nvCxnSpPr>
        <p:spPr>
          <a:xfrm>
            <a:off x="2123728" y="4531299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555776" y="4531299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987824" y="4531299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419872" y="4531299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51920" y="4531299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283968" y="4531299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716016" y="4531299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148064" y="4531299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580112" y="4531299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012160" y="4531299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444208" y="4531299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308304" y="4531299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692552" y="471413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pt-BR" dirty="0"/>
          </a:p>
        </p:txBody>
      </p:sp>
      <p:sp>
        <p:nvSpPr>
          <p:cNvPr id="57" name="TextBox 56"/>
          <p:cNvSpPr txBox="1"/>
          <p:nvPr/>
        </p:nvSpPr>
        <p:spPr>
          <a:xfrm>
            <a:off x="521422" y="467066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FRAMES</a:t>
            </a:r>
            <a:endParaRPr lang="pt-BR" dirty="0"/>
          </a:p>
        </p:txBody>
      </p:sp>
      <p:sp>
        <p:nvSpPr>
          <p:cNvPr id="58" name="TextBox 57"/>
          <p:cNvSpPr txBox="1"/>
          <p:nvPr/>
        </p:nvSpPr>
        <p:spPr>
          <a:xfrm>
            <a:off x="1648771" y="4181808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0,016</a:t>
            </a:r>
            <a:endParaRPr lang="pt-BR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174778" y="378768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segundo</a:t>
            </a:r>
            <a:endParaRPr lang="pt-BR" dirty="0"/>
          </a:p>
        </p:txBody>
      </p:sp>
      <p:sp>
        <p:nvSpPr>
          <p:cNvPr id="60" name="TextBox 59"/>
          <p:cNvSpPr txBox="1"/>
          <p:nvPr/>
        </p:nvSpPr>
        <p:spPr>
          <a:xfrm>
            <a:off x="1782288" y="46418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61" name="TextBox 60"/>
          <p:cNvSpPr txBox="1"/>
          <p:nvPr/>
        </p:nvSpPr>
        <p:spPr>
          <a:xfrm>
            <a:off x="2188733" y="521231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62" name="TextBox 61"/>
          <p:cNvSpPr txBox="1"/>
          <p:nvPr/>
        </p:nvSpPr>
        <p:spPr>
          <a:xfrm>
            <a:off x="2634452" y="521231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63" name="TextBox 62"/>
          <p:cNvSpPr txBox="1"/>
          <p:nvPr/>
        </p:nvSpPr>
        <p:spPr>
          <a:xfrm>
            <a:off x="1776529" y="521431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64" name="TextBox 63"/>
          <p:cNvSpPr txBox="1"/>
          <p:nvPr/>
        </p:nvSpPr>
        <p:spPr>
          <a:xfrm>
            <a:off x="2188108" y="46418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pt-BR" dirty="0"/>
          </a:p>
        </p:txBody>
      </p:sp>
      <p:sp>
        <p:nvSpPr>
          <p:cNvPr id="65" name="TextBox 64"/>
          <p:cNvSpPr txBox="1"/>
          <p:nvPr/>
        </p:nvSpPr>
        <p:spPr>
          <a:xfrm>
            <a:off x="7451489" y="519226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66" name="TextBox 65"/>
          <p:cNvSpPr txBox="1"/>
          <p:nvPr/>
        </p:nvSpPr>
        <p:spPr>
          <a:xfrm>
            <a:off x="2599897" y="46530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pt-BR" dirty="0"/>
          </a:p>
        </p:txBody>
      </p:sp>
      <p:sp>
        <p:nvSpPr>
          <p:cNvPr id="67" name="TextBox 66"/>
          <p:cNvSpPr txBox="1"/>
          <p:nvPr/>
        </p:nvSpPr>
        <p:spPr>
          <a:xfrm>
            <a:off x="7445774" y="465302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</a:t>
            </a:r>
            <a:endParaRPr lang="pt-BR" dirty="0"/>
          </a:p>
        </p:txBody>
      </p:sp>
      <p:sp>
        <p:nvSpPr>
          <p:cNvPr id="68" name="TextBox 67"/>
          <p:cNvSpPr txBox="1"/>
          <p:nvPr/>
        </p:nvSpPr>
        <p:spPr>
          <a:xfrm>
            <a:off x="6692552" y="519226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pt-BR" dirty="0"/>
          </a:p>
        </p:txBody>
      </p:sp>
      <p:sp>
        <p:nvSpPr>
          <p:cNvPr id="69" name="TextBox 68"/>
          <p:cNvSpPr txBox="1"/>
          <p:nvPr/>
        </p:nvSpPr>
        <p:spPr>
          <a:xfrm>
            <a:off x="6692552" y="404511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pt-BR" dirty="0"/>
          </a:p>
        </p:txBody>
      </p:sp>
      <p:sp>
        <p:nvSpPr>
          <p:cNvPr id="70" name="TextBox 69"/>
          <p:cNvSpPr txBox="1"/>
          <p:nvPr/>
        </p:nvSpPr>
        <p:spPr>
          <a:xfrm>
            <a:off x="7392430" y="4207687"/>
            <a:ext cx="4892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0,016</a:t>
            </a:r>
            <a:endParaRPr lang="pt-BR" sz="1050" dirty="0"/>
          </a:p>
        </p:txBody>
      </p:sp>
      <p:sp>
        <p:nvSpPr>
          <p:cNvPr id="71" name="TextBox 70"/>
          <p:cNvSpPr txBox="1"/>
          <p:nvPr/>
        </p:nvSpPr>
        <p:spPr>
          <a:xfrm>
            <a:off x="4227509" y="553887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metros</a:t>
            </a:r>
            <a:endParaRPr lang="pt-BR" dirty="0"/>
          </a:p>
        </p:txBody>
      </p:sp>
      <p:sp>
        <p:nvSpPr>
          <p:cNvPr id="72" name="TextBox 71"/>
          <p:cNvSpPr txBox="1"/>
          <p:nvPr/>
        </p:nvSpPr>
        <p:spPr>
          <a:xfrm>
            <a:off x="8046984" y="468483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fps</a:t>
            </a:r>
            <a:endParaRPr lang="pt-BR" dirty="0"/>
          </a:p>
        </p:txBody>
      </p:sp>
      <p:sp>
        <p:nvSpPr>
          <p:cNvPr id="73" name="TextBox 72"/>
          <p:cNvSpPr txBox="1"/>
          <p:nvPr/>
        </p:nvSpPr>
        <p:spPr>
          <a:xfrm>
            <a:off x="2074294" y="417103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0,016</a:t>
            </a:r>
            <a:endParaRPr lang="pt-BR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2509548" y="417103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0,016</a:t>
            </a:r>
            <a:endParaRPr lang="pt-BR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65068" y="5165644"/>
            <a:ext cx="1506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VELOCIDADE</a:t>
            </a:r>
          </a:p>
          <a:p>
            <a:pPr algn="ctr"/>
            <a:r>
              <a:rPr lang="en-US" sz="1200" dirty="0"/>
              <a:t>(metros/frame)</a:t>
            </a:r>
            <a:endParaRPr lang="pt-BR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43619" y="4043340"/>
            <a:ext cx="131157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*Delta time</a:t>
            </a:r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segundos</a:t>
            </a:r>
            <a:r>
              <a:rPr lang="en-US" sz="1100" dirty="0"/>
              <a:t>)</a:t>
            </a:r>
            <a:endParaRPr lang="pt-BR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-71850" y="52830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Exemplo</a:t>
            </a:r>
            <a:r>
              <a:rPr lang="en-US" dirty="0"/>
              <a:t> 1</a:t>
            </a:r>
            <a:endParaRPr lang="pt-BR" dirty="0"/>
          </a:p>
        </p:txBody>
      </p:sp>
      <p:sp>
        <p:nvSpPr>
          <p:cNvPr id="78" name="TextBox 77"/>
          <p:cNvSpPr txBox="1"/>
          <p:nvPr/>
        </p:nvSpPr>
        <p:spPr>
          <a:xfrm>
            <a:off x="-71850" y="327497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Exemplo</a:t>
            </a:r>
            <a:r>
              <a:rPr lang="en-US" dirty="0"/>
              <a:t> 2</a:t>
            </a:r>
            <a:endParaRPr lang="pt-BR" dirty="0"/>
          </a:p>
        </p:txBody>
      </p:sp>
      <p:sp>
        <p:nvSpPr>
          <p:cNvPr id="79" name="TextBox 78"/>
          <p:cNvSpPr txBox="1"/>
          <p:nvPr/>
        </p:nvSpPr>
        <p:spPr>
          <a:xfrm>
            <a:off x="117209" y="6156159"/>
            <a:ext cx="739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Delta time é </a:t>
            </a:r>
            <a:r>
              <a:rPr lang="en-US" sz="1400" dirty="0" err="1"/>
              <a:t>variável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cada</a:t>
            </a:r>
            <a:r>
              <a:rPr lang="en-US" sz="1400" dirty="0"/>
              <a:t> frame, </a:t>
            </a:r>
            <a:r>
              <a:rPr lang="en-US" sz="1400" dirty="0" err="1"/>
              <a:t>não</a:t>
            </a:r>
            <a:r>
              <a:rPr lang="en-US" sz="1400" dirty="0"/>
              <a:t> </a:t>
            </a:r>
            <a:r>
              <a:rPr lang="en-US" sz="1400" dirty="0" err="1"/>
              <a:t>mantém</a:t>
            </a:r>
            <a:r>
              <a:rPr lang="en-US" sz="1400" dirty="0"/>
              <a:t> um valor </a:t>
            </a:r>
            <a:r>
              <a:rPr lang="en-US" sz="1400" dirty="0" err="1"/>
              <a:t>constante</a:t>
            </a:r>
            <a:r>
              <a:rPr lang="en-US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Depende</a:t>
            </a:r>
            <a:r>
              <a:rPr lang="en-US" sz="1400" dirty="0"/>
              <a:t> da </a:t>
            </a:r>
            <a:r>
              <a:rPr lang="en-US" sz="1400" dirty="0" err="1"/>
              <a:t>velocidade</a:t>
            </a:r>
            <a:r>
              <a:rPr lang="en-US" sz="1400" dirty="0"/>
              <a:t> do </a:t>
            </a:r>
            <a:r>
              <a:rPr lang="en-US" sz="1400" dirty="0" err="1"/>
              <a:t>processamento</a:t>
            </a:r>
            <a:r>
              <a:rPr lang="en-US" sz="1400" dirty="0"/>
              <a:t> no </a:t>
            </a:r>
            <a:r>
              <a:rPr lang="en-US" sz="1400" dirty="0" err="1"/>
              <a:t>momento</a:t>
            </a:r>
            <a:r>
              <a:rPr lang="en-US" sz="1400" dirty="0"/>
              <a:t> e a </a:t>
            </a:r>
            <a:r>
              <a:rPr lang="en-US" sz="1400" dirty="0" err="1"/>
              <a:t>complexidade</a:t>
            </a:r>
            <a:r>
              <a:rPr lang="en-US" sz="1400" dirty="0"/>
              <a:t> que </a:t>
            </a:r>
            <a:r>
              <a:rPr lang="en-US" sz="1400" dirty="0" err="1"/>
              <a:t>está</a:t>
            </a:r>
            <a:r>
              <a:rPr lang="en-US" sz="1400" dirty="0"/>
              <a:t> operando.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43360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time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814049"/>
          </a:xfrm>
        </p:spPr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b="1" dirty="0" err="1"/>
              <a:t>Problema</a:t>
            </a:r>
            <a:r>
              <a:rPr lang="en-US" dirty="0"/>
              <a:t>: delta time </a:t>
            </a:r>
            <a:r>
              <a:rPr lang="en-US" dirty="0" err="1"/>
              <a:t>depende</a:t>
            </a:r>
            <a:r>
              <a:rPr lang="en-US" dirty="0"/>
              <a:t> da </a:t>
            </a:r>
            <a:r>
              <a:rPr lang="en-US" dirty="0" err="1"/>
              <a:t>capacidade</a:t>
            </a:r>
            <a:r>
              <a:rPr lang="en-US" dirty="0"/>
              <a:t> da </a:t>
            </a:r>
            <a:r>
              <a:rPr lang="en-US" dirty="0" err="1"/>
              <a:t>máquina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rodando</a:t>
            </a:r>
            <a:r>
              <a:rPr lang="en-US" dirty="0"/>
              <a:t>, o que interfere no </a:t>
            </a:r>
            <a:r>
              <a:rPr lang="en-US" dirty="0" err="1"/>
              <a:t>número</a:t>
            </a:r>
            <a:r>
              <a:rPr lang="en-US" dirty="0"/>
              <a:t> de frames que </a:t>
            </a:r>
            <a:r>
              <a:rPr lang="en-US" dirty="0" err="1"/>
              <a:t>roda</a:t>
            </a:r>
            <a:r>
              <a:rPr lang="en-US" dirty="0"/>
              <a:t> por Segundo. Com </a:t>
            </a:r>
            <a:r>
              <a:rPr lang="en-US" dirty="0" err="1"/>
              <a:t>isso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máquina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um </a:t>
            </a:r>
            <a:r>
              <a:rPr lang="en-US" dirty="0" err="1"/>
              <a:t>desempenho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e </a:t>
            </a:r>
            <a:r>
              <a:rPr lang="en-US" dirty="0" err="1"/>
              <a:t>consequentemente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velocidade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b="1" dirty="0" err="1"/>
              <a:t>Solução</a:t>
            </a:r>
            <a:r>
              <a:rPr lang="en-US" dirty="0"/>
              <a:t>: </a:t>
            </a:r>
            <a:r>
              <a:rPr lang="en-US" dirty="0" err="1"/>
              <a:t>multiplicar</a:t>
            </a:r>
            <a:r>
              <a:rPr lang="en-US" dirty="0"/>
              <a:t> a </a:t>
            </a:r>
            <a:r>
              <a:rPr lang="en-US" dirty="0" err="1"/>
              <a:t>velodicade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Delta time.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600" b="1" dirty="0" err="1"/>
              <a:t>Exemplo</a:t>
            </a:r>
            <a:r>
              <a:rPr lang="en-US" sz="2600" b="1" dirty="0"/>
              <a:t> 1:  </a:t>
            </a:r>
            <a:r>
              <a:rPr lang="en-US" sz="2600" b="1" dirty="0" err="1"/>
              <a:t>máquina</a:t>
            </a:r>
            <a:r>
              <a:rPr lang="en-US" sz="2600" b="1" dirty="0"/>
              <a:t> </a:t>
            </a:r>
            <a:r>
              <a:rPr lang="en-US" sz="2600" b="1" dirty="0" err="1"/>
              <a:t>rodando</a:t>
            </a:r>
            <a:r>
              <a:rPr lang="en-US" sz="2600" b="1" dirty="0"/>
              <a:t> a 10fps</a:t>
            </a:r>
          </a:p>
          <a:p>
            <a:pPr marL="118872" indent="0">
              <a:buNone/>
            </a:pPr>
            <a:r>
              <a:rPr lang="en-US" sz="2600" dirty="0" err="1"/>
              <a:t>Velocidade</a:t>
            </a:r>
            <a:r>
              <a:rPr lang="en-US" sz="2600" dirty="0"/>
              <a:t> * dt</a:t>
            </a:r>
          </a:p>
          <a:p>
            <a:pPr marL="118872" indent="0">
              <a:buNone/>
            </a:pPr>
            <a:r>
              <a:rPr lang="en-US" sz="2600" dirty="0"/>
              <a:t>          1 	    * 0.1 	= 0.1 m/f </a:t>
            </a:r>
          </a:p>
          <a:p>
            <a:pPr marL="118872" indent="0">
              <a:buNone/>
            </a:pPr>
            <a:r>
              <a:rPr lang="en-US" sz="2600" dirty="0"/>
              <a:t>0.1 m/f  *  10 frames = 1 m/s</a:t>
            </a:r>
          </a:p>
          <a:p>
            <a:pPr marL="118872" indent="0">
              <a:buNone/>
            </a:pPr>
            <a:endParaRPr lang="en-US" sz="2600" dirty="0"/>
          </a:p>
          <a:p>
            <a:pPr marL="118872" indent="0">
              <a:buNone/>
            </a:pPr>
            <a:r>
              <a:rPr lang="en-US" sz="2600" b="1" dirty="0" err="1"/>
              <a:t>Exemplo</a:t>
            </a:r>
            <a:r>
              <a:rPr lang="en-US" sz="2600" b="1" dirty="0"/>
              <a:t> 2: </a:t>
            </a:r>
            <a:r>
              <a:rPr lang="en-US" sz="2600" b="1" dirty="0" err="1"/>
              <a:t>máquina</a:t>
            </a:r>
            <a:r>
              <a:rPr lang="en-US" sz="2600" b="1" dirty="0"/>
              <a:t> </a:t>
            </a:r>
            <a:r>
              <a:rPr lang="en-US" sz="2600" b="1" dirty="0" err="1"/>
              <a:t>rodando</a:t>
            </a:r>
            <a:r>
              <a:rPr lang="en-US" sz="2600" b="1" dirty="0"/>
              <a:t> a 60 fps </a:t>
            </a:r>
          </a:p>
          <a:p>
            <a:pPr marL="118872" indent="0">
              <a:buNone/>
            </a:pPr>
            <a:r>
              <a:rPr lang="en-US" sz="2600" dirty="0" err="1"/>
              <a:t>Velocidade</a:t>
            </a:r>
            <a:r>
              <a:rPr lang="en-US" sz="2600" dirty="0"/>
              <a:t> * dt</a:t>
            </a:r>
          </a:p>
          <a:p>
            <a:pPr marL="118872" indent="0">
              <a:buNone/>
            </a:pPr>
            <a:r>
              <a:rPr lang="en-US" sz="2600" dirty="0"/>
              <a:t>           1 	 * 0,01666 	= 0,01666 m/f</a:t>
            </a:r>
          </a:p>
          <a:p>
            <a:pPr marL="118872" indent="0">
              <a:buNone/>
            </a:pPr>
            <a:r>
              <a:rPr lang="en-US" sz="2600" dirty="0"/>
              <a:t>0,01666 m/f * 60 frames = 1 m/s</a:t>
            </a:r>
          </a:p>
          <a:p>
            <a:pPr marL="118872" indent="0">
              <a:buNone/>
            </a:pPr>
            <a:endParaRPr lang="en-US" sz="2600" dirty="0"/>
          </a:p>
          <a:p>
            <a:pPr marL="118872" indent="0">
              <a:buNone/>
            </a:pPr>
            <a:r>
              <a:rPr lang="en-US" sz="2600" dirty="0"/>
              <a:t>Agora </a:t>
            </a:r>
            <a:r>
              <a:rPr lang="en-US" sz="2600" dirty="0" err="1"/>
              <a:t>ambas</a:t>
            </a:r>
            <a:r>
              <a:rPr lang="en-US" sz="2600" dirty="0"/>
              <a:t> as </a:t>
            </a:r>
            <a:r>
              <a:rPr lang="en-US" sz="2600" dirty="0" err="1"/>
              <a:t>máquinas</a:t>
            </a:r>
            <a:r>
              <a:rPr lang="en-US" sz="2600" dirty="0"/>
              <a:t> (10 FPS e 60 FPS) </a:t>
            </a:r>
            <a:r>
              <a:rPr lang="en-US" sz="2600" dirty="0" err="1"/>
              <a:t>movem</a:t>
            </a:r>
            <a:r>
              <a:rPr lang="en-US" sz="2600" dirty="0"/>
              <a:t> o </a:t>
            </a:r>
            <a:r>
              <a:rPr lang="en-US" sz="2600" dirty="0" err="1"/>
              <a:t>objeto</a:t>
            </a:r>
            <a:r>
              <a:rPr lang="en-US" sz="2600" dirty="0"/>
              <a:t> a 1 m/s</a:t>
            </a:r>
            <a:endParaRPr lang="pt-BR" sz="2600" dirty="0"/>
          </a:p>
        </p:txBody>
      </p:sp>
      <p:sp>
        <p:nvSpPr>
          <p:cNvPr id="4" name="Rectangle 3"/>
          <p:cNvSpPr/>
          <p:nvPr/>
        </p:nvSpPr>
        <p:spPr>
          <a:xfrm>
            <a:off x="755576" y="5589240"/>
            <a:ext cx="6570488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PRÁTICA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pt-BR" sz="1400" dirty="0"/>
              <a:t>Box com bolas</a:t>
            </a:r>
          </a:p>
          <a:p>
            <a:pPr marL="118872" indent="0">
              <a:buNone/>
            </a:pPr>
            <a:r>
              <a:rPr lang="pt-BR" sz="1400" dirty="0"/>
              <a:t>1- 2 bolas fora do box, uma com </a:t>
            </a:r>
            <a:r>
              <a:rPr lang="pt-BR" sz="1400" dirty="0" err="1"/>
              <a:t>update</a:t>
            </a:r>
            <a:r>
              <a:rPr lang="pt-BR" sz="1400" dirty="0"/>
              <a:t> e outra com </a:t>
            </a:r>
            <a:r>
              <a:rPr lang="pt-BR" sz="1400" dirty="0" err="1"/>
              <a:t>dt</a:t>
            </a:r>
            <a:r>
              <a:rPr lang="pt-BR" sz="1400" dirty="0"/>
              <a:t>. Colocar segundos em cima do </a:t>
            </a:r>
            <a:r>
              <a:rPr lang="pt-BR" sz="1400" dirty="0" err="1"/>
              <a:t>dt</a:t>
            </a:r>
            <a:r>
              <a:rPr lang="pt-BR" sz="1400" dirty="0"/>
              <a:t>.</a:t>
            </a:r>
          </a:p>
          <a:p>
            <a:pPr marL="118872" indent="0">
              <a:buNone/>
            </a:pPr>
            <a:r>
              <a:rPr lang="pt-BR" sz="1400" dirty="0"/>
              <a:t>2- 1 com </a:t>
            </a:r>
            <a:r>
              <a:rPr lang="pt-BR" sz="1400" dirty="0" err="1"/>
              <a:t>fixedUpdate</a:t>
            </a:r>
            <a:r>
              <a:rPr lang="pt-BR" sz="1400" dirty="0"/>
              <a:t> 0,0166 e </a:t>
            </a:r>
            <a:r>
              <a:rPr lang="pt-BR" sz="1400" dirty="0" err="1"/>
              <a:t>FixedTimeStep</a:t>
            </a:r>
            <a:r>
              <a:rPr lang="pt-BR" sz="1400" dirty="0"/>
              <a:t> = 0,01666 e 1 com </a:t>
            </a:r>
            <a:r>
              <a:rPr lang="pt-BR" sz="1400" dirty="0" err="1"/>
              <a:t>dt</a:t>
            </a:r>
            <a:endParaRPr lang="pt-BR" sz="1400" dirty="0"/>
          </a:p>
          <a:p>
            <a:pPr marL="118872" indent="0">
              <a:buNone/>
            </a:pPr>
            <a:r>
              <a:rPr lang="pt-BR" sz="1400" dirty="0"/>
              <a:t>Conclusão: Update sempre usar </a:t>
            </a:r>
            <a:r>
              <a:rPr lang="pt-BR" sz="1400" dirty="0" err="1"/>
              <a:t>dt</a:t>
            </a:r>
            <a:r>
              <a:rPr lang="pt-BR" sz="1400" dirty="0"/>
              <a:t>, </a:t>
            </a:r>
            <a:r>
              <a:rPr lang="pt-BR" sz="1400" dirty="0" err="1"/>
              <a:t>FixedUpdate</a:t>
            </a:r>
            <a:r>
              <a:rPr lang="pt-BR" sz="1400" dirty="0"/>
              <a:t> não precisa.</a:t>
            </a:r>
          </a:p>
        </p:txBody>
      </p:sp>
      <p:pic>
        <p:nvPicPr>
          <p:cNvPr id="5" name="Picture 2" descr="Resultado de imagem para ferrament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428" y="5562415"/>
            <a:ext cx="1104057" cy="110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41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052736"/>
            <a:ext cx="7543800" cy="238809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Motores de Jogos</a:t>
            </a:r>
            <a:br>
              <a:rPr lang="pt-BR" dirty="0"/>
            </a:br>
            <a:r>
              <a:rPr lang="pt-BR" dirty="0"/>
              <a:t>(Game </a:t>
            </a:r>
            <a:r>
              <a:rPr lang="pt-BR" dirty="0" err="1"/>
              <a:t>engine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e</a:t>
            </a:r>
            <a:br>
              <a:rPr lang="pt-BR" dirty="0"/>
            </a:br>
            <a:r>
              <a:rPr lang="pt-BR" dirty="0"/>
              <a:t>Aplicação de Física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5517232"/>
            <a:ext cx="6858000" cy="990600"/>
          </a:xfrm>
        </p:spPr>
        <p:txBody>
          <a:bodyPr/>
          <a:lstStyle/>
          <a:p>
            <a:r>
              <a:rPr lang="pt-BR" dirty="0"/>
              <a:t>Fábio R. Colombini</a:t>
            </a:r>
          </a:p>
        </p:txBody>
      </p:sp>
    </p:spTree>
    <p:extLst>
      <p:ext uri="{BB962C8B-B14F-4D97-AF65-F5344CB8AC3E}">
        <p14:creationId xmlns:p14="http://schemas.microsoft.com/office/powerpoint/2010/main" val="999081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10755</TotalTime>
  <Words>2635</Words>
  <Application>Microsoft Office PowerPoint</Application>
  <PresentationFormat>Apresentação na tela (4:3)</PresentationFormat>
  <Paragraphs>416</Paragraphs>
  <Slides>35</Slides>
  <Notes>0</Notes>
  <HiddenSlides>20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Corbel</vt:lpstr>
      <vt:lpstr>Courier New</vt:lpstr>
      <vt:lpstr>Wingdings</vt:lpstr>
      <vt:lpstr>Wingdings 2</vt:lpstr>
      <vt:lpstr>Wingdings 3</vt:lpstr>
      <vt:lpstr>Module</vt:lpstr>
      <vt:lpstr>Criação em Jogos 2D  Aula 4</vt:lpstr>
      <vt:lpstr>Static</vt:lpstr>
      <vt:lpstr>GameManager</vt:lpstr>
      <vt:lpstr>DEMO </vt:lpstr>
      <vt:lpstr>DontDestroyOnLoad(this)</vt:lpstr>
      <vt:lpstr>Boas práticas em Jogos 2D</vt:lpstr>
      <vt:lpstr>Apresentação do PowerPoint</vt:lpstr>
      <vt:lpstr>Delta time</vt:lpstr>
      <vt:lpstr>Motores de Jogos (Game engine) e Aplicação de Física</vt:lpstr>
      <vt:lpstr>GAME ENGINE</vt:lpstr>
      <vt:lpstr>GAME ENGINE</vt:lpstr>
      <vt:lpstr>GAME ENGINE</vt:lpstr>
      <vt:lpstr>GAME ENGINE</vt:lpstr>
      <vt:lpstr>GAME ENGINE</vt:lpstr>
      <vt:lpstr>GAME ENGINE</vt:lpstr>
      <vt:lpstr>Aplicação de Física (Unity)</vt:lpstr>
      <vt:lpstr>APLICAÇÃO DE FÍSICA</vt:lpstr>
      <vt:lpstr>APLICAÇÃO DE FÍSICA</vt:lpstr>
      <vt:lpstr>Aplicação de Física  RigidBody2D  </vt:lpstr>
      <vt:lpstr>RigidBody</vt:lpstr>
      <vt:lpstr>RigidBody - Funções</vt:lpstr>
      <vt:lpstr>RigidBody - Propriedades</vt:lpstr>
      <vt:lpstr>DEMO:</vt:lpstr>
      <vt:lpstr>DEMO:</vt:lpstr>
      <vt:lpstr>RigidBody - Sleeping</vt:lpstr>
      <vt:lpstr>RigidBody – Body Types</vt:lpstr>
      <vt:lpstr>RigidBody – Dynamic</vt:lpstr>
      <vt:lpstr>RigidBody – Kinematic</vt:lpstr>
      <vt:lpstr>RigidBody – Static</vt:lpstr>
      <vt:lpstr>Physics Material 2D</vt:lpstr>
      <vt:lpstr>RigidBody - Joints</vt:lpstr>
      <vt:lpstr>Movimento com AddForce</vt:lpstr>
      <vt:lpstr>Movimento com Velocity</vt:lpstr>
      <vt:lpstr>Movendo com MovePostion</vt:lpstr>
      <vt:lpstr>PRÀTICA: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Games</dc:title>
  <dc:creator>Fabio</dc:creator>
  <cp:lastModifiedBy>Fabio Colombini</cp:lastModifiedBy>
  <cp:revision>121</cp:revision>
  <dcterms:created xsi:type="dcterms:W3CDTF">2013-05-28T05:09:23Z</dcterms:created>
  <dcterms:modified xsi:type="dcterms:W3CDTF">2020-09-11T02:07:30Z</dcterms:modified>
</cp:coreProperties>
</file>