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comments/comment5.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6.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7.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8.xml" ContentType="application/vnd.openxmlformats-officedocument.presentationml.comments+xml"/>
  <Override PartName="/ppt/notesSlides/notesSlide29.xml" ContentType="application/vnd.openxmlformats-officedocument.presentationml.notesSlide+xml"/>
  <Override PartName="/ppt/comments/comment9.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3"/>
  </p:notesMasterIdLst>
  <p:handoutMasterIdLst>
    <p:handoutMasterId r:id="rId34"/>
  </p:handoutMasterIdLst>
  <p:sldIdLst>
    <p:sldId id="256" r:id="rId2"/>
    <p:sldId id="262" r:id="rId3"/>
    <p:sldId id="301" r:id="rId4"/>
    <p:sldId id="263" r:id="rId5"/>
    <p:sldId id="273" r:id="rId6"/>
    <p:sldId id="271" r:id="rId7"/>
    <p:sldId id="272" r:id="rId8"/>
    <p:sldId id="275" r:id="rId9"/>
    <p:sldId id="274" r:id="rId10"/>
    <p:sldId id="278" r:id="rId11"/>
    <p:sldId id="276" r:id="rId12"/>
    <p:sldId id="277" r:id="rId13"/>
    <p:sldId id="279" r:id="rId14"/>
    <p:sldId id="280" r:id="rId15"/>
    <p:sldId id="282" r:id="rId16"/>
    <p:sldId id="290" r:id="rId17"/>
    <p:sldId id="300" r:id="rId18"/>
    <p:sldId id="289" r:id="rId19"/>
    <p:sldId id="291" r:id="rId20"/>
    <p:sldId id="292" r:id="rId21"/>
    <p:sldId id="293" r:id="rId22"/>
    <p:sldId id="294" r:id="rId23"/>
    <p:sldId id="297" r:id="rId24"/>
    <p:sldId id="299" r:id="rId25"/>
    <p:sldId id="285" r:id="rId26"/>
    <p:sldId id="283" r:id="rId27"/>
    <p:sldId id="284" r:id="rId28"/>
    <p:sldId id="286" r:id="rId29"/>
    <p:sldId id="288" r:id="rId30"/>
    <p:sldId id="287"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9">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2832">
          <p15:clr>
            <a:srgbClr val="A4A3A4"/>
          </p15:clr>
        </p15:guide>
        <p15:guide id="12" pos="336">
          <p15:clr>
            <a:srgbClr val="A4A3A4"/>
          </p15:clr>
        </p15:guide>
        <p15:guide id="13" pos="5424">
          <p15:clr>
            <a:srgbClr val="A4A3A4"/>
          </p15:clr>
        </p15:guide>
        <p15:guide id="14" pos="2928">
          <p15:clr>
            <a:srgbClr val="A4A3A4"/>
          </p15:clr>
        </p15:guide>
        <p15:guide id="15" pos="1968">
          <p15:clr>
            <a:srgbClr val="A4A3A4"/>
          </p15:clr>
        </p15:guide>
        <p15:guide id="16" pos="2070">
          <p15:clr>
            <a:srgbClr val="A4A3A4"/>
          </p15:clr>
        </p15:guide>
        <p15:guide id="17" pos="3792">
          <p15:clr>
            <a:srgbClr val="A4A3A4"/>
          </p15:clr>
        </p15:guide>
        <p15:guide id="18" pos="1104">
          <p15:clr>
            <a:srgbClr val="A4A3A4"/>
          </p15:clr>
        </p15:guide>
        <p15:guide id="19" pos="4656">
          <p15:clr>
            <a:srgbClr val="A4A3A4"/>
          </p15:clr>
        </p15:guide>
        <p15:guide id="20" pos="4560">
          <p15:clr>
            <a:srgbClr val="A4A3A4"/>
          </p15:clr>
        </p15:guide>
        <p15:guide id="21" pos="3696">
          <p15:clr>
            <a:srgbClr val="A4A3A4"/>
          </p15:clr>
        </p15:guide>
        <p15:guide id="22" pos="1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1" name="Microsoft Office User" initials="Office" lastIdx="1" clrIdx="1">
    <p:extLst/>
  </p:cmAuthor>
  <p:cmAuthor id="2" name="Microsoft Office User" initials="Office [2]" lastIdx="1" clrIdx="2">
    <p:extLst/>
  </p:cmAuthor>
  <p:cmAuthor id="3" name="Microsoft Office User" initials="Office [3]" lastIdx="1" clrIdx="3">
    <p:extLst/>
  </p:cmAuthor>
  <p:cmAuthor id="4" name="Microsoft Office User" initials="Office [4]" lastIdx="1" clrIdx="4">
    <p:extLst/>
  </p:cmAuthor>
  <p:cmAuthor id="5" name="Microsoft Office User" initials="Office [5]" lastIdx="1" clrIdx="5">
    <p:extLst/>
  </p:cmAuthor>
  <p:cmAuthor id="6" name="Microsoft Office User" initials="Office [6]" lastIdx="1" clrIdx="6">
    <p:extLst/>
  </p:cmAuthor>
  <p:cmAuthor id="7" name="Microsoft Office User" initials="Office [7]" lastIdx="1" clrIdx="7">
    <p:extLst/>
  </p:cmAuthor>
  <p:cmAuthor id="8" name="Microsoft Office User" initials="Office [8]" lastIdx="1" clrIdx="8">
    <p:extLst/>
  </p:cmAuthor>
  <p:cmAuthor id="9" name="Marcelo Dutilh" initials="MD" lastIdx="9" clrIdx="9">
    <p:extLst/>
  </p:cmAuthor>
  <p:cmAuthor id="10" name="Marcelo Dutilh" initials="MD [2]" lastIdx="1" clrIdx="10">
    <p:extLst/>
  </p:cmAuthor>
  <p:cmAuthor id="11" name="Marcelo Dutilh" initials="MD [3]" lastIdx="1" clrIdx="11">
    <p:extLst/>
  </p:cmAuthor>
  <p:cmAuthor id="12" name="Marcelo Dutilh" initials="MD [4]" lastIdx="1" clrIdx="12">
    <p:extLst/>
  </p:cmAuthor>
  <p:cmAuthor id="13" name="Marcelo Dutilh" initials="MD [5]" lastIdx="1" clrIdx="13">
    <p:extLst/>
  </p:cmAuthor>
  <p:cmAuthor id="14" name="Marcelo Dutilh" initials="MD [6]" lastIdx="1" clrIdx="14">
    <p:extLst/>
  </p:cmAuthor>
  <p:cmAuthor id="15" name="Marcelo Dutilh" initials="MD [7]" lastIdx="1" clrIdx="15">
    <p:extLst/>
  </p:cmAuthor>
  <p:cmAuthor id="16" name="Marcelo Dutilh" initials="MD [8]" lastIdx="1" clrIdx="16">
    <p:extLst/>
  </p:cmAuthor>
  <p:cmAuthor id="17" name="Marcelo Dutilh" initials="MD [9]" lastIdx="1" clrIdx="17">
    <p:extLst/>
  </p:cmAuthor>
  <p:cmAuthor id="18" name="Marcelo Dutilh" initials="MD [10]" lastIdx="1" clrIdx="18">
    <p:extLst/>
  </p:cmAuthor>
  <p:cmAuthor id="19" name="Marcelo Dutilh" initials="MD [11]" lastIdx="1" clrIdx="19">
    <p:extLst/>
  </p:cmAuthor>
  <p:cmAuthor id="20" name="Marcelo Dutilh" initials="MD [12]" lastIdx="1" clrIdx="20">
    <p:extLst/>
  </p:cmAuthor>
  <p:cmAuthor id="21" name="Marcelo Dutilh" initials="MD [13]" lastIdx="1" clrIdx="21">
    <p:extLst/>
  </p:cmAuthor>
  <p:cmAuthor id="22" name="Marcelo Dutilh" initials="MD [14]" lastIdx="1" clrIdx="22">
    <p:extLst/>
  </p:cmAuthor>
  <p:cmAuthor id="23" name="Marcelo Dutilh" initials="MD [15]" lastIdx="1" clrIdx="23">
    <p:extLst/>
  </p:cmAuthor>
  <p:cmAuthor id="24" name="Marcelo Dutilh" initials="MD [16]" lastIdx="1" clrIdx="24">
    <p:extLst/>
  </p:cmAuthor>
  <p:cmAuthor id="25" name="Marcelo Dutilh" initials="MD [17]" lastIdx="1" clrIdx="25">
    <p:extLst/>
  </p:cmAuthor>
  <p:cmAuthor id="26" name="Marcelo Dutilh" initials="MD [18]" lastIdx="1" clrIdx="26">
    <p:extLst/>
  </p:cmAuthor>
  <p:cmAuthor id="27" name="Marcelo Dutilh" initials="MD [19]" lastIdx="1" clrIdx="27">
    <p:extLst/>
  </p:cmAuthor>
  <p:cmAuthor id="28" name="Marcelo Dutilh" initials="MD [20]" lastIdx="1" clrIdx="28">
    <p:extLst/>
  </p:cmAuthor>
  <p:cmAuthor id="29" name="Marcelo Dutilh" initials="MD [21]" lastIdx="1" clrIdx="29">
    <p:extLst/>
  </p:cmAuthor>
  <p:cmAuthor id="30" name="Marcelo Dutilh" initials="MD [22]" lastIdx="1" clrIdx="30">
    <p:extLst/>
  </p:cmAuthor>
  <p:cmAuthor id="31" name="Marcelo Dutilh" initials="MD [23]" lastIdx="1" clrIdx="31">
    <p:extLst/>
  </p:cmAuthor>
  <p:cmAuthor id="32" name="Marcelo Dutilh" initials="MD [24]" lastIdx="1" clrIdx="32">
    <p:extLst/>
  </p:cmAuthor>
  <p:cmAuthor id="33" name="Marcelo Dutilh" initials="MD [25]" lastIdx="1" clrIdx="33">
    <p:extLst/>
  </p:cmAuthor>
  <p:cmAuthor id="34" name="Marcelo Dutilh" initials="MD [26]" lastIdx="1" clrIdx="34">
    <p:extLst/>
  </p:cmAuthor>
  <p:cmAuthor id="35" name="Marcelo Dutilh" initials="MD [27]" lastIdx="1" clrIdx="35">
    <p:extLst/>
  </p:cmAuthor>
  <p:cmAuthor id="36" name="Marcelo Dutilh" initials="MD [28]" lastIdx="1" clrIdx="36">
    <p:extLst/>
  </p:cmAuthor>
  <p:cmAuthor id="37" name="Marcelo Dutilh" initials="MD [29]" lastIdx="1" clrIdx="37">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5" autoAdjust="0"/>
    <p:restoredTop sz="94723" autoAdjust="0"/>
  </p:normalViewPr>
  <p:slideViewPr>
    <p:cSldViewPr>
      <p:cViewPr>
        <p:scale>
          <a:sx n="112" d="100"/>
          <a:sy n="112" d="100"/>
        </p:scale>
        <p:origin x="168" y="144"/>
      </p:cViewPr>
      <p:guideLst>
        <p:guide orient="horz" pos="144"/>
        <p:guide orient="horz" pos="436"/>
        <p:guide orient="horz" pos="4179"/>
        <p:guide orient="horz" pos="3888"/>
        <p:guide orient="horz" pos="3984"/>
        <p:guide orient="horz" pos="1104"/>
        <p:guide orient="horz" pos="1008"/>
        <p:guide orient="horz" pos="2448"/>
        <p:guide orient="horz" pos="2544"/>
        <p:guide orient="horz" pos="336"/>
        <p:guide pos="2832"/>
        <p:guide pos="336"/>
        <p:guide pos="5424"/>
        <p:guide pos="2928"/>
        <p:guide pos="1968"/>
        <p:guide pos="2070"/>
        <p:guide pos="3792"/>
        <p:guide pos="1104"/>
        <p:guide pos="4656"/>
        <p:guide pos="4560"/>
        <p:guide pos="3696"/>
        <p:guide pos="120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8-10T08:38:18.653" idx="1">
    <p:pos x="10" y="10"/>
    <p:text>las empresas tienen que sumar por lo menos el 75%</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8-10T08:38:55.405" idx="1">
    <p:pos x="5420" y="1026"/>
    <p:text>No necesariamente porque, falta sumar los "otros"</p:text>
    <p:extLst>
      <p:ext uri="{C676402C-5697-4E1C-873F-D02D1690AC5C}">
        <p15:threadingInfo xmlns:p15="http://schemas.microsoft.com/office/powerpoint/2012/main" timeZoneBias="240"/>
      </p:ext>
    </p:extLst>
  </p:cm>
  <p:cm authorId="7" dt="2017-08-10T08:39:50.155" idx="1">
    <p:pos x="5428" y="1525"/>
    <p:text>No, sólo los que son más de 10% del ingreso. es obligación si cualquier cumple una de las 3 condiciones del 10% debe ir.</p:text>
    <p:extLst>
      <p:ext uri="{C676402C-5697-4E1C-873F-D02D1690AC5C}">
        <p15:threadingInfo xmlns:p15="http://schemas.microsoft.com/office/powerpoint/2012/main" timeZoneBias="240"/>
      </p:ext>
    </p:extLst>
  </p:cm>
  <p:cm authorId="8" dt="2017-08-10T08:41:13.862" idx="1">
    <p:pos x="5428" y="1979"/>
    <p:text>No se me pide mostrar un estado de resultados completos, ingresos de terceros, ingresos de segmentos, medidas de resultados y algunos otros. </p:text>
    <p:extLst>
      <p:ext uri="{C676402C-5697-4E1C-873F-D02D1690AC5C}">
        <p15:threadingInfo xmlns:p15="http://schemas.microsoft.com/office/powerpoint/2012/main" timeZoneBias="240"/>
      </p:ext>
    </p:extLst>
  </p:cm>
  <p:cm authorId="11" dt="2017-08-10T08:43:32.371" idx="1">
    <p:pos x="5428" y="2408"/>
    <p:text>Si se puede mostrar ebidta en segmentos pero no en el que pasamos al principio del curso, el individual por empresa. Ifrs - 8 no permite poner ebidta porque eso es una medida de gestión de una empresa.</p:text>
    <p:extLst>
      <p:ext uri="{C676402C-5697-4E1C-873F-D02D1690AC5C}">
        <p15:threadingInfo xmlns:p15="http://schemas.microsoft.com/office/powerpoint/2012/main" timeZoneBias="240"/>
      </p:ext>
    </p:extLst>
  </p:cm>
  <p:cm authorId="12" dt="2017-08-10T08:54:55.659" idx="1">
    <p:pos x="5428" y="2976"/>
    <p:text>Si.. tiene que cumplir con lo del 10% y 75% etc..</p:text>
    <p:extLst>
      <p:ext uri="{C676402C-5697-4E1C-873F-D02D1690AC5C}">
        <p15:threadingInfo xmlns:p15="http://schemas.microsoft.com/office/powerpoint/2012/main" timeZoneBias="240"/>
      </p:ext>
    </p:extLst>
  </p:cm>
  <p:cm authorId="13" dt="2017-08-10T08:56:02.117" idx="1">
    <p:pos x="5428" y="3430"/>
    <p:text>si esta dentro de un segmento que es ventas mineras no. A menos que segmento por cliente. Aunque si un cliente representa mas de 10% de mis ingresos, tengo que revelarlo. Ósea decir en una nota aparte o algo así debo decirlo en los estados financieros.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4" dt="2017-08-10T09:03:12.217" idx="1">
    <p:pos x="5428" y="2205"/>
    <p:text>No, son objetivos distintos, la contabilidad busca reflejar las cosas como son. Pero cuanto vale en el mercado, es tarea de otro.</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6" dt="2017-08-10T09:06:45.702" idx="1">
    <p:pos x="10" y="10"/>
    <p:text>En los mercados activos, donde transo lo que valorizo es más fácil. Porque voy a La Bolsa y lista. Pero cuando no..</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7" dt="2017-08-10T09:07:41.884" idx="1">
    <p:pos x="10" y="10"/>
    <p:text>Es muy importante saber de que nivel es la valorización justa, ya que sirve para saber. Me interesa saber las que se hicieron con valor de mercado y las que no.</p:text>
    <p:extLst>
      <p:ext uri="{C676402C-5697-4E1C-873F-D02D1690AC5C}">
        <p15:threadingInfo xmlns:p15="http://schemas.microsoft.com/office/powerpoint/2012/main" timeZoneBias="240"/>
      </p:ext>
    </p:extLst>
  </p:cm>
  <p:cm authorId="18" dt="2017-08-10T09:09:05.350" idx="1">
    <p:pos x="533" y="1332"/>
    <p:text>Tengo información por que eso tranza.. instituciones financiero, comodities</p:text>
    <p:extLst>
      <p:ext uri="{C676402C-5697-4E1C-873F-D02D1690AC5C}">
        <p15:threadingInfo xmlns:p15="http://schemas.microsoft.com/office/powerpoint/2012/main" timeZoneBias="240"/>
      </p:ext>
    </p:extLst>
  </p:cm>
  <p:cm authorId="19" dt="2017-08-10T09:11:21.623" idx="1">
    <p:pos x="540" y="2052"/>
    <p:text>Puedo sacar info de mercado, comparar etc.</p:text>
    <p:extLst>
      <p:ext uri="{C676402C-5697-4E1C-873F-D02D1690AC5C}">
        <p15:threadingInfo xmlns:p15="http://schemas.microsoft.com/office/powerpoint/2012/main" timeZoneBias="240"/>
      </p:ext>
    </p:extLst>
  </p:cm>
  <p:cm authorId="20" dt="2017-08-10T09:13:12.815" idx="1">
    <p:pos x="540" y="2188"/>
    <p:text>es una valorizacion totalmente mia</p:text>
    <p:extLst>
      <p:ext uri="{C676402C-5697-4E1C-873F-D02D1690AC5C}">
        <p15:threadingInfo xmlns:p15="http://schemas.microsoft.com/office/powerpoint/2012/main" timeZoneBias="240">
          <p15:parentCm authorId="1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3" dt="2017-08-10T09:17:47.067" idx="1">
    <p:pos x="10" y="10"/>
    <p:text>Hay cosas que por ifrs, me obliga a estar actualizando a valores justos. </p:text>
    <p:extLst>
      <p:ext uri="{C676402C-5697-4E1C-873F-D02D1690AC5C}">
        <p15:threadingInfo xmlns:p15="http://schemas.microsoft.com/office/powerpoint/2012/main" timeZoneBias="240"/>
      </p:ext>
    </p:extLst>
  </p:cm>
  <p:cm authorId="24" dt="2017-08-10T09:19:23.948" idx="1">
    <p:pos x="146" y="146"/>
    <p:text>Por ejemplo para una fabrica, es muy difícil mirar la de alado, lo que sería usar la metodología del mercado, por lo que podría usar el método de costo. Ya que es la que más se adecua. Y es porque estoy valorizando la fábrica y no el negocio.</p:text>
    <p:extLst>
      <p:ext uri="{C676402C-5697-4E1C-873F-D02D1690AC5C}">
        <p15:threadingInfo xmlns:p15="http://schemas.microsoft.com/office/powerpoint/2012/main" timeZoneBias="240"/>
      </p:ext>
    </p:extLst>
  </p:cm>
  <p:cm authorId="25" dt="2017-08-10T09:22:14.391" idx="1">
    <p:pos x="282" y="282"/>
    <p:text>A 31 de diciembre de cada año, hay ciertas partidas que uno valoriza a mercado. O al método que sea. </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6" dt="2017-08-10T09:27:37.216" idx="1">
    <p:pos x="1839" y="492"/>
    <p:text>Uno hace provisiones para transparentar.</p:text>
    <p:extLst mod="1">
      <p:ext uri="{C676402C-5697-4E1C-873F-D02D1690AC5C}">
        <p15:threadingInfo xmlns:p15="http://schemas.microsoft.com/office/powerpoint/2012/main" timeZoneBias="240"/>
      </p:ext>
    </p:extLst>
  </p:cm>
  <p:cm authorId="27" dt="2017-08-10T09:28:48.606" idx="1">
    <p:pos x="1839" y="628"/>
    <p:text>es para que la plata que sale que esta en los estados financieros, realmente esta</p:text>
    <p:extLst mod="1">
      <p:ext uri="{C676402C-5697-4E1C-873F-D02D1690AC5C}">
        <p15:threadingInfo xmlns:p15="http://schemas.microsoft.com/office/powerpoint/2012/main" timeZoneBias="240">
          <p15:parentCm authorId="26" idx="1"/>
        </p15:threadingInfo>
      </p:ext>
    </p:extLst>
  </p:cm>
  <p:cm authorId="9" dt="2017-08-17T08:36:09.736" idx="2">
    <p:pos x="5186" y="1507"/>
    <p:text>El valor que tengo en la contabilidad no puede ser superior al valor de uso o de venta</p:text>
    <p:extLst>
      <p:ext uri="{C676402C-5697-4E1C-873F-D02D1690AC5C}">
        <p15:threadingInfo xmlns:p15="http://schemas.microsoft.com/office/powerpoint/2012/main" timeZoneBias="180"/>
      </p:ext>
    </p:extLst>
  </p:cm>
  <p:cm authorId="9" dt="2017-08-17T08:38:34.772" idx="5">
    <p:pos x="2947" y="916"/>
    <p:text>Uno hace provisiones y les baja el valor en la contabilidad, lo mismo puede pasar con máquinas que se van echando a perder etc..</p:text>
    <p:extLst>
      <p:ext uri="{C676402C-5697-4E1C-873F-D02D1690AC5C}">
        <p15:threadingInfo xmlns:p15="http://schemas.microsoft.com/office/powerpoint/2012/main" timeZoneBias="180"/>
      </p:ext>
    </p:extLst>
  </p:cm>
  <p:cm authorId="9" dt="2017-08-17T08:41:56.888" idx="6">
    <p:pos x="2926" y="935"/>
    <p:text>Solo hay deterioro si el valor libro esta por sobre los dos. Y es una diferencia por contra el más alto.</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9" dt="2017-08-10T09:41:52.149" idx="1">
    <p:pos x="10" y="10"/>
    <p:text>Si el valor de venta &gt; valor de libro &gt; valor uso queda iguak</p:text>
    <p:extLst>
      <p:ext uri="{C676402C-5697-4E1C-873F-D02D1690AC5C}">
        <p15:threadingInfo xmlns:p15="http://schemas.microsoft.com/office/powerpoint/2012/main" timeZoneBias="240"/>
      </p:ext>
    </p:extLst>
  </p:cm>
  <p:cm authorId="30" dt="2017-08-10T09:42:11.131" idx="1">
    <p:pos x="146" y="146"/>
    <p:text>Si valor libro es mayor a valor de uso y mayor a valor de venta la paridad es valor libro - valor de uso</p:text>
    <p:extLst>
      <p:ext uri="{C676402C-5697-4E1C-873F-D02D1690AC5C}">
        <p15:threadingInfo xmlns:p15="http://schemas.microsoft.com/office/powerpoint/2012/main" timeZoneBias="240"/>
      </p:ext>
    </p:extLst>
  </p:cm>
  <p:cm authorId="31" dt="2017-08-10T09:42:57.598" idx="1">
    <p:pos x="146" y="282"/>
    <p:text>** siempre se ajusta hacia abajo en deterioro!! esto es ver el deterioro en mi contabilidad.</p:text>
    <p:extLst>
      <p:ext uri="{C676402C-5697-4E1C-873F-D02D1690AC5C}">
        <p15:threadingInfo xmlns:p15="http://schemas.microsoft.com/office/powerpoint/2012/main" timeZoneBias="240">
          <p15:parentCm authorId="30" idx="1"/>
        </p15:threadingInfo>
      </p:ext>
    </p:extLst>
  </p:cm>
  <p:cm authorId="32" dt="2017-08-10T09:43:29.528" idx="1">
    <p:pos x="146" y="418"/>
    <p:text>lo que importa es que uso o venta este sobre libro. sino ajusto.</p:text>
    <p:extLst>
      <p:ext uri="{C676402C-5697-4E1C-873F-D02D1690AC5C}">
        <p15:threadingInfo xmlns:p15="http://schemas.microsoft.com/office/powerpoint/2012/main" timeZoneBias="240">
          <p15:parentCm authorId="30" idx="1"/>
        </p15:threadingInfo>
      </p:ext>
    </p:extLst>
  </p:cm>
  <p:cm authorId="33" dt="2017-08-10T09:43:37.693" idx="1">
    <p:pos x="282" y="282"/>
    <p:text>El deterioro se evalúa cada vez que haya indicios que hay deterioro, pero también hay unos activos que se debe evaluar una vez al año por lo menos que no se deprecian y no se amortizan.</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6" dt="2017-08-10T09:45:43.972" idx="1">
    <p:pos x="5428" y="1797"/>
    <p:text>Hasta 5 años para el valor en uso, pero eventualmente se podría con mas</p:text>
    <p:extLst>
      <p:ext uri="{C676402C-5697-4E1C-873F-D02D1690AC5C}">
        <p15:threadingInfo xmlns:p15="http://schemas.microsoft.com/office/powerpoint/2012/main" timeZoneBias="240"/>
      </p:ext>
    </p:extLst>
  </p:cm>
  <p:cm authorId="37" dt="2017-08-10T09:46:00.572" idx="1">
    <p:pos x="5428" y="2251"/>
    <p:text>Da lo mismo mientras sea consistente con los flujos, o con y sin impuestos. Ósea flujos con impuestos real --&gt; tasa con impuestos real.</p:text>
    <p:extLst>
      <p:ext uri="{C676402C-5697-4E1C-873F-D02D1690AC5C}">
        <p15:threadingInfo xmlns:p15="http://schemas.microsoft.com/office/powerpoint/2012/main" timeZoneBias="240"/>
      </p:ext>
    </p:extLst>
  </p:cm>
  <p:cm authorId="9" dt="2017-08-17T08:50:58.491" idx="7">
    <p:pos x="5460" y="982"/>
    <p:text>Cunado tenga evidencia de deterioro y calcular el valor recuperable o de venta.</p:text>
    <p:extLst>
      <p:ext uri="{C676402C-5697-4E1C-873F-D02D1690AC5C}">
        <p15:threadingInfo xmlns:p15="http://schemas.microsoft.com/office/powerpoint/2012/main" timeZoneBias="180"/>
      </p:ext>
    </p:extLst>
  </p:cm>
  <p:cm authorId="9" dt="2017-08-17T08:51:29.104" idx="8">
    <p:pos x="5482" y="1378"/>
    <p:text>Se ajustan a prorrata, pero no puede ser menos que el valor de uso o venta (el menor de c/u)</p:text>
    <p:extLst>
      <p:ext uri="{C676402C-5697-4E1C-873F-D02D1690AC5C}">
        <p15:threadingInfo xmlns:p15="http://schemas.microsoft.com/office/powerpoint/2012/main" timeZoneBias="180"/>
      </p:ext>
    </p:extLst>
  </p:cm>
  <p:cm authorId="9" dt="2017-08-17T09:13:33.681" idx="9">
    <p:pos x="10" y="10"/>
    <p:text>Hay que calcular los valores cuando uno de los dos uso o venta esta por abajo, porque el otro podría estar por arriba</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F05CFF-548C-4E04-B325-CF1209D66BDC}" type="datetimeFigureOut">
              <a:rPr lang="es-CL" smtClean="0">
                <a:latin typeface="Arial" pitchFamily="34" charset="0"/>
                <a:cs typeface="Arial" pitchFamily="34" charset="0"/>
              </a:rPr>
              <a:pPr/>
              <a:t>17-08-17</a:t>
            </a:fld>
            <a:endParaRPr lang="es-CL">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E90EF7-3E10-491C-87C2-59674BB3AAF6}" type="slidenum">
              <a:rPr lang="es-CL" smtClean="0">
                <a:latin typeface="Arial" pitchFamily="34" charset="0"/>
                <a:cs typeface="Arial" pitchFamily="34" charset="0"/>
              </a:rPr>
              <a:pPr/>
              <a:t>‹#›</a:t>
            </a:fld>
            <a:endParaRPr lang="es-CL">
              <a:latin typeface="Arial" pitchFamily="34" charset="0"/>
              <a:cs typeface="Arial" pitchFamily="34" charset="0"/>
            </a:endParaRPr>
          </a:p>
        </p:txBody>
      </p:sp>
    </p:spTree>
    <p:extLst>
      <p:ext uri="{BB962C8B-B14F-4D97-AF65-F5344CB8AC3E}">
        <p14:creationId xmlns:p14="http://schemas.microsoft.com/office/powerpoint/2010/main" val="978019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s-C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5EFB8DA3-BCA9-4B7D-B50D-14F47506B614}" type="datetimeFigureOut">
              <a:rPr lang="es-CL" smtClean="0"/>
              <a:pPr/>
              <a:t>17-08-17</a:t>
            </a:fld>
            <a:endParaRPr lang="es-C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CL" smtClean="0"/>
              <a:t>Click to edit Master text styles</a:t>
            </a:r>
          </a:p>
          <a:p>
            <a:pPr lvl="1"/>
            <a:r>
              <a:rPr lang="es-CL" smtClean="0"/>
              <a:t>Second level</a:t>
            </a:r>
          </a:p>
          <a:p>
            <a:pPr lvl="2"/>
            <a:r>
              <a:rPr lang="es-CL" smtClean="0"/>
              <a:t>Third level</a:t>
            </a:r>
          </a:p>
          <a:p>
            <a:pPr lvl="3"/>
            <a:r>
              <a:rPr lang="es-CL" smtClean="0"/>
              <a:t>Fourth level</a:t>
            </a:r>
          </a:p>
          <a:p>
            <a:pPr lvl="4"/>
            <a:r>
              <a:rPr lang="es-CL" smtClean="0"/>
              <a:t>Fifth level</a:t>
            </a:r>
            <a:endParaRPr lang="es-C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s-C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F07B8F03-BC93-4120-96CA-A36DF640BE24}" type="slidenum">
              <a:rPr lang="es-CL" smtClean="0"/>
              <a:pPr/>
              <a:t>‹#›</a:t>
            </a:fld>
            <a:endParaRPr lang="es-CL"/>
          </a:p>
        </p:txBody>
      </p:sp>
    </p:spTree>
    <p:extLst>
      <p:ext uri="{BB962C8B-B14F-4D97-AF65-F5344CB8AC3E}">
        <p14:creationId xmlns:p14="http://schemas.microsoft.com/office/powerpoint/2010/main" val="415895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F07B8F03-BC93-4120-96CA-A36DF640BE24}" type="slidenum">
              <a:rPr lang="es-CL" smtClean="0"/>
              <a:pPr/>
              <a:t>1</a:t>
            </a:fld>
            <a:endParaRPr lang="es-CL"/>
          </a:p>
        </p:txBody>
      </p:sp>
    </p:spTree>
    <p:extLst>
      <p:ext uri="{BB962C8B-B14F-4D97-AF65-F5344CB8AC3E}">
        <p14:creationId xmlns:p14="http://schemas.microsoft.com/office/powerpoint/2010/main" val="9848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10</a:t>
            </a:fld>
            <a:endParaRPr lang="es-CL"/>
          </a:p>
        </p:txBody>
      </p:sp>
    </p:spTree>
    <p:extLst>
      <p:ext uri="{BB962C8B-B14F-4D97-AF65-F5344CB8AC3E}">
        <p14:creationId xmlns:p14="http://schemas.microsoft.com/office/powerpoint/2010/main" val="757129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11</a:t>
            </a:fld>
            <a:endParaRPr lang="es-CL"/>
          </a:p>
        </p:txBody>
      </p:sp>
    </p:spTree>
    <p:extLst>
      <p:ext uri="{BB962C8B-B14F-4D97-AF65-F5344CB8AC3E}">
        <p14:creationId xmlns:p14="http://schemas.microsoft.com/office/powerpoint/2010/main" val="428799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F07B8F03-BC93-4120-96CA-A36DF640BE24}" type="slidenum">
              <a:rPr lang="es-CL" smtClean="0"/>
              <a:pPr/>
              <a:t>12</a:t>
            </a:fld>
            <a:endParaRPr lang="es-CL"/>
          </a:p>
        </p:txBody>
      </p:sp>
    </p:spTree>
    <p:extLst>
      <p:ext uri="{BB962C8B-B14F-4D97-AF65-F5344CB8AC3E}">
        <p14:creationId xmlns:p14="http://schemas.microsoft.com/office/powerpoint/2010/main" val="278823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13</a:t>
            </a:fld>
            <a:endParaRPr lang="es-CL"/>
          </a:p>
        </p:txBody>
      </p:sp>
    </p:spTree>
    <p:extLst>
      <p:ext uri="{BB962C8B-B14F-4D97-AF65-F5344CB8AC3E}">
        <p14:creationId xmlns:p14="http://schemas.microsoft.com/office/powerpoint/2010/main" val="2364812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14</a:t>
            </a:fld>
            <a:endParaRPr lang="es-CL"/>
          </a:p>
        </p:txBody>
      </p:sp>
    </p:spTree>
    <p:extLst>
      <p:ext uri="{BB962C8B-B14F-4D97-AF65-F5344CB8AC3E}">
        <p14:creationId xmlns:p14="http://schemas.microsoft.com/office/powerpoint/2010/main" val="182963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15</a:t>
            </a:fld>
            <a:endParaRPr lang="es-CL"/>
          </a:p>
        </p:txBody>
      </p:sp>
    </p:spTree>
    <p:extLst>
      <p:ext uri="{BB962C8B-B14F-4D97-AF65-F5344CB8AC3E}">
        <p14:creationId xmlns:p14="http://schemas.microsoft.com/office/powerpoint/2010/main" val="969800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16</a:t>
            </a:fld>
            <a:endParaRPr lang="es-CL" dirty="0"/>
          </a:p>
        </p:txBody>
      </p:sp>
      <p:sp>
        <p:nvSpPr>
          <p:cNvPr id="5" name="Footer Placeholder 4"/>
          <p:cNvSpPr>
            <a:spLocks noGrp="1"/>
          </p:cNvSpPr>
          <p:nvPr>
            <p:ph type="ftr" sz="quarter" idx="11"/>
          </p:nvPr>
        </p:nvSpPr>
        <p:spPr/>
        <p:txBody>
          <a:bodyPr/>
          <a:lstStyle/>
          <a:p>
            <a:r>
              <a:rPr lang="es-CL" smtClean="0"/>
              <a:t>Desayuno IFRS</a:t>
            </a:r>
            <a:endParaRPr lang="es-CL" dirty="0"/>
          </a:p>
        </p:txBody>
      </p:sp>
    </p:spTree>
    <p:extLst>
      <p:ext uri="{BB962C8B-B14F-4D97-AF65-F5344CB8AC3E}">
        <p14:creationId xmlns:p14="http://schemas.microsoft.com/office/powerpoint/2010/main" val="225369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17</a:t>
            </a:fld>
            <a:endParaRPr lang="es-CL" dirty="0"/>
          </a:p>
        </p:txBody>
      </p:sp>
      <p:sp>
        <p:nvSpPr>
          <p:cNvPr id="5" name="Footer Placeholder 4"/>
          <p:cNvSpPr>
            <a:spLocks noGrp="1"/>
          </p:cNvSpPr>
          <p:nvPr>
            <p:ph type="ftr" sz="quarter" idx="11"/>
          </p:nvPr>
        </p:nvSpPr>
        <p:spPr/>
        <p:txBody>
          <a:bodyPr/>
          <a:lstStyle/>
          <a:p>
            <a:r>
              <a:rPr lang="es-CL" smtClean="0"/>
              <a:t>Desayuno IFRS</a:t>
            </a:r>
            <a:endParaRPr lang="es-CL" dirty="0"/>
          </a:p>
        </p:txBody>
      </p:sp>
    </p:spTree>
    <p:extLst>
      <p:ext uri="{BB962C8B-B14F-4D97-AF65-F5344CB8AC3E}">
        <p14:creationId xmlns:p14="http://schemas.microsoft.com/office/powerpoint/2010/main" val="2253696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18</a:t>
            </a:fld>
            <a:endParaRPr lang="es-CL" dirty="0"/>
          </a:p>
        </p:txBody>
      </p:sp>
      <p:sp>
        <p:nvSpPr>
          <p:cNvPr id="5" name="Footer Placeholder 4"/>
          <p:cNvSpPr>
            <a:spLocks noGrp="1"/>
          </p:cNvSpPr>
          <p:nvPr>
            <p:ph type="ftr" sz="quarter" idx="11"/>
          </p:nvPr>
        </p:nvSpPr>
        <p:spPr/>
        <p:txBody>
          <a:bodyPr/>
          <a:lstStyle/>
          <a:p>
            <a:r>
              <a:rPr lang="es-CL" smtClean="0"/>
              <a:t>Desayuno IFRS</a:t>
            </a:r>
            <a:endParaRPr lang="es-CL" dirty="0"/>
          </a:p>
        </p:txBody>
      </p:sp>
    </p:spTree>
    <p:extLst>
      <p:ext uri="{BB962C8B-B14F-4D97-AF65-F5344CB8AC3E}">
        <p14:creationId xmlns:p14="http://schemas.microsoft.com/office/powerpoint/2010/main" val="2253696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19</a:t>
            </a:fld>
            <a:endParaRPr lang="es-CL" dirty="0"/>
          </a:p>
        </p:txBody>
      </p:sp>
      <p:sp>
        <p:nvSpPr>
          <p:cNvPr id="5" name="Footer Placeholder 4"/>
          <p:cNvSpPr>
            <a:spLocks noGrp="1"/>
          </p:cNvSpPr>
          <p:nvPr>
            <p:ph type="ftr" sz="quarter" idx="11"/>
          </p:nvPr>
        </p:nvSpPr>
        <p:spPr/>
        <p:txBody>
          <a:bodyPr/>
          <a:lstStyle/>
          <a:p>
            <a:r>
              <a:rPr lang="es-CL" smtClean="0"/>
              <a:t>Desayuno IFRS</a:t>
            </a:r>
            <a:endParaRPr lang="es-CL" dirty="0"/>
          </a:p>
        </p:txBody>
      </p:sp>
    </p:spTree>
    <p:extLst>
      <p:ext uri="{BB962C8B-B14F-4D97-AF65-F5344CB8AC3E}">
        <p14:creationId xmlns:p14="http://schemas.microsoft.com/office/powerpoint/2010/main" val="225369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a:t>
            </a:fld>
            <a:endParaRPr lang="es-CL"/>
          </a:p>
        </p:txBody>
      </p:sp>
    </p:spTree>
    <p:extLst>
      <p:ext uri="{BB962C8B-B14F-4D97-AF65-F5344CB8AC3E}">
        <p14:creationId xmlns:p14="http://schemas.microsoft.com/office/powerpoint/2010/main" val="4237981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20</a:t>
            </a:fld>
            <a:endParaRPr lang="es-CL" dirty="0"/>
          </a:p>
        </p:txBody>
      </p:sp>
      <p:sp>
        <p:nvSpPr>
          <p:cNvPr id="5" name="Footer Placeholder 4"/>
          <p:cNvSpPr>
            <a:spLocks noGrp="1"/>
          </p:cNvSpPr>
          <p:nvPr>
            <p:ph type="ftr" sz="quarter" idx="11"/>
          </p:nvPr>
        </p:nvSpPr>
        <p:spPr/>
        <p:txBody>
          <a:bodyPr/>
          <a:lstStyle/>
          <a:p>
            <a:r>
              <a:rPr lang="es-CL" smtClean="0"/>
              <a:t>Desayuno IFRS</a:t>
            </a:r>
            <a:endParaRPr lang="es-CL" dirty="0"/>
          </a:p>
        </p:txBody>
      </p:sp>
    </p:spTree>
    <p:extLst>
      <p:ext uri="{BB962C8B-B14F-4D97-AF65-F5344CB8AC3E}">
        <p14:creationId xmlns:p14="http://schemas.microsoft.com/office/powerpoint/2010/main" val="2253696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E9D4BCC-7B31-4FA6-8691-F2D294AFB49E}" type="datetime1">
              <a:rPr lang="en-GB">
                <a:solidFill>
                  <a:prstClr val="black"/>
                </a:solidFill>
              </a:rPr>
              <a:pPr/>
              <a:t>17/08/2017</a:t>
            </a:fld>
            <a:endParaRPr lang="en-GB" dirty="0">
              <a:solidFill>
                <a:prstClr val="black"/>
              </a:solidFill>
            </a:endParaRPr>
          </a:p>
        </p:txBody>
      </p:sp>
      <p:sp>
        <p:nvSpPr>
          <p:cNvPr id="7" name="Rectangle 7"/>
          <p:cNvSpPr>
            <a:spLocks noGrp="1" noChangeArrowheads="1"/>
          </p:cNvSpPr>
          <p:nvPr>
            <p:ph type="sldNum" sz="quarter" idx="5"/>
          </p:nvPr>
        </p:nvSpPr>
        <p:spPr>
          <a:ln/>
        </p:spPr>
        <p:txBody>
          <a:bodyPr/>
          <a:lstStyle/>
          <a:p>
            <a:fld id="{24132756-031E-461B-AE75-913DA6AC45E3}" type="slidenum">
              <a:rPr lang="en-GB">
                <a:solidFill>
                  <a:prstClr val="black"/>
                </a:solidFill>
              </a:rPr>
              <a:pPr/>
              <a:t>21</a:t>
            </a:fld>
            <a:endParaRPr lang="en-GB" dirty="0">
              <a:solidFill>
                <a:prstClr val="black"/>
              </a:solidFill>
            </a:endParaRPr>
          </a:p>
        </p:txBody>
      </p:sp>
      <p:sp>
        <p:nvSpPr>
          <p:cNvPr id="737282" name="Rectangle 2"/>
          <p:cNvSpPr>
            <a:spLocks noGrp="1" noRot="1" noChangeAspect="1" noChangeArrowheads="1" noTextEdit="1"/>
          </p:cNvSpPr>
          <p:nvPr>
            <p:ph type="sldImg"/>
          </p:nvPr>
        </p:nvSpPr>
        <p:spPr>
          <a:xfrm>
            <a:off x="1146175" y="690563"/>
            <a:ext cx="4565650" cy="3424237"/>
          </a:xfrm>
          <a:ln/>
        </p:spPr>
      </p:sp>
      <p:sp>
        <p:nvSpPr>
          <p:cNvPr id="737283" name="Rectangle 3"/>
          <p:cNvSpPr>
            <a:spLocks noGrp="1" noChangeArrowheads="1"/>
          </p:cNvSpPr>
          <p:nvPr>
            <p:ph type="body" idx="1"/>
          </p:nvPr>
        </p:nvSpPr>
        <p:spPr>
          <a:xfrm>
            <a:off x="761112" y="4573463"/>
            <a:ext cx="5335780" cy="4113046"/>
          </a:xfrm>
        </p:spPr>
        <p:txBody>
          <a:bodyPr/>
          <a:lstStyle/>
          <a:p>
            <a:pPr marL="228940" indent="-228940"/>
            <a:endParaRPr lang="de-DE" dirty="0"/>
          </a:p>
        </p:txBody>
      </p:sp>
    </p:spTree>
    <p:extLst>
      <p:ext uri="{BB962C8B-B14F-4D97-AF65-F5344CB8AC3E}">
        <p14:creationId xmlns:p14="http://schemas.microsoft.com/office/powerpoint/2010/main" val="427558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4139292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05113D2-D8EF-45EC-8388-70C5C39999E3}" type="datetime1">
              <a:rPr lang="en-GB">
                <a:solidFill>
                  <a:prstClr val="black"/>
                </a:solidFill>
              </a:rPr>
              <a:pPr/>
              <a:t>17/08/2017</a:t>
            </a:fld>
            <a:endParaRPr lang="en-GB" dirty="0">
              <a:solidFill>
                <a:prstClr val="black"/>
              </a:solidFill>
            </a:endParaRPr>
          </a:p>
        </p:txBody>
      </p:sp>
      <p:sp>
        <p:nvSpPr>
          <p:cNvPr id="7" name="Rectangle 7"/>
          <p:cNvSpPr>
            <a:spLocks noGrp="1" noChangeArrowheads="1"/>
          </p:cNvSpPr>
          <p:nvPr>
            <p:ph type="sldNum" sz="quarter" idx="5"/>
          </p:nvPr>
        </p:nvSpPr>
        <p:spPr>
          <a:ln/>
        </p:spPr>
        <p:txBody>
          <a:bodyPr/>
          <a:lstStyle/>
          <a:p>
            <a:fld id="{1810DD06-209B-414E-A20D-58DC0D2F19F3}" type="slidenum">
              <a:rPr lang="en-GB">
                <a:solidFill>
                  <a:prstClr val="black"/>
                </a:solidFill>
              </a:rPr>
              <a:pPr/>
              <a:t>23</a:t>
            </a:fld>
            <a:endParaRPr lang="en-GB" dirty="0">
              <a:solidFill>
                <a:prstClr val="black"/>
              </a:solidFill>
            </a:endParaRPr>
          </a:p>
        </p:txBody>
      </p:sp>
      <p:sp>
        <p:nvSpPr>
          <p:cNvPr id="745474" name="Rectangle 2"/>
          <p:cNvSpPr>
            <a:spLocks noGrp="1" noRot="1" noChangeAspect="1" noChangeArrowheads="1" noTextEdit="1"/>
          </p:cNvSpPr>
          <p:nvPr>
            <p:ph type="sldImg"/>
          </p:nvPr>
        </p:nvSpPr>
        <p:spPr>
          <a:xfrm>
            <a:off x="1146175" y="690563"/>
            <a:ext cx="4565650" cy="3424237"/>
          </a:xfrm>
          <a:ln/>
        </p:spPr>
      </p:sp>
      <p:sp>
        <p:nvSpPr>
          <p:cNvPr id="745475" name="Rectangle 3"/>
          <p:cNvSpPr>
            <a:spLocks noGrp="1" noChangeArrowheads="1"/>
          </p:cNvSpPr>
          <p:nvPr>
            <p:ph type="body" idx="1"/>
          </p:nvPr>
        </p:nvSpPr>
        <p:spPr>
          <a:xfrm>
            <a:off x="761112" y="4573463"/>
            <a:ext cx="5335780" cy="4113046"/>
          </a:xfrm>
        </p:spPr>
        <p:txBody>
          <a:bodyPr/>
          <a:lstStyle/>
          <a:p>
            <a:pPr marL="228940" indent="-228940"/>
            <a:endParaRPr lang="de-DE" dirty="0"/>
          </a:p>
        </p:txBody>
      </p:sp>
    </p:spTree>
    <p:extLst>
      <p:ext uri="{BB962C8B-B14F-4D97-AF65-F5344CB8AC3E}">
        <p14:creationId xmlns:p14="http://schemas.microsoft.com/office/powerpoint/2010/main" val="2137954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C7BD988-B686-4112-AEB0-D151F13E897F}" type="datetime1">
              <a:rPr lang="en-GB">
                <a:solidFill>
                  <a:prstClr val="black"/>
                </a:solidFill>
              </a:rPr>
              <a:pPr/>
              <a:t>17/08/2017</a:t>
            </a:fld>
            <a:endParaRPr lang="en-GB" dirty="0">
              <a:solidFill>
                <a:prstClr val="black"/>
              </a:solidFill>
            </a:endParaRPr>
          </a:p>
        </p:txBody>
      </p:sp>
      <p:sp>
        <p:nvSpPr>
          <p:cNvPr id="7" name="Rectangle 7"/>
          <p:cNvSpPr>
            <a:spLocks noGrp="1" noChangeArrowheads="1"/>
          </p:cNvSpPr>
          <p:nvPr>
            <p:ph type="sldNum" sz="quarter" idx="5"/>
          </p:nvPr>
        </p:nvSpPr>
        <p:spPr>
          <a:ln/>
        </p:spPr>
        <p:txBody>
          <a:bodyPr/>
          <a:lstStyle/>
          <a:p>
            <a:fld id="{15CF9282-5CDD-41F8-957A-A1C6E44BB389}" type="slidenum">
              <a:rPr lang="en-GB">
                <a:solidFill>
                  <a:prstClr val="black"/>
                </a:solidFill>
              </a:rPr>
              <a:pPr/>
              <a:t>24</a:t>
            </a:fld>
            <a:endParaRPr lang="en-GB" dirty="0">
              <a:solidFill>
                <a:prstClr val="black"/>
              </a:solidFill>
            </a:endParaRPr>
          </a:p>
        </p:txBody>
      </p:sp>
      <p:sp>
        <p:nvSpPr>
          <p:cNvPr id="749570" name="Rectangle 2"/>
          <p:cNvSpPr>
            <a:spLocks noGrp="1" noRot="1" noChangeAspect="1" noChangeArrowheads="1" noTextEdit="1"/>
          </p:cNvSpPr>
          <p:nvPr>
            <p:ph type="sldImg"/>
          </p:nvPr>
        </p:nvSpPr>
        <p:spPr>
          <a:xfrm>
            <a:off x="1146175" y="690563"/>
            <a:ext cx="4565650" cy="3424237"/>
          </a:xfrm>
          <a:ln/>
        </p:spPr>
      </p:sp>
      <p:sp>
        <p:nvSpPr>
          <p:cNvPr id="749571" name="Rectangle 3"/>
          <p:cNvSpPr>
            <a:spLocks noGrp="1" noChangeArrowheads="1"/>
          </p:cNvSpPr>
          <p:nvPr>
            <p:ph type="body" idx="1"/>
          </p:nvPr>
        </p:nvSpPr>
        <p:spPr>
          <a:xfrm>
            <a:off x="761112" y="4573463"/>
            <a:ext cx="5335780" cy="4113046"/>
          </a:xfrm>
        </p:spPr>
        <p:txBody>
          <a:bodyPr/>
          <a:lstStyle/>
          <a:p>
            <a:pPr marL="228940" indent="-228940"/>
            <a:endParaRPr lang="de-DE" dirty="0"/>
          </a:p>
        </p:txBody>
      </p:sp>
    </p:spTree>
    <p:extLst>
      <p:ext uri="{BB962C8B-B14F-4D97-AF65-F5344CB8AC3E}">
        <p14:creationId xmlns:p14="http://schemas.microsoft.com/office/powerpoint/2010/main" val="396761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25</a:t>
            </a:fld>
            <a:endParaRPr lang="es-CL"/>
          </a:p>
        </p:txBody>
      </p:sp>
    </p:spTree>
    <p:extLst>
      <p:ext uri="{BB962C8B-B14F-4D97-AF65-F5344CB8AC3E}">
        <p14:creationId xmlns:p14="http://schemas.microsoft.com/office/powerpoint/2010/main" val="3312837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26</a:t>
            </a:fld>
            <a:endParaRPr lang="es-CL"/>
          </a:p>
        </p:txBody>
      </p:sp>
    </p:spTree>
    <p:extLst>
      <p:ext uri="{BB962C8B-B14F-4D97-AF65-F5344CB8AC3E}">
        <p14:creationId xmlns:p14="http://schemas.microsoft.com/office/powerpoint/2010/main" val="2890156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27</a:t>
            </a:fld>
            <a:endParaRPr lang="es-CL"/>
          </a:p>
        </p:txBody>
      </p:sp>
    </p:spTree>
    <p:extLst>
      <p:ext uri="{BB962C8B-B14F-4D97-AF65-F5344CB8AC3E}">
        <p14:creationId xmlns:p14="http://schemas.microsoft.com/office/powerpoint/2010/main" val="134264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28</a:t>
            </a:fld>
            <a:endParaRPr lang="es-CL"/>
          </a:p>
        </p:txBody>
      </p:sp>
    </p:spTree>
    <p:extLst>
      <p:ext uri="{BB962C8B-B14F-4D97-AF65-F5344CB8AC3E}">
        <p14:creationId xmlns:p14="http://schemas.microsoft.com/office/powerpoint/2010/main" val="624232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29</a:t>
            </a:fld>
            <a:endParaRPr lang="es-CL"/>
          </a:p>
        </p:txBody>
      </p:sp>
    </p:spTree>
    <p:extLst>
      <p:ext uri="{BB962C8B-B14F-4D97-AF65-F5344CB8AC3E}">
        <p14:creationId xmlns:p14="http://schemas.microsoft.com/office/powerpoint/2010/main" val="385955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3</a:t>
            </a:fld>
            <a:endParaRPr lang="es-CL"/>
          </a:p>
        </p:txBody>
      </p:sp>
    </p:spTree>
    <p:extLst>
      <p:ext uri="{BB962C8B-B14F-4D97-AF65-F5344CB8AC3E}">
        <p14:creationId xmlns:p14="http://schemas.microsoft.com/office/powerpoint/2010/main" val="709761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30</a:t>
            </a:fld>
            <a:endParaRPr lang="es-CL"/>
          </a:p>
        </p:txBody>
      </p:sp>
    </p:spTree>
    <p:extLst>
      <p:ext uri="{BB962C8B-B14F-4D97-AF65-F5344CB8AC3E}">
        <p14:creationId xmlns:p14="http://schemas.microsoft.com/office/powerpoint/2010/main" val="1878225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31</a:t>
            </a:fld>
            <a:endParaRPr lang="es-CL"/>
          </a:p>
        </p:txBody>
      </p:sp>
    </p:spTree>
    <p:extLst>
      <p:ext uri="{BB962C8B-B14F-4D97-AF65-F5344CB8AC3E}">
        <p14:creationId xmlns:p14="http://schemas.microsoft.com/office/powerpoint/2010/main" val="331912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4</a:t>
            </a:fld>
            <a:endParaRPr lang="es-CL"/>
          </a:p>
        </p:txBody>
      </p:sp>
    </p:spTree>
    <p:extLst>
      <p:ext uri="{BB962C8B-B14F-4D97-AF65-F5344CB8AC3E}">
        <p14:creationId xmlns:p14="http://schemas.microsoft.com/office/powerpoint/2010/main" val="2508559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5</a:t>
            </a:fld>
            <a:endParaRPr lang="es-CL"/>
          </a:p>
        </p:txBody>
      </p:sp>
    </p:spTree>
    <p:extLst>
      <p:ext uri="{BB962C8B-B14F-4D97-AF65-F5344CB8AC3E}">
        <p14:creationId xmlns:p14="http://schemas.microsoft.com/office/powerpoint/2010/main" val="189593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6</a:t>
            </a:fld>
            <a:endParaRPr lang="es-CL"/>
          </a:p>
        </p:txBody>
      </p:sp>
    </p:spTree>
    <p:extLst>
      <p:ext uri="{BB962C8B-B14F-4D97-AF65-F5344CB8AC3E}">
        <p14:creationId xmlns:p14="http://schemas.microsoft.com/office/powerpoint/2010/main" val="402143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12C4330-1170-4B4A-9969-731BCA0071C1}" type="slidenum">
              <a:rPr lang="es-CL" smtClean="0"/>
              <a:pPr/>
              <a:t>7</a:t>
            </a:fld>
            <a:endParaRPr lang="es-CL"/>
          </a:p>
        </p:txBody>
      </p:sp>
    </p:spTree>
    <p:extLst>
      <p:ext uri="{BB962C8B-B14F-4D97-AF65-F5344CB8AC3E}">
        <p14:creationId xmlns:p14="http://schemas.microsoft.com/office/powerpoint/2010/main" val="27571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s-CL" smtClean="0"/>
              <a:pPr/>
              <a:t>8</a:t>
            </a:fld>
            <a:endParaRPr lang="es-CL"/>
          </a:p>
        </p:txBody>
      </p:sp>
    </p:spTree>
    <p:extLst>
      <p:ext uri="{BB962C8B-B14F-4D97-AF65-F5344CB8AC3E}">
        <p14:creationId xmlns:p14="http://schemas.microsoft.com/office/powerpoint/2010/main" val="419722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a:p>
        </p:txBody>
      </p:sp>
      <p:sp>
        <p:nvSpPr>
          <p:cNvPr id="4" name="Slide Number Placeholder 3"/>
          <p:cNvSpPr>
            <a:spLocks noGrp="1"/>
          </p:cNvSpPr>
          <p:nvPr>
            <p:ph type="sldNum" sz="quarter" idx="10"/>
          </p:nvPr>
        </p:nvSpPr>
        <p:spPr/>
        <p:txBody>
          <a:bodyPr/>
          <a:lstStyle/>
          <a:p>
            <a:fld id="{F07B8F03-BC93-4120-96CA-A36DF640BE24}" type="slidenum">
              <a:rPr lang="es-CL" smtClean="0"/>
              <a:pPr/>
              <a:t>9</a:t>
            </a:fld>
            <a:endParaRPr lang="es-CL"/>
          </a:p>
        </p:txBody>
      </p:sp>
    </p:spTree>
    <p:extLst>
      <p:ext uri="{BB962C8B-B14F-4D97-AF65-F5344CB8AC3E}">
        <p14:creationId xmlns:p14="http://schemas.microsoft.com/office/powerpoint/2010/main" val="293331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6" name="Group 32"/>
          <p:cNvGrpSpPr/>
          <p:nvPr userDrawn="1"/>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r>
              <a:rPr lang="es-CL" smtClean="0"/>
              <a:t>marzo 2013</a:t>
            </a:r>
            <a:endParaRPr lang="es-CL"/>
          </a:p>
        </p:txBody>
      </p:sp>
      <p:sp>
        <p:nvSpPr>
          <p:cNvPr id="10" name="Footer Placeholder 9"/>
          <p:cNvSpPr>
            <a:spLocks noGrp="1"/>
          </p:cNvSpPr>
          <p:nvPr>
            <p:ph type="ftr" sz="quarter" idx="11"/>
          </p:nvPr>
        </p:nvSpPr>
        <p:spPr/>
        <p:txBody>
          <a:bodyPr/>
          <a:lstStyle/>
          <a:p>
            <a:r>
              <a:rPr lang="es-CL" smtClean="0"/>
              <a:t>IFRS</a:t>
            </a:r>
            <a:endParaRPr lang="es-CL"/>
          </a:p>
        </p:txBody>
      </p:sp>
      <p:sp>
        <p:nvSpPr>
          <p:cNvPr id="12" name="Slide Number Placeholder 11"/>
          <p:cNvSpPr>
            <a:spLocks noGrp="1"/>
          </p:cNvSpPr>
          <p:nvPr>
            <p:ph type="sldNum" sz="quarter" idx="12"/>
          </p:nvPr>
        </p:nvSpPr>
        <p:spPr/>
        <p:txBody>
          <a:bodyPr/>
          <a:lstStyle/>
          <a:p>
            <a:r>
              <a:rPr lang="es-CL" smtClean="0"/>
              <a:t>Slide </a:t>
            </a:r>
            <a:fld id="{968EC637-99E5-4382-8F34-82D7C057FBB7}" type="slidenum">
              <a:rPr lang="es-CL" smtClean="0"/>
              <a:pPr/>
              <a:t>‹#›</a:t>
            </a:fld>
            <a:endParaRPr lang="es-CL"/>
          </a:p>
        </p:txBody>
      </p:sp>
      <p:sp>
        <p:nvSpPr>
          <p:cNvPr id="13"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s-CL" noProof="0" smtClean="0"/>
              <a:t>Click to edit Master title style</a:t>
            </a:r>
            <a:endParaRPr lang="es-CL"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a:p>
        </p:txBody>
      </p:sp>
      <p:sp>
        <p:nvSpPr>
          <p:cNvPr id="12" name="Date Placeholder 11"/>
          <p:cNvSpPr>
            <a:spLocks noGrp="1"/>
          </p:cNvSpPr>
          <p:nvPr>
            <p:ph type="dt" sz="half" idx="16"/>
          </p:nvPr>
        </p:nvSpPr>
        <p:spPr/>
        <p:txBody>
          <a:bodyPr/>
          <a:lstStyle/>
          <a:p>
            <a:r>
              <a:rPr lang="es-CL" smtClean="0"/>
              <a:t>marzo 2013</a:t>
            </a:r>
            <a:endParaRPr lang="es-CL"/>
          </a:p>
        </p:txBody>
      </p:sp>
      <p:sp>
        <p:nvSpPr>
          <p:cNvPr id="13" name="Footer Placeholder 12"/>
          <p:cNvSpPr>
            <a:spLocks noGrp="1"/>
          </p:cNvSpPr>
          <p:nvPr>
            <p:ph type="ftr" sz="quarter" idx="17"/>
          </p:nvPr>
        </p:nvSpPr>
        <p:spPr/>
        <p:txBody>
          <a:bodyPr/>
          <a:lstStyle/>
          <a:p>
            <a:r>
              <a:rPr lang="es-CL" smtClean="0"/>
              <a:t>IFRS</a:t>
            </a:r>
            <a:endParaRPr lang="es-CL"/>
          </a:p>
        </p:txBody>
      </p:sp>
      <p:sp>
        <p:nvSpPr>
          <p:cNvPr id="17" name="Slide Number Placeholder 16"/>
          <p:cNvSpPr>
            <a:spLocks noGrp="1"/>
          </p:cNvSpPr>
          <p:nvPr>
            <p:ph type="sldNum" sz="quarter" idx="18"/>
          </p:nvPr>
        </p:nvSpPr>
        <p:spPr/>
        <p:txBody>
          <a:bodyPr/>
          <a:lstStyle/>
          <a:p>
            <a:r>
              <a:rPr lang="es-CL" smtClean="0"/>
              <a:t>Slide </a:t>
            </a:r>
            <a:fld id="{B13889EF-DB8B-4794-B543-90D628A17A3C}" type="slidenum">
              <a:rPr lang="es-CL" smtClean="0"/>
              <a:pPr/>
              <a:t>‹#›</a:t>
            </a:fld>
            <a:endParaRPr lang="es-CL"/>
          </a:p>
        </p:txBody>
      </p:sp>
      <p:sp>
        <p:nvSpPr>
          <p:cNvPr id="18"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s-CL" noProof="0" smtClean="0"/>
              <a:t>Click to edit Master title style</a:t>
            </a:r>
            <a:endParaRPr lang="es-CL"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s-CL" smtClean="0"/>
              <a:t>marzo 2013</a:t>
            </a:r>
            <a:endParaRPr lang="es-CL"/>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s-CL" smtClean="0"/>
              <a:t>IFRS</a:t>
            </a:r>
            <a:endParaRPr lang="es-CL"/>
          </a:p>
        </p:txBody>
      </p:sp>
      <p:sp>
        <p:nvSpPr>
          <p:cNvPr id="15" name="Slide Number Placeholder 14"/>
          <p:cNvSpPr>
            <a:spLocks noGrp="1"/>
          </p:cNvSpPr>
          <p:nvPr>
            <p:ph type="sldNum" sz="quarter" idx="12"/>
          </p:nvPr>
        </p:nvSpPr>
        <p:spPr/>
        <p:txBody>
          <a:bodyPr/>
          <a:lstStyle>
            <a:lvl1pPr>
              <a:defRPr>
                <a:solidFill>
                  <a:schemeClr val="lt1"/>
                </a:solidFill>
              </a:defRPr>
            </a:lvl1pPr>
          </a:lstStyle>
          <a:p>
            <a:r>
              <a:rPr lang="es-CL" smtClean="0"/>
              <a:t>Slide </a:t>
            </a:r>
            <a:fld id="{CBFFE895-1773-4824-AB25-1AB4294DD033}"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s-CL" noProof="0" smtClean="0"/>
              <a:t>Click to edit Master title style</a:t>
            </a:r>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CL" noProof="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s-CL" smtClean="0"/>
              <a:t>marzo 2013</a:t>
            </a:r>
            <a:endParaRPr lang="es-CL"/>
          </a:p>
        </p:txBody>
      </p:sp>
      <p:sp>
        <p:nvSpPr>
          <p:cNvPr id="14" name="Footer Placeholder 13"/>
          <p:cNvSpPr>
            <a:spLocks noGrp="1"/>
          </p:cNvSpPr>
          <p:nvPr>
            <p:ph type="ftr" sz="quarter" idx="11"/>
          </p:nvPr>
        </p:nvSpPr>
        <p:spPr/>
        <p:txBody>
          <a:bodyPr/>
          <a:lstStyle/>
          <a:p>
            <a:r>
              <a:rPr lang="es-CL" smtClean="0"/>
              <a:t>IFRS</a:t>
            </a:r>
            <a:endParaRPr lang="es-CL"/>
          </a:p>
        </p:txBody>
      </p:sp>
      <p:sp>
        <p:nvSpPr>
          <p:cNvPr id="15" name="Slide Number Placeholder 14"/>
          <p:cNvSpPr>
            <a:spLocks noGrp="1"/>
          </p:cNvSpPr>
          <p:nvPr>
            <p:ph type="sldNum" sz="quarter" idx="12"/>
          </p:nvPr>
        </p:nvSpPr>
        <p:spPr/>
        <p:txBody>
          <a:bodyPr/>
          <a:lstStyle/>
          <a:p>
            <a:r>
              <a:rPr lang="es-CL" smtClean="0"/>
              <a:t>Slide </a:t>
            </a:r>
            <a:fld id="{9BF06BE3-DB98-4C9A-8CC4-BE3D8265DD44}"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s-CL" noProof="0" smtClean="0"/>
              <a:t>Click to edit Master title style</a:t>
            </a:r>
            <a:endParaRPr lang="es-CL"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Click to edit Master subtitle style</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s-CL" smtClean="0"/>
              <a:t>marzo 2013</a:t>
            </a:r>
            <a:endParaRPr lang="es-CL"/>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s-CL" smtClean="0"/>
              <a:t>IFRS</a:t>
            </a:r>
            <a:endParaRPr lang="es-CL"/>
          </a:p>
        </p:txBody>
      </p:sp>
      <p:sp>
        <p:nvSpPr>
          <p:cNvPr id="15" name="Slide Number Placeholder 14"/>
          <p:cNvSpPr>
            <a:spLocks noGrp="1"/>
          </p:cNvSpPr>
          <p:nvPr>
            <p:ph type="sldNum" sz="quarter" idx="12"/>
          </p:nvPr>
        </p:nvSpPr>
        <p:spPr/>
        <p:txBody>
          <a:bodyPr/>
          <a:lstStyle>
            <a:lvl1pPr>
              <a:defRPr>
                <a:solidFill>
                  <a:schemeClr val="lt1"/>
                </a:solidFill>
              </a:defRPr>
            </a:lvl1pPr>
          </a:lstStyle>
          <a:p>
            <a:r>
              <a:rPr lang="es-CL" smtClean="0"/>
              <a:t>Slide </a:t>
            </a:r>
            <a:fld id="{2978538F-CAD6-4DEE-8C89-AB2E0D878688}"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s-CL" noProof="0" smtClean="0"/>
              <a:t>Click to edit Master title style</a:t>
            </a:r>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lvl1pPr>
              <a:defRPr>
                <a:solidFill>
                  <a:schemeClr val="lt1"/>
                </a:solidFill>
              </a:defRPr>
            </a:lvl1pPr>
          </a:lstStyle>
          <a:p>
            <a:r>
              <a:rPr lang="es-CL" smtClean="0"/>
              <a:t>marzo 2013</a:t>
            </a:r>
            <a:endParaRPr lang="es-CL"/>
          </a:p>
        </p:txBody>
      </p:sp>
      <p:sp>
        <p:nvSpPr>
          <p:cNvPr id="15" name="Footer Placeholder 14"/>
          <p:cNvSpPr>
            <a:spLocks noGrp="1"/>
          </p:cNvSpPr>
          <p:nvPr>
            <p:ph type="ftr" sz="quarter" idx="15"/>
          </p:nvPr>
        </p:nvSpPr>
        <p:spPr/>
        <p:txBody>
          <a:bodyPr/>
          <a:lstStyle>
            <a:lvl1pPr>
              <a:defRPr>
                <a:solidFill>
                  <a:schemeClr val="lt1"/>
                </a:solidFill>
              </a:defRPr>
            </a:lvl1pPr>
          </a:lstStyle>
          <a:p>
            <a:r>
              <a:rPr lang="es-CL" smtClean="0"/>
              <a:t>IFRS</a:t>
            </a:r>
            <a:endParaRPr lang="es-CL"/>
          </a:p>
        </p:txBody>
      </p:sp>
      <p:sp>
        <p:nvSpPr>
          <p:cNvPr id="16" name="Slide Number Placeholder 15"/>
          <p:cNvSpPr>
            <a:spLocks noGrp="1"/>
          </p:cNvSpPr>
          <p:nvPr>
            <p:ph type="sldNum" sz="quarter" idx="16"/>
          </p:nvPr>
        </p:nvSpPr>
        <p:spPr/>
        <p:txBody>
          <a:bodyPr/>
          <a:lstStyle>
            <a:lvl1pPr>
              <a:defRPr>
                <a:solidFill>
                  <a:schemeClr val="lt1"/>
                </a:solidFill>
              </a:defRPr>
            </a:lvl1pPr>
          </a:lstStyle>
          <a:p>
            <a:r>
              <a:rPr lang="es-CL" smtClean="0"/>
              <a:t>Slide </a:t>
            </a:r>
            <a:fld id="{E813D7A3-915E-4B00-8F5A-0122B87295C3}"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s-CL" noProof="0" smtClean="0"/>
              <a:t>Click to add the presentation’s main title</a:t>
            </a:r>
            <a:endParaRPr lang="es-CL"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02" name="Group 101"/>
          <p:cNvGrpSpPr>
            <a:grpSpLocks noChangeAspect="1"/>
          </p:cNvGrpSpPr>
          <p:nvPr userDrawn="1"/>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s-CL" noProof="0" smtClean="0"/>
              <a:t>Click icon to add picture</a:t>
            </a:r>
            <a:endParaRPr lang="es-CL"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s-CL" noProof="0" smtClean="0"/>
              <a:t>Click icon to add picture</a:t>
            </a:r>
            <a:endParaRPr lang="es-CL" noProof="0" dirty="0"/>
          </a:p>
        </p:txBody>
      </p:sp>
      <p:grpSp>
        <p:nvGrpSpPr>
          <p:cNvPr id="18" name="Group 32"/>
          <p:cNvGrpSpPr/>
          <p:nvPr userDrawn="1"/>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s-CL" noProof="0" smtClean="0"/>
              <a:t>Click to edit Master title style</a:t>
            </a:r>
            <a:endParaRPr lang="es-CL"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6"/>
          </p:nvPr>
        </p:nvSpPr>
        <p:spPr/>
        <p:txBody>
          <a:bodyPr/>
          <a:lstStyle/>
          <a:p>
            <a:r>
              <a:rPr lang="es-CL" dirty="0" smtClean="0"/>
              <a:t>Agosto 2015</a:t>
            </a:r>
            <a:endParaRPr lang="es-CL" dirty="0"/>
          </a:p>
        </p:txBody>
      </p:sp>
      <p:sp>
        <p:nvSpPr>
          <p:cNvPr id="12" name="Footer Placeholder 11"/>
          <p:cNvSpPr>
            <a:spLocks noGrp="1"/>
          </p:cNvSpPr>
          <p:nvPr>
            <p:ph type="ftr" sz="quarter" idx="17"/>
          </p:nvPr>
        </p:nvSpPr>
        <p:spPr/>
        <p:txBody>
          <a:bodyPr/>
          <a:lstStyle/>
          <a:p>
            <a:r>
              <a:rPr lang="es-CL" dirty="0" smtClean="0"/>
              <a:t>Contabilidad Gerencial</a:t>
            </a:r>
            <a:endParaRPr lang="es-CL" dirty="0"/>
          </a:p>
        </p:txBody>
      </p:sp>
      <p:sp>
        <p:nvSpPr>
          <p:cNvPr id="13" name="Slide Number Placeholder 12"/>
          <p:cNvSpPr>
            <a:spLocks noGrp="1"/>
          </p:cNvSpPr>
          <p:nvPr>
            <p:ph type="sldNum" sz="quarter" idx="18"/>
          </p:nvPr>
        </p:nvSpPr>
        <p:spPr/>
        <p:txBody>
          <a:bodyPr/>
          <a:lstStyle/>
          <a:p>
            <a:r>
              <a:rPr lang="es-CL" smtClean="0"/>
              <a:t>Slide </a:t>
            </a:r>
            <a:fld id="{1362E92C-E989-4D66-8E43-0B2E53FF3E06}" type="slidenum">
              <a:rPr lang="es-CL" smtClean="0"/>
              <a:pPr/>
              <a:t>‹#›</a:t>
            </a:fld>
            <a:endParaRPr lang="es-CL"/>
          </a:p>
        </p:txBody>
      </p:sp>
      <p:sp>
        <p:nvSpPr>
          <p:cNvPr id="14"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1" name="Group 32"/>
          <p:cNvGrpSpPr/>
          <p:nvPr userDrawn="1"/>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s-CL" noProof="0" smtClean="0"/>
              <a:t>Click to edit Master title style</a:t>
            </a:r>
            <a:endParaRPr lang="es-CL"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s-CL" noProof="0" smtClean="0"/>
              <a:t>Add legal and copyright disclaimers here.</a:t>
            </a:r>
            <a:endParaRPr lang="es-CL" noProof="0" dirty="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cxnSp>
        <p:nvCxnSpPr>
          <p:cNvPr id="3" name="Shape 2"/>
          <p:cNvCxnSpPr/>
          <p:nvPr userDrawn="1"/>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smtClean="0">
                <a:solidFill>
                  <a:srgbClr val="000000"/>
                </a:solidFill>
              </a:rPr>
              <a:t>April 2013</a:t>
            </a:r>
            <a:endParaRPr lang="en-GB" dirty="0">
              <a:solidFill>
                <a:srgbClr val="000000"/>
              </a:solidFill>
            </a:endParaRPr>
          </a:p>
        </p:txBody>
      </p:sp>
      <p:sp>
        <p:nvSpPr>
          <p:cNvPr id="9" name="Footer Placeholder 8"/>
          <p:cNvSpPr>
            <a:spLocks noGrp="1"/>
          </p:cNvSpPr>
          <p:nvPr>
            <p:ph type="ftr" sz="quarter" idx="11"/>
          </p:nvPr>
        </p:nvSpPr>
        <p:spPr/>
        <p:txBody>
          <a:bodyPr/>
          <a:lstStyle/>
          <a:p>
            <a:r>
              <a:rPr lang="en-GB" dirty="0" smtClean="0">
                <a:solidFill>
                  <a:srgbClr val="000000"/>
                </a:solidFill>
              </a:rPr>
              <a:t>IFRS Update training 2013</a:t>
            </a:r>
            <a:endParaRPr lang="en-GB" dirty="0">
              <a:solidFill>
                <a:srgbClr val="000000"/>
              </a:solidFill>
            </a:endParaRPr>
          </a:p>
        </p:txBody>
      </p:sp>
      <p:sp>
        <p:nvSpPr>
          <p:cNvPr id="14" name="Slide Number Placeholder 13"/>
          <p:cNvSpPr>
            <a:spLocks noGrp="1"/>
          </p:cNvSpPr>
          <p:nvPr>
            <p:ph type="sldNum" sz="quarter" idx="12"/>
          </p:nvPr>
        </p:nvSpPr>
        <p:spPr/>
        <p:txBody>
          <a:bodyPr/>
          <a:lstStyle/>
          <a:p>
            <a:r>
              <a:rPr lang="en-GB" dirty="0" smtClean="0">
                <a:solidFill>
                  <a:srgbClr val="000000"/>
                </a:solidFill>
              </a:rPr>
              <a:t>Slide </a:t>
            </a:r>
            <a:fld id="{12320836-2EEA-4F24-8850-E2C1AE59764E}"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904678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533400" y="1752601"/>
            <a:ext cx="39624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31" name="Content Placeholder 26"/>
          <p:cNvSpPr>
            <a:spLocks noGrp="1"/>
          </p:cNvSpPr>
          <p:nvPr>
            <p:ph sz="quarter" idx="15"/>
          </p:nvPr>
        </p:nvSpPr>
        <p:spPr>
          <a:xfrm>
            <a:off x="4648201" y="1752600"/>
            <a:ext cx="3962399" cy="44196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6"/>
          </p:nvPr>
        </p:nvSpPr>
        <p:spPr/>
        <p:txBody>
          <a:bodyPr/>
          <a:lstStyle/>
          <a:p>
            <a:r>
              <a:rPr lang="es-CL" smtClean="0"/>
              <a:t>marzo 2013</a:t>
            </a:r>
            <a:endParaRPr lang="es-CL"/>
          </a:p>
        </p:txBody>
      </p:sp>
      <p:sp>
        <p:nvSpPr>
          <p:cNvPr id="14" name="Footer Placeholder 13"/>
          <p:cNvSpPr>
            <a:spLocks noGrp="1"/>
          </p:cNvSpPr>
          <p:nvPr>
            <p:ph type="ftr" sz="quarter" idx="17"/>
          </p:nvPr>
        </p:nvSpPr>
        <p:spPr/>
        <p:txBody>
          <a:bodyPr/>
          <a:lstStyle/>
          <a:p>
            <a:r>
              <a:rPr lang="es-CL" smtClean="0"/>
              <a:t>IFRS</a:t>
            </a:r>
            <a:endParaRPr lang="es-CL"/>
          </a:p>
        </p:txBody>
      </p:sp>
      <p:sp>
        <p:nvSpPr>
          <p:cNvPr id="15" name="Slide Number Placeholder 14"/>
          <p:cNvSpPr>
            <a:spLocks noGrp="1"/>
          </p:cNvSpPr>
          <p:nvPr>
            <p:ph type="sldNum" sz="quarter" idx="18"/>
          </p:nvPr>
        </p:nvSpPr>
        <p:spPr/>
        <p:txBody>
          <a:bodyPr/>
          <a:lstStyle/>
          <a:p>
            <a:r>
              <a:rPr lang="es-CL" smtClean="0"/>
              <a:t>Slide </a:t>
            </a:r>
            <a:fld id="{1AEA3AF1-5A33-46D4-9DE1-C81D11A61D8D}"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s-CL" noProof="0" smtClean="0"/>
              <a:t>Click to edit Master title style</a:t>
            </a:r>
            <a:endParaRPr lang="es-CL" noProof="0"/>
          </a:p>
        </p:txBody>
      </p:sp>
      <p:sp>
        <p:nvSpPr>
          <p:cNvPr id="27" name="Content Placeholder 26"/>
          <p:cNvSpPr>
            <a:spLocks noGrp="1"/>
          </p:cNvSpPr>
          <p:nvPr>
            <p:ph sz="quarter" idx="13"/>
          </p:nvPr>
        </p:nvSpPr>
        <p:spPr>
          <a:xfrm>
            <a:off x="533400" y="1752601"/>
            <a:ext cx="25908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28" name="Content Placeholder 26"/>
          <p:cNvSpPr>
            <a:spLocks noGrp="1"/>
          </p:cNvSpPr>
          <p:nvPr>
            <p:ph sz="quarter" idx="14"/>
          </p:nvPr>
        </p:nvSpPr>
        <p:spPr>
          <a:xfrm>
            <a:off x="3276601" y="1752601"/>
            <a:ext cx="2590799"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31" name="Content Placeholder 26"/>
          <p:cNvSpPr>
            <a:spLocks noGrp="1"/>
          </p:cNvSpPr>
          <p:nvPr>
            <p:ph sz="quarter" idx="15"/>
          </p:nvPr>
        </p:nvSpPr>
        <p:spPr>
          <a:xfrm>
            <a:off x="6019800" y="1752601"/>
            <a:ext cx="25908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6"/>
          </p:nvPr>
        </p:nvSpPr>
        <p:spPr/>
        <p:txBody>
          <a:bodyPr/>
          <a:lstStyle/>
          <a:p>
            <a:r>
              <a:rPr lang="es-CL" smtClean="0"/>
              <a:t>marzo 2013</a:t>
            </a:r>
            <a:endParaRPr lang="es-CL"/>
          </a:p>
        </p:txBody>
      </p:sp>
      <p:sp>
        <p:nvSpPr>
          <p:cNvPr id="15" name="Footer Placeholder 14"/>
          <p:cNvSpPr>
            <a:spLocks noGrp="1"/>
          </p:cNvSpPr>
          <p:nvPr>
            <p:ph type="ftr" sz="quarter" idx="17"/>
          </p:nvPr>
        </p:nvSpPr>
        <p:spPr/>
        <p:txBody>
          <a:bodyPr/>
          <a:lstStyle/>
          <a:p>
            <a:r>
              <a:rPr lang="es-CL" smtClean="0"/>
              <a:t>IFRS</a:t>
            </a:r>
            <a:endParaRPr lang="es-CL"/>
          </a:p>
        </p:txBody>
      </p:sp>
      <p:sp>
        <p:nvSpPr>
          <p:cNvPr id="16" name="Slide Number Placeholder 15"/>
          <p:cNvSpPr>
            <a:spLocks noGrp="1"/>
          </p:cNvSpPr>
          <p:nvPr>
            <p:ph type="sldNum" sz="quarter" idx="18"/>
          </p:nvPr>
        </p:nvSpPr>
        <p:spPr/>
        <p:txBody>
          <a:bodyPr/>
          <a:lstStyle/>
          <a:p>
            <a:r>
              <a:rPr lang="es-CL" smtClean="0"/>
              <a:t>Slide </a:t>
            </a:r>
            <a:fld id="{CEADE201-433F-4CC8-9DFB-C9C0D9A645B8}"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533400" y="3352800"/>
            <a:ext cx="3962400" cy="28194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a:p>
        </p:txBody>
      </p:sp>
      <p:sp>
        <p:nvSpPr>
          <p:cNvPr id="31" name="Content Placeholder 26"/>
          <p:cNvSpPr>
            <a:spLocks noGrp="1"/>
          </p:cNvSpPr>
          <p:nvPr>
            <p:ph sz="quarter" idx="15"/>
          </p:nvPr>
        </p:nvSpPr>
        <p:spPr>
          <a:xfrm>
            <a:off x="4648199" y="3352800"/>
            <a:ext cx="3962401" cy="28194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13" name="Text Placeholder 12"/>
          <p:cNvSpPr>
            <a:spLocks noGrp="1"/>
          </p:cNvSpPr>
          <p:nvPr>
            <p:ph type="body" sz="quarter" idx="16"/>
          </p:nvPr>
        </p:nvSpPr>
        <p:spPr>
          <a:xfrm>
            <a:off x="533400" y="1752600"/>
            <a:ext cx="8077200" cy="14478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2FA58EC9-AB11-41E2-B8EC-0F65BC442B6B}" type="slidenum">
              <a:rPr lang="es-CL" smtClean="0"/>
              <a:pPr/>
              <a:t>‹#›</a:t>
            </a:fld>
            <a:endParaRPr lang="es-CL"/>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6019800" y="1752600"/>
            <a:ext cx="2590800" cy="2133600"/>
          </a:xfrm>
        </p:spPr>
        <p:txBody>
          <a:bodyPr/>
          <a:lstStyle/>
          <a:p>
            <a:pPr lvl="0"/>
            <a:r>
              <a:rPr lang="es-CL"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s-CL"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EBC8E058-2EDE-4BEF-B20F-D8823970CFB1}" type="slidenum">
              <a:rPr lang="es-CL" smtClean="0"/>
              <a:pPr/>
              <a:t>‹#›</a:t>
            </a:fld>
            <a:endParaRPr lang="es-CL"/>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s-CL"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31" name="Content Placeholder 26"/>
          <p:cNvSpPr>
            <a:spLocks noGrp="1"/>
          </p:cNvSpPr>
          <p:nvPr>
            <p:ph sz="quarter" idx="15"/>
          </p:nvPr>
        </p:nvSpPr>
        <p:spPr>
          <a:xfrm>
            <a:off x="533400" y="4038600"/>
            <a:ext cx="2590800" cy="2133600"/>
          </a:xfrm>
        </p:spPr>
        <p:txBody>
          <a:bodyPr/>
          <a:lstStyle/>
          <a:p>
            <a:pPr lvl="0"/>
            <a:r>
              <a:rPr lang="es-CL"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C73AC742-61B1-4285-89D7-35F4A150B94C}" type="slidenum">
              <a:rPr lang="es-CL" smtClean="0"/>
              <a:pPr/>
              <a:t>‹#›</a:t>
            </a:fld>
            <a:endParaRPr lang="es-CL"/>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s-CL" noProof="1" smtClean="0"/>
              <a:t>Click to edit Master title style</a:t>
            </a:r>
            <a:endParaRPr lang="es-CL"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s-CL" noProof="1" smtClean="0"/>
              <a:t>Click to edit Master text styles</a:t>
            </a:r>
          </a:p>
          <a:p>
            <a:pPr lvl="1"/>
            <a:r>
              <a:rPr lang="es-CL" noProof="1" smtClean="0"/>
              <a:t>Second level</a:t>
            </a:r>
          </a:p>
          <a:p>
            <a:pPr lvl="2"/>
            <a:r>
              <a:rPr lang="es-CL" noProof="1" smtClean="0"/>
              <a:t>Third level</a:t>
            </a:r>
          </a:p>
          <a:p>
            <a:pPr lvl="3"/>
            <a:r>
              <a:rPr lang="es-CL" noProof="1" smtClean="0"/>
              <a:t>Fourth level</a:t>
            </a:r>
          </a:p>
          <a:p>
            <a:pPr lvl="4"/>
            <a:r>
              <a:rPr lang="es-CL" noProof="1" smtClean="0"/>
              <a:t>Fifth level</a:t>
            </a:r>
            <a:endParaRPr lang="es-CL"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s-CL" noProof="1" smtClean="0"/>
              <a:t>Click to edit Master text styles</a:t>
            </a: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7"/>
          </p:nvPr>
        </p:nvSpPr>
        <p:spPr/>
        <p:txBody>
          <a:bodyPr/>
          <a:lstStyle/>
          <a:p>
            <a:r>
              <a:rPr lang="es-CL" smtClean="0"/>
              <a:t>marzo 2013</a:t>
            </a:r>
            <a:endParaRPr lang="es-CL"/>
          </a:p>
        </p:txBody>
      </p:sp>
      <p:sp>
        <p:nvSpPr>
          <p:cNvPr id="15" name="Footer Placeholder 14"/>
          <p:cNvSpPr>
            <a:spLocks noGrp="1"/>
          </p:cNvSpPr>
          <p:nvPr>
            <p:ph type="ftr" sz="quarter" idx="18"/>
          </p:nvPr>
        </p:nvSpPr>
        <p:spPr/>
        <p:txBody>
          <a:bodyPr/>
          <a:lstStyle/>
          <a:p>
            <a:r>
              <a:rPr lang="es-CL" smtClean="0"/>
              <a:t>IFRS</a:t>
            </a:r>
            <a:endParaRPr lang="es-CL"/>
          </a:p>
        </p:txBody>
      </p:sp>
      <p:sp>
        <p:nvSpPr>
          <p:cNvPr id="16" name="Slide Number Placeholder 15"/>
          <p:cNvSpPr>
            <a:spLocks noGrp="1"/>
          </p:cNvSpPr>
          <p:nvPr>
            <p:ph type="sldNum" sz="quarter" idx="19"/>
          </p:nvPr>
        </p:nvSpPr>
        <p:spPr/>
        <p:txBody>
          <a:bodyPr/>
          <a:lstStyle/>
          <a:p>
            <a:r>
              <a:rPr lang="es-CL" smtClean="0"/>
              <a:t>Slide </a:t>
            </a:r>
            <a:fld id="{E0B119FE-5F23-4289-973C-A849B3FE8C59}"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s-CL" smtClean="0"/>
              <a:t>marzo 2013</a:t>
            </a:r>
            <a:endParaRPr lang="es-CL"/>
          </a:p>
        </p:txBody>
      </p:sp>
      <p:sp>
        <p:nvSpPr>
          <p:cNvPr id="14" name="Footer Placeholder 13"/>
          <p:cNvSpPr>
            <a:spLocks noGrp="1"/>
          </p:cNvSpPr>
          <p:nvPr>
            <p:ph type="ftr" sz="quarter" idx="11"/>
          </p:nvPr>
        </p:nvSpPr>
        <p:spPr/>
        <p:txBody>
          <a:bodyPr/>
          <a:lstStyle/>
          <a:p>
            <a:r>
              <a:rPr lang="es-CL" smtClean="0"/>
              <a:t>IFRS</a:t>
            </a:r>
            <a:endParaRPr lang="es-CL"/>
          </a:p>
        </p:txBody>
      </p:sp>
      <p:sp>
        <p:nvSpPr>
          <p:cNvPr id="15" name="Slide Number Placeholder 14"/>
          <p:cNvSpPr>
            <a:spLocks noGrp="1"/>
          </p:cNvSpPr>
          <p:nvPr>
            <p:ph type="sldNum" sz="quarter" idx="12"/>
          </p:nvPr>
        </p:nvSpPr>
        <p:spPr/>
        <p:txBody>
          <a:bodyPr/>
          <a:lstStyle/>
          <a:p>
            <a:r>
              <a:rPr lang="es-CL" smtClean="0"/>
              <a:t>Slide </a:t>
            </a:r>
            <a:fld id="{40FD9592-9C66-4CED-B59B-A5C8608A17F8}"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s-CL" noProof="0" smtClean="0"/>
              <a:t>Click to edit</a:t>
            </a:r>
            <a:br>
              <a:rPr lang="es-CL" noProof="0" smtClean="0"/>
            </a:br>
            <a:r>
              <a:rPr lang="es-CL" noProof="0" smtClean="0"/>
              <a:t>Master title style</a:t>
            </a:r>
            <a:endParaRPr lang="es-CL" noProof="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smtClean="0"/>
          </a:p>
        </p:txBody>
      </p:sp>
      <p:sp>
        <p:nvSpPr>
          <p:cNvPr id="8"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s-CL" dirty="0" smtClean="0"/>
              <a:t>Contabilidad Gerencial</a:t>
            </a:r>
            <a:endParaRPr lang="es-CL" dirty="0"/>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s-CL" dirty="0" smtClean="0"/>
              <a:t>Agosto 2015</a:t>
            </a:r>
            <a:endParaRPr lang="es-CL" dirty="0"/>
          </a:p>
        </p:txBody>
      </p: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s-CL" smtClean="0"/>
              <a:t>Slide </a:t>
            </a:r>
            <a:fld id="{520F460B-E40D-4AA8-8090-EFA9E98459E9}" type="slidenum">
              <a:rPr lang="es-CL" smtClean="0"/>
              <a:pPr/>
              <a:t>‹#›</a:t>
            </a:fld>
            <a:endParaRPr lang="es-CL"/>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comments" Target="../comments/commen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9.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www.lan.com/" TargetMode="External"/><Relationship Id="rId4" Type="http://schemas.openxmlformats.org/officeDocument/2006/relationships/hyperlink" Target="http://www.svs.c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CL" dirty="0" smtClean="0"/>
              <a:t>Contabilidad Gerencial</a:t>
            </a:r>
            <a:endParaRPr lang="es-CL" dirty="0"/>
          </a:p>
        </p:txBody>
      </p:sp>
      <p:sp>
        <p:nvSpPr>
          <p:cNvPr id="8" name="Subtitle 7"/>
          <p:cNvSpPr>
            <a:spLocks noGrp="1"/>
          </p:cNvSpPr>
          <p:nvPr>
            <p:ph type="subTitle" idx="1"/>
          </p:nvPr>
        </p:nvSpPr>
        <p:spPr/>
        <p:txBody>
          <a:bodyPr/>
          <a:lstStyle/>
          <a:p>
            <a:r>
              <a:rPr lang="es-ES" dirty="0" smtClean="0"/>
              <a:t>Universidad Católica</a:t>
            </a:r>
          </a:p>
          <a:p>
            <a:r>
              <a:rPr lang="es-ES" dirty="0" smtClean="0"/>
              <a:t>Agosto 2017</a:t>
            </a:r>
            <a:endParaRPr lang="es-CL" dirty="0"/>
          </a:p>
        </p:txBody>
      </p:sp>
      <p:sp>
        <p:nvSpPr>
          <p:cNvPr id="9" name="Text Placeholder 8"/>
          <p:cNvSpPr>
            <a:spLocks noGrp="1"/>
          </p:cNvSpPr>
          <p:nvPr>
            <p:ph type="body" sz="quarter" idx="10"/>
          </p:nvPr>
        </p:nvSpPr>
        <p:spPr/>
        <p:txBody>
          <a:bodyPr/>
          <a:lstStyle/>
          <a:p>
            <a:r>
              <a:rPr lang="es-CL" smtClean="0"/>
              <a:t>www.pwc.cl</a:t>
            </a:r>
            <a:endParaRPr lang="es-CL" dirty="0"/>
          </a:p>
        </p:txBody>
      </p:sp>
      <p:sp>
        <p:nvSpPr>
          <p:cNvPr id="5" name="TextBox 4"/>
          <p:cNvSpPr txBox="1"/>
          <p:nvPr/>
        </p:nvSpPr>
        <p:spPr>
          <a:xfrm>
            <a:off x="1907704" y="3284984"/>
            <a:ext cx="3528392" cy="360040"/>
          </a:xfrm>
          <a:prstGeom prst="rect">
            <a:avLst/>
          </a:prstGeom>
          <a:noFill/>
        </p:spPr>
        <p:txBody>
          <a:bodyPr vert="horz" wrap="square" lIns="0" tIns="0" rIns="0" bIns="0" rtlCol="0">
            <a:noAutofit/>
          </a:bodyPr>
          <a:lstStyle/>
          <a:p>
            <a:pPr indent="-274320">
              <a:spcAft>
                <a:spcPts val="900"/>
              </a:spcAft>
            </a:pPr>
            <a:r>
              <a:rPr lang="es-CL" sz="2000" dirty="0" smtClean="0">
                <a:solidFill>
                  <a:schemeClr val="bg1"/>
                </a:solidFill>
                <a:latin typeface="Georgia" pitchFamily="18" charset="0"/>
              </a:rPr>
              <a:t>Jonathan Yeomans </a:t>
            </a:r>
            <a:r>
              <a:rPr lang="es-CL" sz="2000" dirty="0" err="1" smtClean="0">
                <a:solidFill>
                  <a:schemeClr val="bg1"/>
                </a:solidFill>
                <a:latin typeface="Georgia" pitchFamily="18" charset="0"/>
              </a:rPr>
              <a:t>Gibbons</a:t>
            </a:r>
            <a:endParaRPr lang="es-CL" sz="2000" dirty="0" smtClean="0">
              <a:solidFill>
                <a:schemeClr val="bg1"/>
              </a:solidFill>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Próximos temas</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Agenda:</a:t>
            </a:r>
          </a:p>
          <a:p>
            <a:pPr marL="457200" lvl="1" indent="-457200">
              <a:buFont typeface="+mj-lt"/>
              <a:buAutoNum type="arabicPeriod"/>
            </a:pPr>
            <a:r>
              <a:rPr lang="es-CL" dirty="0" smtClean="0"/>
              <a:t>Información por segmentos</a:t>
            </a:r>
          </a:p>
          <a:p>
            <a:pPr marL="457200" lvl="1" indent="-457200">
              <a:buFont typeface="+mj-lt"/>
              <a:buAutoNum type="arabicPeriod"/>
            </a:pPr>
            <a:r>
              <a:rPr lang="es-CL" dirty="0" smtClean="0"/>
              <a:t>Valor justo</a:t>
            </a:r>
          </a:p>
          <a:p>
            <a:pPr marL="457200" lvl="1" indent="-457200">
              <a:buFont typeface="+mj-lt"/>
              <a:buAutoNum type="arabicPeriod"/>
            </a:pPr>
            <a:r>
              <a:rPr lang="es-CL" dirty="0" smtClean="0"/>
              <a:t>Deterioro de activos</a:t>
            </a:r>
          </a:p>
          <a:p>
            <a:pPr marL="457200" lvl="1" indent="-457200">
              <a:buFont typeface="+mj-lt"/>
              <a:buAutoNum type="arabicPeriod"/>
            </a:pPr>
            <a:r>
              <a:rPr lang="es-CL" dirty="0" smtClean="0"/>
              <a:t>Estimaciones críticas de la gerencia</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10</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322721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1. Información por segmentos</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11</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888286"/>
            <a:ext cx="8820471" cy="496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6025" y="6094458"/>
            <a:ext cx="2555775" cy="214862"/>
          </a:xfrm>
          <a:prstGeom prst="rect">
            <a:avLst/>
          </a:prstGeom>
          <a:noFill/>
        </p:spPr>
        <p:txBody>
          <a:bodyPr vert="horz" wrap="square" lIns="0" tIns="0" rIns="0" bIns="0" rtlCol="0">
            <a:noAutofit/>
          </a:bodyPr>
          <a:lstStyle/>
          <a:p>
            <a:pPr indent="-274320">
              <a:spcAft>
                <a:spcPts val="900"/>
              </a:spcAft>
            </a:pPr>
            <a:r>
              <a:rPr lang="es-CL" sz="1000" dirty="0" smtClean="0">
                <a:latin typeface="Georgia" pitchFamily="18" charset="0"/>
              </a:rPr>
              <a:t>Ref. EEFF Empresas Copec S.A. al 31.12.2014</a:t>
            </a:r>
          </a:p>
        </p:txBody>
      </p:sp>
    </p:spTree>
    <p:extLst>
      <p:ext uri="{BB962C8B-B14F-4D97-AF65-F5344CB8AC3E}">
        <p14:creationId xmlns:p14="http://schemas.microsoft.com/office/powerpoint/2010/main" val="1074231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1. Información por segmentos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12</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14" name="AutoShape 5"/>
          <p:cNvSpPr>
            <a:spLocks noChangeArrowheads="1"/>
          </p:cNvSpPr>
          <p:nvPr/>
        </p:nvSpPr>
        <p:spPr bwMode="auto">
          <a:xfrm>
            <a:off x="565523" y="1700808"/>
            <a:ext cx="1906414" cy="1258887"/>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r>
              <a:rPr lang="es-CL" altLang="en-US" sz="1400">
                <a:solidFill>
                  <a:schemeClr val="bg2"/>
                </a:solidFill>
                <a:latin typeface="+mj-lt"/>
              </a:rPr>
              <a:t>Obtener organigrama</a:t>
            </a:r>
          </a:p>
        </p:txBody>
      </p:sp>
      <p:sp>
        <p:nvSpPr>
          <p:cNvPr id="15" name="AutoShape 6"/>
          <p:cNvSpPr>
            <a:spLocks noChangeArrowheads="1"/>
          </p:cNvSpPr>
          <p:nvPr/>
        </p:nvSpPr>
        <p:spPr bwMode="auto">
          <a:xfrm>
            <a:off x="3491880" y="1700808"/>
            <a:ext cx="2232248" cy="1258887"/>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r>
              <a:rPr lang="es-CL" altLang="en-US" sz="1400" dirty="0">
                <a:solidFill>
                  <a:schemeClr val="bg2"/>
                </a:solidFill>
                <a:latin typeface="+mj-lt"/>
              </a:rPr>
              <a:t>Determinar quien es el </a:t>
            </a:r>
          </a:p>
          <a:p>
            <a:pPr algn="ctr" eaLnBrk="0" hangingPunct="0">
              <a:buSzTx/>
            </a:pPr>
            <a:r>
              <a:rPr lang="es-CL" altLang="en-US" sz="1400" dirty="0">
                <a:solidFill>
                  <a:schemeClr val="bg2"/>
                </a:solidFill>
                <a:latin typeface="+mj-lt"/>
              </a:rPr>
              <a:t>responsable por las</a:t>
            </a:r>
          </a:p>
          <a:p>
            <a:pPr algn="ctr" eaLnBrk="0" hangingPunct="0">
              <a:buSzTx/>
            </a:pPr>
            <a:r>
              <a:rPr lang="es-CL" altLang="en-US" sz="1400" dirty="0">
                <a:solidFill>
                  <a:schemeClr val="bg2"/>
                </a:solidFill>
                <a:latin typeface="+mj-lt"/>
              </a:rPr>
              <a:t>decisiones operativas</a:t>
            </a:r>
          </a:p>
          <a:p>
            <a:pPr algn="ctr" eaLnBrk="0" hangingPunct="0">
              <a:buSzTx/>
            </a:pPr>
            <a:r>
              <a:rPr lang="es-CL" altLang="en-US" sz="1400" dirty="0">
                <a:solidFill>
                  <a:schemeClr val="bg2"/>
                </a:solidFill>
                <a:latin typeface="+mj-lt"/>
              </a:rPr>
              <a:t> (CODM)</a:t>
            </a:r>
          </a:p>
        </p:txBody>
      </p:sp>
      <p:sp>
        <p:nvSpPr>
          <p:cNvPr id="16" name="AutoShape 7"/>
          <p:cNvSpPr>
            <a:spLocks noChangeArrowheads="1"/>
          </p:cNvSpPr>
          <p:nvPr/>
        </p:nvSpPr>
        <p:spPr bwMode="auto">
          <a:xfrm>
            <a:off x="6698035" y="3256558"/>
            <a:ext cx="1906413" cy="1258887"/>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r>
              <a:rPr lang="es-CL" altLang="en-US" sz="1400">
                <a:solidFill>
                  <a:schemeClr val="bg2"/>
                </a:solidFill>
                <a:latin typeface="+mj-lt"/>
              </a:rPr>
              <a:t>Identificar segmentos </a:t>
            </a:r>
          </a:p>
        </p:txBody>
      </p:sp>
      <p:sp>
        <p:nvSpPr>
          <p:cNvPr id="17" name="AutoShape 8"/>
          <p:cNvSpPr>
            <a:spLocks noChangeArrowheads="1"/>
          </p:cNvSpPr>
          <p:nvPr/>
        </p:nvSpPr>
        <p:spPr bwMode="auto">
          <a:xfrm>
            <a:off x="6666285" y="1700808"/>
            <a:ext cx="1906413" cy="1258887"/>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endParaRPr lang="es-CL" altLang="en-US" sz="1400">
              <a:solidFill>
                <a:schemeClr val="bg2"/>
              </a:solidFill>
              <a:latin typeface="+mj-lt"/>
            </a:endParaRPr>
          </a:p>
          <a:p>
            <a:pPr algn="ctr" eaLnBrk="0" hangingPunct="0">
              <a:buSzTx/>
            </a:pPr>
            <a:r>
              <a:rPr lang="es-CL" altLang="en-US" sz="1400">
                <a:solidFill>
                  <a:schemeClr val="bg2"/>
                </a:solidFill>
                <a:latin typeface="+mj-lt"/>
              </a:rPr>
              <a:t>Identificar  </a:t>
            </a:r>
          </a:p>
          <a:p>
            <a:pPr algn="ctr" eaLnBrk="0" hangingPunct="0">
              <a:buSzTx/>
            </a:pPr>
            <a:r>
              <a:rPr lang="es-CL" altLang="en-US" sz="1400">
                <a:solidFill>
                  <a:schemeClr val="bg2"/>
                </a:solidFill>
                <a:latin typeface="+mj-lt"/>
              </a:rPr>
              <a:t>documentos y nivel de</a:t>
            </a:r>
          </a:p>
          <a:p>
            <a:pPr algn="ctr" eaLnBrk="0" hangingPunct="0">
              <a:buSzTx/>
            </a:pPr>
            <a:r>
              <a:rPr lang="es-CL" altLang="en-US" sz="1400">
                <a:solidFill>
                  <a:schemeClr val="bg2"/>
                </a:solidFill>
                <a:latin typeface="+mj-lt"/>
              </a:rPr>
              <a:t>información revisada</a:t>
            </a:r>
          </a:p>
          <a:p>
            <a:pPr algn="ctr" eaLnBrk="0" hangingPunct="0">
              <a:buSzTx/>
            </a:pPr>
            <a:r>
              <a:rPr lang="es-CL" altLang="en-US" sz="1400">
                <a:solidFill>
                  <a:schemeClr val="bg2"/>
                </a:solidFill>
                <a:latin typeface="+mj-lt"/>
              </a:rPr>
              <a:t>por CODM  </a:t>
            </a:r>
          </a:p>
          <a:p>
            <a:pPr algn="ctr" eaLnBrk="0" hangingPunct="0">
              <a:buSzTx/>
            </a:pPr>
            <a:endParaRPr lang="es-CL" altLang="en-US" sz="1400">
              <a:solidFill>
                <a:schemeClr val="bg2"/>
              </a:solidFill>
              <a:latin typeface="+mj-lt"/>
            </a:endParaRPr>
          </a:p>
        </p:txBody>
      </p:sp>
      <p:sp>
        <p:nvSpPr>
          <p:cNvPr id="18" name="AutoShape 9"/>
          <p:cNvSpPr>
            <a:spLocks noChangeArrowheads="1"/>
          </p:cNvSpPr>
          <p:nvPr/>
        </p:nvSpPr>
        <p:spPr bwMode="auto">
          <a:xfrm>
            <a:off x="6690098" y="4799608"/>
            <a:ext cx="1906414" cy="1258887"/>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endParaRPr lang="es-CL" altLang="en-US" sz="1400" dirty="0">
              <a:solidFill>
                <a:schemeClr val="bg2"/>
              </a:solidFill>
              <a:latin typeface="+mj-lt"/>
            </a:endParaRPr>
          </a:p>
          <a:p>
            <a:pPr algn="ctr" eaLnBrk="0" hangingPunct="0">
              <a:buSzTx/>
            </a:pPr>
            <a:endParaRPr lang="es-CL" altLang="en-US" sz="1400" dirty="0">
              <a:solidFill>
                <a:schemeClr val="bg2"/>
              </a:solidFill>
              <a:latin typeface="+mj-lt"/>
            </a:endParaRPr>
          </a:p>
          <a:p>
            <a:pPr algn="ctr" eaLnBrk="0" hangingPunct="0">
              <a:buSzTx/>
            </a:pPr>
            <a:r>
              <a:rPr lang="es-CL" altLang="en-US" sz="1400" dirty="0">
                <a:solidFill>
                  <a:schemeClr val="bg2"/>
                </a:solidFill>
                <a:latin typeface="+mj-lt"/>
              </a:rPr>
              <a:t>Testear criterio general</a:t>
            </a:r>
          </a:p>
          <a:p>
            <a:pPr algn="ctr" eaLnBrk="0" hangingPunct="0">
              <a:buSzTx/>
            </a:pPr>
            <a:r>
              <a:rPr lang="es-CL" altLang="en-US" sz="1400" dirty="0">
                <a:solidFill>
                  <a:schemeClr val="bg2"/>
                </a:solidFill>
                <a:latin typeface="+mj-lt"/>
              </a:rPr>
              <a:t>de agregación </a:t>
            </a:r>
          </a:p>
          <a:p>
            <a:pPr algn="ctr" eaLnBrk="0" hangingPunct="0">
              <a:buSzTx/>
            </a:pPr>
            <a:endParaRPr lang="es-CL" altLang="en-US" sz="1400" dirty="0">
              <a:solidFill>
                <a:schemeClr val="bg2"/>
              </a:solidFill>
              <a:latin typeface="+mj-lt"/>
            </a:endParaRPr>
          </a:p>
          <a:p>
            <a:pPr algn="ctr" eaLnBrk="0" hangingPunct="0">
              <a:buSzTx/>
            </a:pPr>
            <a:endParaRPr lang="es-CL" altLang="en-US" sz="1400" dirty="0">
              <a:solidFill>
                <a:schemeClr val="bg2"/>
              </a:solidFill>
              <a:latin typeface="+mj-lt"/>
            </a:endParaRPr>
          </a:p>
        </p:txBody>
      </p:sp>
      <p:sp>
        <p:nvSpPr>
          <p:cNvPr id="19" name="AutoShape 10"/>
          <p:cNvSpPr>
            <a:spLocks noChangeArrowheads="1"/>
          </p:cNvSpPr>
          <p:nvPr/>
        </p:nvSpPr>
        <p:spPr bwMode="auto">
          <a:xfrm>
            <a:off x="3539505" y="4785320"/>
            <a:ext cx="2232248" cy="1258888"/>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endParaRPr lang="es-CL" altLang="en-US" sz="1400">
              <a:solidFill>
                <a:schemeClr val="bg2"/>
              </a:solidFill>
              <a:latin typeface="+mj-lt"/>
            </a:endParaRPr>
          </a:p>
          <a:p>
            <a:pPr algn="ctr" eaLnBrk="0" hangingPunct="0">
              <a:buSzTx/>
            </a:pPr>
            <a:r>
              <a:rPr lang="es-CL" altLang="en-US" sz="1400">
                <a:solidFill>
                  <a:schemeClr val="bg2"/>
                </a:solidFill>
                <a:latin typeface="+mj-lt"/>
              </a:rPr>
              <a:t>Testear indicadores</a:t>
            </a:r>
          </a:p>
          <a:p>
            <a:pPr algn="ctr" eaLnBrk="0" hangingPunct="0">
              <a:buSzTx/>
            </a:pPr>
            <a:r>
              <a:rPr lang="es-CL" altLang="en-US" sz="1400">
                <a:solidFill>
                  <a:schemeClr val="bg2"/>
                </a:solidFill>
                <a:latin typeface="+mj-lt"/>
              </a:rPr>
              <a:t>cuantitativos</a:t>
            </a:r>
          </a:p>
          <a:p>
            <a:pPr algn="ctr" eaLnBrk="0" hangingPunct="0">
              <a:buSzTx/>
            </a:pPr>
            <a:endParaRPr lang="es-CL" altLang="en-US" sz="1400">
              <a:solidFill>
                <a:schemeClr val="bg2"/>
              </a:solidFill>
              <a:latin typeface="+mj-lt"/>
            </a:endParaRPr>
          </a:p>
        </p:txBody>
      </p:sp>
      <p:sp>
        <p:nvSpPr>
          <p:cNvPr id="20" name="AutoShape 11"/>
          <p:cNvSpPr>
            <a:spLocks noChangeArrowheads="1"/>
          </p:cNvSpPr>
          <p:nvPr/>
        </p:nvSpPr>
        <p:spPr bwMode="auto">
          <a:xfrm>
            <a:off x="560760" y="4756745"/>
            <a:ext cx="1906413" cy="1258888"/>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endParaRPr lang="es-CL" altLang="en-US" sz="1400">
              <a:solidFill>
                <a:schemeClr val="bg2"/>
              </a:solidFill>
              <a:latin typeface="+mj-lt"/>
            </a:endParaRPr>
          </a:p>
          <a:p>
            <a:pPr algn="ctr" eaLnBrk="0" hangingPunct="0">
              <a:buSzTx/>
            </a:pPr>
            <a:r>
              <a:rPr lang="es-CL" altLang="en-US" sz="1400">
                <a:solidFill>
                  <a:schemeClr val="bg2"/>
                </a:solidFill>
                <a:latin typeface="+mj-lt"/>
              </a:rPr>
              <a:t>Use criterio de </a:t>
            </a:r>
          </a:p>
          <a:p>
            <a:pPr algn="ctr" eaLnBrk="0" hangingPunct="0">
              <a:buSzTx/>
            </a:pPr>
            <a:r>
              <a:rPr lang="es-CL" altLang="en-US" sz="1400">
                <a:solidFill>
                  <a:schemeClr val="bg2"/>
                </a:solidFill>
                <a:latin typeface="+mj-lt"/>
              </a:rPr>
              <a:t>agregación </a:t>
            </a:r>
          </a:p>
          <a:p>
            <a:pPr algn="ctr" eaLnBrk="0" hangingPunct="0">
              <a:buSzTx/>
            </a:pPr>
            <a:r>
              <a:rPr lang="es-CL" altLang="en-US" sz="1400">
                <a:solidFill>
                  <a:schemeClr val="bg2"/>
                </a:solidFill>
                <a:latin typeface="+mj-lt"/>
              </a:rPr>
              <a:t>para segmentos </a:t>
            </a:r>
          </a:p>
          <a:p>
            <a:pPr algn="ctr" eaLnBrk="0" hangingPunct="0">
              <a:buSzTx/>
            </a:pPr>
            <a:r>
              <a:rPr lang="es-CL" altLang="en-US" sz="1400">
                <a:solidFill>
                  <a:schemeClr val="bg2"/>
                </a:solidFill>
                <a:latin typeface="+mj-lt"/>
              </a:rPr>
              <a:t>restantes</a:t>
            </a:r>
          </a:p>
          <a:p>
            <a:pPr algn="ctr" eaLnBrk="0" hangingPunct="0">
              <a:buSzTx/>
            </a:pPr>
            <a:r>
              <a:rPr lang="es-CL" altLang="en-US" sz="1400">
                <a:solidFill>
                  <a:schemeClr val="bg2"/>
                </a:solidFill>
                <a:latin typeface="+mj-lt"/>
              </a:rPr>
              <a:t> </a:t>
            </a:r>
          </a:p>
        </p:txBody>
      </p:sp>
      <p:sp>
        <p:nvSpPr>
          <p:cNvPr id="21" name="AutoShape 12"/>
          <p:cNvSpPr>
            <a:spLocks noChangeArrowheads="1"/>
          </p:cNvSpPr>
          <p:nvPr/>
        </p:nvSpPr>
        <p:spPr bwMode="auto">
          <a:xfrm>
            <a:off x="586160" y="3224808"/>
            <a:ext cx="1906413" cy="1258887"/>
          </a:xfrm>
          <a:prstGeom prst="flowChartProcess">
            <a:avLst/>
          </a:prstGeom>
          <a:solidFill>
            <a:schemeClr val="tx2"/>
          </a:solidFill>
          <a:ln w="9525" algn="ctr">
            <a:solidFill>
              <a:schemeClr val="tx2"/>
            </a:solidFill>
            <a:miter lim="800000"/>
            <a:headEnd/>
            <a:tailEnd/>
          </a:ln>
          <a:effectLst/>
        </p:spPr>
        <p:txBody>
          <a:bodyPr wrap="none" lIns="63500" tIns="0" rIns="0" bIns="0" anchor="ctr"/>
          <a:lstStyle/>
          <a:p>
            <a:pPr algn="ctr" eaLnBrk="0" hangingPunct="0">
              <a:buSzTx/>
            </a:pPr>
            <a:r>
              <a:rPr lang="es-CL" altLang="en-US" sz="1400">
                <a:solidFill>
                  <a:schemeClr val="bg2"/>
                </a:solidFill>
                <a:latin typeface="+mj-lt"/>
              </a:rPr>
              <a:t>Confirme que los </a:t>
            </a:r>
          </a:p>
          <a:p>
            <a:pPr algn="ctr" eaLnBrk="0" hangingPunct="0">
              <a:buSzTx/>
            </a:pPr>
            <a:r>
              <a:rPr lang="es-CL" altLang="en-US" sz="1400">
                <a:solidFill>
                  <a:schemeClr val="bg2"/>
                </a:solidFill>
                <a:latin typeface="+mj-lt"/>
              </a:rPr>
              <a:t>segmentos identificados</a:t>
            </a:r>
          </a:p>
          <a:p>
            <a:pPr algn="ctr" eaLnBrk="0" hangingPunct="0">
              <a:buSzTx/>
            </a:pPr>
            <a:r>
              <a:rPr lang="es-CL" altLang="en-US" sz="1400">
                <a:solidFill>
                  <a:schemeClr val="bg2"/>
                </a:solidFill>
                <a:latin typeface="+mj-lt"/>
              </a:rPr>
              <a:t>Alcancen el 75% </a:t>
            </a:r>
          </a:p>
          <a:p>
            <a:pPr algn="ctr" eaLnBrk="0" hangingPunct="0">
              <a:buSzTx/>
            </a:pPr>
            <a:r>
              <a:rPr lang="es-CL" altLang="en-US" sz="1400">
                <a:solidFill>
                  <a:schemeClr val="bg2"/>
                </a:solidFill>
                <a:latin typeface="+mj-lt"/>
              </a:rPr>
              <a:t>de los ingresos</a:t>
            </a:r>
          </a:p>
        </p:txBody>
      </p:sp>
      <p:sp>
        <p:nvSpPr>
          <p:cNvPr id="22" name="AutoShape 13"/>
          <p:cNvSpPr>
            <a:spLocks noChangeArrowheads="1"/>
          </p:cNvSpPr>
          <p:nvPr/>
        </p:nvSpPr>
        <p:spPr bwMode="auto">
          <a:xfrm>
            <a:off x="2875254" y="2261195"/>
            <a:ext cx="247461" cy="341313"/>
          </a:xfrm>
          <a:prstGeom prst="right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3" name="AutoShape 14"/>
          <p:cNvSpPr>
            <a:spLocks noChangeArrowheads="1"/>
          </p:cNvSpPr>
          <p:nvPr/>
        </p:nvSpPr>
        <p:spPr bwMode="auto">
          <a:xfrm>
            <a:off x="5920079" y="2302470"/>
            <a:ext cx="247461" cy="341313"/>
          </a:xfrm>
          <a:prstGeom prst="right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4" name="AutoShape 15"/>
          <p:cNvSpPr>
            <a:spLocks noChangeArrowheads="1"/>
          </p:cNvSpPr>
          <p:nvPr/>
        </p:nvSpPr>
        <p:spPr bwMode="auto">
          <a:xfrm>
            <a:off x="7548142" y="3037483"/>
            <a:ext cx="204215" cy="177800"/>
          </a:xfrm>
          <a:prstGeom prst="down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5" name="AutoShape 16"/>
          <p:cNvSpPr>
            <a:spLocks noChangeArrowheads="1"/>
          </p:cNvSpPr>
          <p:nvPr/>
        </p:nvSpPr>
        <p:spPr bwMode="auto">
          <a:xfrm>
            <a:off x="7495754" y="4580533"/>
            <a:ext cx="204215" cy="177800"/>
          </a:xfrm>
          <a:prstGeom prst="down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6" name="AutoShape 17">
            <a:hlinkClick r:id="" action="ppaction://hlinkshowjump?jump=previousslide"/>
          </p:cNvPr>
          <p:cNvSpPr>
            <a:spLocks noChangeArrowheads="1"/>
          </p:cNvSpPr>
          <p:nvPr/>
        </p:nvSpPr>
        <p:spPr bwMode="auto">
          <a:xfrm>
            <a:off x="5918492" y="5371108"/>
            <a:ext cx="247461" cy="341312"/>
          </a:xfrm>
          <a:prstGeom prst="left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7" name="AutoShape 18"/>
          <p:cNvSpPr>
            <a:spLocks noChangeArrowheads="1"/>
          </p:cNvSpPr>
          <p:nvPr/>
        </p:nvSpPr>
        <p:spPr bwMode="auto">
          <a:xfrm>
            <a:off x="2878429" y="5261570"/>
            <a:ext cx="247461" cy="341313"/>
          </a:xfrm>
          <a:prstGeom prst="left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8" name="AutoShape 19"/>
          <p:cNvSpPr>
            <a:spLocks noChangeArrowheads="1"/>
          </p:cNvSpPr>
          <p:nvPr/>
        </p:nvSpPr>
        <p:spPr bwMode="auto">
          <a:xfrm>
            <a:off x="2891129" y="3628033"/>
            <a:ext cx="247461" cy="341312"/>
          </a:xfrm>
          <a:prstGeom prst="right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29" name="AutoShape 20"/>
          <p:cNvSpPr>
            <a:spLocks noChangeArrowheads="1"/>
          </p:cNvSpPr>
          <p:nvPr/>
        </p:nvSpPr>
        <p:spPr bwMode="auto">
          <a:xfrm>
            <a:off x="1269579" y="4524970"/>
            <a:ext cx="204215" cy="176213"/>
          </a:xfrm>
          <a:prstGeom prst="upArrow">
            <a:avLst>
              <a:gd name="adj1" fmla="val 50000"/>
              <a:gd name="adj2" fmla="val 25000"/>
            </a:avLst>
          </a:prstGeom>
          <a:solidFill>
            <a:schemeClr val="tx2"/>
          </a:solidFill>
          <a:ln w="9525" algn="ctr">
            <a:solidFill>
              <a:schemeClr val="tx2"/>
            </a:solidFill>
            <a:miter lim="800000"/>
            <a:headEnd/>
            <a:tailEnd/>
          </a:ln>
          <a:effectLst/>
        </p:spPr>
        <p:txBody>
          <a:bodyPr wrap="none" lIns="63500" tIns="0" rIns="0" bIns="0" anchor="ctr"/>
          <a:lstStyle/>
          <a:p>
            <a:endParaRPr lang="es-CL" sz="1400">
              <a:solidFill>
                <a:schemeClr val="bg2"/>
              </a:solidFill>
              <a:latin typeface="+mj-lt"/>
            </a:endParaRPr>
          </a:p>
        </p:txBody>
      </p:sp>
      <p:sp>
        <p:nvSpPr>
          <p:cNvPr id="30" name="AutoShape 21"/>
          <p:cNvSpPr>
            <a:spLocks noChangeArrowheads="1"/>
          </p:cNvSpPr>
          <p:nvPr/>
        </p:nvSpPr>
        <p:spPr bwMode="auto">
          <a:xfrm>
            <a:off x="3642267" y="3378795"/>
            <a:ext cx="2007193" cy="1065213"/>
          </a:xfrm>
          <a:prstGeom prst="roundRect">
            <a:avLst>
              <a:gd name="adj" fmla="val 16667"/>
            </a:avLst>
          </a:prstGeom>
          <a:solidFill>
            <a:srgbClr val="C00000"/>
          </a:solidFill>
          <a:ln w="9525" algn="ctr">
            <a:solidFill>
              <a:schemeClr val="tx2"/>
            </a:solidFill>
            <a:round/>
            <a:headEnd/>
            <a:tailEnd/>
          </a:ln>
          <a:effectLst/>
        </p:spPr>
        <p:txBody>
          <a:bodyPr wrap="none" lIns="63500" tIns="0" rIns="0" bIns="0" anchor="ctr"/>
          <a:lstStyle/>
          <a:p>
            <a:pPr algn="ctr"/>
            <a:r>
              <a:rPr lang="es-CL" altLang="en-US" sz="1400" dirty="0">
                <a:solidFill>
                  <a:schemeClr val="bg2"/>
                </a:solidFill>
                <a:latin typeface="+mj-lt"/>
              </a:rPr>
              <a:t>Segmentos</a:t>
            </a:r>
          </a:p>
          <a:p>
            <a:pPr algn="ctr"/>
            <a:r>
              <a:rPr lang="es-CL" altLang="en-US" sz="1400" dirty="0">
                <a:solidFill>
                  <a:schemeClr val="bg2"/>
                </a:solidFill>
                <a:latin typeface="+mj-lt"/>
              </a:rPr>
              <a:t>Reportables</a:t>
            </a:r>
          </a:p>
        </p:txBody>
      </p:sp>
      <p:sp>
        <p:nvSpPr>
          <p:cNvPr id="2" name="TextBox 1"/>
          <p:cNvSpPr txBox="1"/>
          <p:nvPr/>
        </p:nvSpPr>
        <p:spPr>
          <a:xfrm>
            <a:off x="963827" y="222422"/>
            <a:ext cx="914400" cy="914400"/>
          </a:xfrm>
          <a:prstGeom prst="rect">
            <a:avLst/>
          </a:prstGeom>
          <a:noFill/>
        </p:spPr>
        <p:txBody>
          <a:bodyPr vert="horz" wrap="none" lIns="0" tIns="0" rIns="0" bIns="0" rtlCol="0">
            <a:noAutofit/>
          </a:bodyPr>
          <a:lstStyle/>
          <a:p>
            <a:pPr indent="-274320">
              <a:spcAft>
                <a:spcPts val="900"/>
              </a:spcAft>
            </a:pPr>
            <a:endParaRPr lang="en-US" sz="2000" dirty="0" err="1" smtClean="0">
              <a:latin typeface="Georgia" pitchFamily="18" charset="0"/>
            </a:endParaRPr>
          </a:p>
        </p:txBody>
      </p:sp>
    </p:spTree>
    <p:extLst>
      <p:ext uri="{BB962C8B-B14F-4D97-AF65-F5344CB8AC3E}">
        <p14:creationId xmlns:p14="http://schemas.microsoft.com/office/powerpoint/2010/main" val="3637241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1. Información por segmentos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13</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1" name="Rectangle 2"/>
          <p:cNvSpPr txBox="1">
            <a:spLocks noChangeArrowheads="1"/>
          </p:cNvSpPr>
          <p:nvPr/>
        </p:nvSpPr>
        <p:spPr>
          <a:xfrm>
            <a:off x="131763" y="1752600"/>
            <a:ext cx="8869362" cy="4335463"/>
          </a:xfrm>
          <a:prstGeom prst="rect">
            <a:avLst/>
          </a:prstGeom>
        </p:spPr>
        <p:txBody>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FFFFFF"/>
              </a:buClr>
              <a:buFontTx/>
              <a:buChar char="•"/>
            </a:pPr>
            <a:endParaRPr lang="en-US" altLang="en-US" sz="1600" smtClean="0">
              <a:latin typeface="+mj-lt"/>
            </a:endParaRPr>
          </a:p>
          <a:p>
            <a:endParaRPr lang="en-GB" altLang="en-US" sz="1600">
              <a:latin typeface="+mj-lt"/>
            </a:endParaRPr>
          </a:p>
        </p:txBody>
      </p:sp>
      <p:sp>
        <p:nvSpPr>
          <p:cNvPr id="42" name="Rectangle 3"/>
          <p:cNvSpPr>
            <a:spLocks noChangeArrowheads="1"/>
          </p:cNvSpPr>
          <p:nvPr/>
        </p:nvSpPr>
        <p:spPr bwMode="auto">
          <a:xfrm>
            <a:off x="467544" y="1838325"/>
            <a:ext cx="8136706" cy="798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8775" indent="-180975" defTabSz="912813">
              <a:spcBef>
                <a:spcPct val="20000"/>
              </a:spcBef>
              <a:spcAft>
                <a:spcPct val="20000"/>
              </a:spcAft>
              <a:buFont typeface="Arial" charset="0"/>
              <a:tabLst>
                <a:tab pos="446088" algn="l"/>
                <a:tab pos="714375" algn="l"/>
                <a:tab pos="892175" algn="l"/>
                <a:tab pos="1074738" algn="l"/>
                <a:tab pos="1427163" algn="l"/>
                <a:tab pos="1700213" algn="l"/>
              </a:tabLst>
              <a:defRPr sz="2000">
                <a:solidFill>
                  <a:srgbClr val="FFFFFF"/>
                </a:solidFill>
                <a:latin typeface="Arial" charset="0"/>
                <a:cs typeface="Arial" charset="0"/>
              </a:defRPr>
            </a:lvl1pPr>
            <a:lvl2pPr marL="900113" indent="-36195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2pPr>
            <a:lvl3pPr marL="1441450" indent="-36195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3pPr>
            <a:lvl4pPr marL="1963738" indent="-34290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4pPr>
            <a:lvl5pPr marL="2486025" indent="-34290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5pPr>
            <a:lvl6pPr marL="29432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6pPr>
            <a:lvl7pPr marL="34004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7pPr>
            <a:lvl8pPr marL="38576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8pPr>
            <a:lvl9pPr marL="43148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9pPr>
          </a:lstStyle>
          <a:p>
            <a:pPr>
              <a:buClr>
                <a:srgbClr val="FFFFFF"/>
              </a:buClr>
              <a:buSzTx/>
              <a:buFontTx/>
              <a:buChar char="•"/>
            </a:pPr>
            <a:r>
              <a:rPr lang="es-CL" altLang="en-US" sz="1600" dirty="0" smtClean="0">
                <a:solidFill>
                  <a:schemeClr val="tx1"/>
                </a:solidFill>
                <a:latin typeface="+mj-lt"/>
              </a:rPr>
              <a:t>¿Cuales de las siguientes posiciones podrían tener a cargo las decisiones operativas de la compañía? (¿Quien es el CODM?)</a:t>
            </a:r>
          </a:p>
          <a:p>
            <a:pPr>
              <a:buClr>
                <a:srgbClr val="FFFFFF"/>
              </a:buClr>
              <a:buSzTx/>
              <a:buFontTx/>
              <a:buNone/>
            </a:pPr>
            <a:endParaRPr lang="es-CL" altLang="en-US" sz="1600" dirty="0" smtClean="0">
              <a:solidFill>
                <a:schemeClr val="tx1"/>
              </a:solidFill>
              <a:latin typeface="+mj-lt"/>
            </a:endParaRPr>
          </a:p>
          <a:p>
            <a:pPr>
              <a:buClr>
                <a:srgbClr val="FFFFFF"/>
              </a:buClr>
              <a:buSzTx/>
              <a:buFontTx/>
              <a:buNone/>
            </a:pPr>
            <a:r>
              <a:rPr lang="es-CL" altLang="en-US" sz="1600" dirty="0" smtClean="0">
                <a:solidFill>
                  <a:schemeClr val="tx1"/>
                </a:solidFill>
                <a:latin typeface="+mj-lt"/>
              </a:rPr>
              <a:t>	Gerente financiero</a:t>
            </a:r>
          </a:p>
          <a:p>
            <a:pPr>
              <a:buClr>
                <a:srgbClr val="FFFFFF"/>
              </a:buClr>
              <a:buSzTx/>
              <a:buFontTx/>
              <a:buNone/>
            </a:pPr>
            <a:endParaRPr lang="es-CL" altLang="en-US" sz="1600" dirty="0" smtClean="0">
              <a:solidFill>
                <a:schemeClr val="tx1"/>
              </a:solidFill>
              <a:latin typeface="+mj-lt"/>
            </a:endParaRPr>
          </a:p>
          <a:p>
            <a:pPr>
              <a:buClr>
                <a:srgbClr val="FFFFFF"/>
              </a:buClr>
              <a:buSzTx/>
              <a:buFontTx/>
              <a:buNone/>
            </a:pPr>
            <a:r>
              <a:rPr lang="es-CL" altLang="en-US" sz="1600" dirty="0" smtClean="0">
                <a:solidFill>
                  <a:schemeClr val="tx1"/>
                </a:solidFill>
                <a:latin typeface="+mj-lt"/>
              </a:rPr>
              <a:t>	Grupo de gerencia </a:t>
            </a:r>
          </a:p>
          <a:p>
            <a:pPr>
              <a:buClr>
                <a:srgbClr val="FFFFFF"/>
              </a:buClr>
              <a:buSzTx/>
              <a:buFontTx/>
              <a:buNone/>
            </a:pPr>
            <a:r>
              <a:rPr lang="es-CL" altLang="en-US" sz="1600" dirty="0" smtClean="0">
                <a:solidFill>
                  <a:schemeClr val="tx1"/>
                </a:solidFill>
                <a:latin typeface="+mj-lt"/>
              </a:rPr>
              <a:t> </a:t>
            </a:r>
          </a:p>
          <a:p>
            <a:pPr>
              <a:buClr>
                <a:srgbClr val="FFFFFF"/>
              </a:buClr>
              <a:buSzTx/>
              <a:buFontTx/>
              <a:buNone/>
            </a:pPr>
            <a:r>
              <a:rPr lang="es-CL" altLang="en-US" sz="1600" dirty="0" smtClean="0">
                <a:solidFill>
                  <a:schemeClr val="tx1"/>
                </a:solidFill>
                <a:latin typeface="+mj-lt"/>
              </a:rPr>
              <a:t>	Gerente general</a:t>
            </a:r>
          </a:p>
          <a:p>
            <a:pPr>
              <a:buClr>
                <a:srgbClr val="FFFFFF"/>
              </a:buClr>
              <a:buSzTx/>
              <a:buFontTx/>
              <a:buNone/>
            </a:pPr>
            <a:r>
              <a:rPr lang="es-CL" altLang="en-US" sz="1600" dirty="0" smtClean="0">
                <a:solidFill>
                  <a:schemeClr val="tx1"/>
                </a:solidFill>
                <a:latin typeface="+mj-lt"/>
              </a:rPr>
              <a:t> </a:t>
            </a:r>
          </a:p>
          <a:p>
            <a:pPr>
              <a:buClr>
                <a:srgbClr val="FFFFFF"/>
              </a:buClr>
              <a:buSzTx/>
              <a:buFontTx/>
              <a:buNone/>
            </a:pPr>
            <a:r>
              <a:rPr lang="es-CL" altLang="en-US" sz="1600" dirty="0" smtClean="0">
                <a:solidFill>
                  <a:schemeClr val="tx1"/>
                </a:solidFill>
                <a:latin typeface="+mj-lt"/>
              </a:rPr>
              <a:t>	Directorio	</a:t>
            </a:r>
          </a:p>
          <a:p>
            <a:pPr>
              <a:buClr>
                <a:srgbClr val="FFFFFF"/>
              </a:buClr>
              <a:buSzTx/>
              <a:buFontTx/>
              <a:buChar char="•"/>
            </a:pPr>
            <a:endParaRPr lang="es-CL" altLang="en-US" sz="1600" dirty="0">
              <a:solidFill>
                <a:schemeClr val="tx1"/>
              </a:solidFill>
              <a:latin typeface="+mj-lt"/>
            </a:endParaRPr>
          </a:p>
        </p:txBody>
      </p:sp>
      <p:sp>
        <p:nvSpPr>
          <p:cNvPr id="4" name="Rectangle 3"/>
          <p:cNvSpPr/>
          <p:nvPr/>
        </p:nvSpPr>
        <p:spPr bwMode="ltGray">
          <a:xfrm>
            <a:off x="3635896" y="2708920"/>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1" name="Rectangle 50"/>
          <p:cNvSpPr/>
          <p:nvPr/>
        </p:nvSpPr>
        <p:spPr bwMode="ltGray">
          <a:xfrm>
            <a:off x="3635896" y="3375670"/>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2" name="Rectangle 51"/>
          <p:cNvSpPr/>
          <p:nvPr/>
        </p:nvSpPr>
        <p:spPr bwMode="ltGray">
          <a:xfrm>
            <a:off x="3635896" y="4077072"/>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3" name="Rectangle 52"/>
          <p:cNvSpPr/>
          <p:nvPr/>
        </p:nvSpPr>
        <p:spPr bwMode="ltGray">
          <a:xfrm>
            <a:off x="3635896" y="4797152"/>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Tree>
    <p:extLst>
      <p:ext uri="{BB962C8B-B14F-4D97-AF65-F5344CB8AC3E}">
        <p14:creationId xmlns:p14="http://schemas.microsoft.com/office/powerpoint/2010/main" val="446389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1. Información por segmentos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14</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1" name="Rectangle 2"/>
          <p:cNvSpPr txBox="1">
            <a:spLocks noChangeArrowheads="1"/>
          </p:cNvSpPr>
          <p:nvPr/>
        </p:nvSpPr>
        <p:spPr>
          <a:xfrm>
            <a:off x="131763" y="1752600"/>
            <a:ext cx="8869362" cy="4335463"/>
          </a:xfrm>
          <a:prstGeom prst="rect">
            <a:avLst/>
          </a:prstGeom>
        </p:spPr>
        <p:txBody>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FFFFFF"/>
              </a:buClr>
              <a:buFontTx/>
              <a:buChar char="•"/>
            </a:pPr>
            <a:endParaRPr lang="en-US" altLang="en-US" sz="1600" smtClean="0">
              <a:latin typeface="+mj-lt"/>
            </a:endParaRPr>
          </a:p>
          <a:p>
            <a:endParaRPr lang="en-GB" altLang="en-US" sz="1600">
              <a:latin typeface="+mj-lt"/>
            </a:endParaRPr>
          </a:p>
        </p:txBody>
      </p:sp>
      <p:sp>
        <p:nvSpPr>
          <p:cNvPr id="42" name="Rectangle 3"/>
          <p:cNvSpPr>
            <a:spLocks noChangeArrowheads="1"/>
          </p:cNvSpPr>
          <p:nvPr/>
        </p:nvSpPr>
        <p:spPr bwMode="auto">
          <a:xfrm>
            <a:off x="467544" y="1556791"/>
            <a:ext cx="7200800" cy="45312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8775" indent="-180975" defTabSz="912813">
              <a:spcBef>
                <a:spcPct val="20000"/>
              </a:spcBef>
              <a:spcAft>
                <a:spcPct val="20000"/>
              </a:spcAft>
              <a:buFont typeface="Arial" charset="0"/>
              <a:tabLst>
                <a:tab pos="446088" algn="l"/>
                <a:tab pos="714375" algn="l"/>
                <a:tab pos="892175" algn="l"/>
                <a:tab pos="1074738" algn="l"/>
                <a:tab pos="1427163" algn="l"/>
                <a:tab pos="1700213" algn="l"/>
              </a:tabLst>
              <a:defRPr sz="2000">
                <a:solidFill>
                  <a:srgbClr val="FFFFFF"/>
                </a:solidFill>
                <a:latin typeface="Arial" charset="0"/>
                <a:cs typeface="Arial" charset="0"/>
              </a:defRPr>
            </a:lvl1pPr>
            <a:lvl2pPr marL="900113" indent="-36195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2pPr>
            <a:lvl3pPr marL="1441450" indent="-36195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3pPr>
            <a:lvl4pPr marL="1963738" indent="-34290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4pPr>
            <a:lvl5pPr marL="2486025" indent="-34290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5pPr>
            <a:lvl6pPr marL="29432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6pPr>
            <a:lvl7pPr marL="34004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7pPr>
            <a:lvl8pPr marL="38576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8pPr>
            <a:lvl9pPr marL="43148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9pPr>
          </a:lstStyle>
          <a:p>
            <a:pPr marL="0" indent="0">
              <a:buClr>
                <a:srgbClr val="FFFFFF"/>
              </a:buClr>
              <a:buSzTx/>
              <a:tabLst/>
            </a:pPr>
            <a:r>
              <a:rPr lang="es-CL" altLang="en-US" sz="1600" dirty="0" smtClean="0">
                <a:solidFill>
                  <a:schemeClr val="tx1"/>
                </a:solidFill>
                <a:latin typeface="+mj-lt"/>
              </a:rPr>
              <a:t>¿Debe el total de los ingresos/resultados de los segmentos cuadrar con el total del ingreso/resultado en el estado financiero?</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¿Se deben reportar todos los segmentos?</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¿Se debe revelar en el mismo formato que el estado de resultados consolidado?</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¿Se puede reportar EBITDA en lugar del resultado presentado en los estados financieros?</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¿Se puede presentar 1 solo segmento?</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Si un </a:t>
            </a:r>
            <a:r>
              <a:rPr lang="es-CL" altLang="en-US" sz="1600" u="sng" dirty="0" smtClean="0">
                <a:solidFill>
                  <a:schemeClr val="tx1"/>
                </a:solidFill>
                <a:latin typeface="+mj-lt"/>
              </a:rPr>
              <a:t>cliente individual</a:t>
            </a:r>
            <a:r>
              <a:rPr lang="es-CL" altLang="en-US" sz="1600" dirty="0" smtClean="0">
                <a:solidFill>
                  <a:schemeClr val="tx1"/>
                </a:solidFill>
                <a:latin typeface="+mj-lt"/>
              </a:rPr>
              <a:t> representa el 16% de los ingresos o resultado, ¿se debe considerar como un segmento separado?</a:t>
            </a:r>
          </a:p>
        </p:txBody>
      </p:sp>
      <p:sp>
        <p:nvSpPr>
          <p:cNvPr id="4" name="Rectangle 3"/>
          <p:cNvSpPr/>
          <p:nvPr/>
        </p:nvSpPr>
        <p:spPr bwMode="ltGray">
          <a:xfrm>
            <a:off x="8244408" y="1628800"/>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1" name="Rectangle 50"/>
          <p:cNvSpPr/>
          <p:nvPr/>
        </p:nvSpPr>
        <p:spPr bwMode="ltGray">
          <a:xfrm>
            <a:off x="8257306" y="242088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2" name="Rectangle 51"/>
          <p:cNvSpPr/>
          <p:nvPr/>
        </p:nvSpPr>
        <p:spPr bwMode="ltGray">
          <a:xfrm>
            <a:off x="8257306" y="314096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3" name="Rectangle 52"/>
          <p:cNvSpPr/>
          <p:nvPr/>
        </p:nvSpPr>
        <p:spPr bwMode="ltGray">
          <a:xfrm>
            <a:off x="8257306" y="3822426"/>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2" name="Rectangle 11"/>
          <p:cNvSpPr/>
          <p:nvPr/>
        </p:nvSpPr>
        <p:spPr bwMode="ltGray">
          <a:xfrm>
            <a:off x="8257306" y="544522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3" name="Rectangle 12"/>
          <p:cNvSpPr/>
          <p:nvPr/>
        </p:nvSpPr>
        <p:spPr bwMode="ltGray">
          <a:xfrm>
            <a:off x="8257306" y="472514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2" name="TextBox 1"/>
          <p:cNvSpPr txBox="1"/>
          <p:nvPr/>
        </p:nvSpPr>
        <p:spPr>
          <a:xfrm>
            <a:off x="8401050" y="4869180"/>
            <a:ext cx="914400" cy="914400"/>
          </a:xfrm>
          <a:prstGeom prst="rect">
            <a:avLst/>
          </a:prstGeom>
          <a:noFill/>
        </p:spPr>
        <p:txBody>
          <a:bodyPr vert="horz" wrap="none" lIns="0" tIns="0" rIns="0" bIns="0" rtlCol="0">
            <a:noAutofit/>
          </a:bodyPr>
          <a:lstStyle/>
          <a:p>
            <a:pPr indent="-274320">
              <a:spcAft>
                <a:spcPts val="900"/>
              </a:spcAft>
            </a:pPr>
            <a:endParaRPr lang="en-US" sz="2000" dirty="0" err="1" smtClean="0">
              <a:latin typeface="Georgia" pitchFamily="18" charset="0"/>
            </a:endParaRPr>
          </a:p>
        </p:txBody>
      </p:sp>
    </p:spTree>
    <p:extLst>
      <p:ext uri="{BB962C8B-B14F-4D97-AF65-F5344CB8AC3E}">
        <p14:creationId xmlns:p14="http://schemas.microsoft.com/office/powerpoint/2010/main" val="1399562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1. Información por segmentos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15</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1" name="Rectangle 2"/>
          <p:cNvSpPr txBox="1">
            <a:spLocks noChangeArrowheads="1"/>
          </p:cNvSpPr>
          <p:nvPr/>
        </p:nvSpPr>
        <p:spPr>
          <a:xfrm>
            <a:off x="131763" y="1752600"/>
            <a:ext cx="8869362" cy="4335463"/>
          </a:xfrm>
          <a:prstGeom prst="rect">
            <a:avLst/>
          </a:prstGeom>
        </p:spPr>
        <p:txBody>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FFFFFF"/>
              </a:buClr>
              <a:buFontTx/>
              <a:buChar char="•"/>
            </a:pPr>
            <a:endParaRPr lang="en-US" altLang="en-US" sz="1600" smtClean="0">
              <a:latin typeface="+mj-lt"/>
            </a:endParaRPr>
          </a:p>
          <a:p>
            <a:endParaRPr lang="en-GB" altLang="en-US" sz="160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64" y="1268760"/>
            <a:ext cx="46101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37964" y="5021610"/>
            <a:ext cx="3169940" cy="214862"/>
          </a:xfrm>
          <a:prstGeom prst="rect">
            <a:avLst/>
          </a:prstGeom>
          <a:noFill/>
        </p:spPr>
        <p:txBody>
          <a:bodyPr vert="horz" wrap="square" lIns="0" tIns="0" rIns="0" bIns="0" rtlCol="0">
            <a:noAutofit/>
          </a:bodyPr>
          <a:lstStyle/>
          <a:p>
            <a:pPr indent="-274320">
              <a:spcAft>
                <a:spcPts val="900"/>
              </a:spcAft>
            </a:pPr>
            <a:r>
              <a:rPr lang="es-CL" sz="1000" dirty="0" smtClean="0">
                <a:latin typeface="Georgia" pitchFamily="18" charset="0"/>
              </a:rPr>
              <a:t>Ref. EEFF </a:t>
            </a:r>
            <a:r>
              <a:rPr lang="es-CL" sz="1000" dirty="0" err="1" smtClean="0">
                <a:latin typeface="Georgia" pitchFamily="18" charset="0"/>
              </a:rPr>
              <a:t>Latam</a:t>
            </a:r>
            <a:r>
              <a:rPr lang="es-CL" sz="1000" dirty="0" smtClean="0">
                <a:latin typeface="Georgia" pitchFamily="18" charset="0"/>
              </a:rPr>
              <a:t> Airlines </a:t>
            </a:r>
            <a:r>
              <a:rPr lang="es-CL" sz="1000" dirty="0" err="1" smtClean="0">
                <a:latin typeface="Georgia" pitchFamily="18" charset="0"/>
              </a:rPr>
              <a:t>Group</a:t>
            </a:r>
            <a:r>
              <a:rPr lang="es-CL" sz="1000" dirty="0" smtClean="0">
                <a:latin typeface="Georgia" pitchFamily="18" charset="0"/>
              </a:rPr>
              <a:t> S.A. al 31.12.2014</a:t>
            </a:r>
          </a:p>
        </p:txBody>
      </p:sp>
      <p:sp>
        <p:nvSpPr>
          <p:cNvPr id="2" name="Rectangle 1"/>
          <p:cNvSpPr/>
          <p:nvPr/>
        </p:nvSpPr>
        <p:spPr bwMode="ltGray">
          <a:xfrm>
            <a:off x="2627784" y="1196752"/>
            <a:ext cx="1080120" cy="432048"/>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Tree>
    <p:extLst>
      <p:ext uri="{BB962C8B-B14F-4D97-AF65-F5344CB8AC3E}">
        <p14:creationId xmlns:p14="http://schemas.microsoft.com/office/powerpoint/2010/main" val="569219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685800"/>
            <a:ext cx="8077200" cy="798984"/>
          </a:xfrm>
        </p:spPr>
        <p:txBody>
          <a:bodyPr/>
          <a:lstStyle/>
          <a:p>
            <a:r>
              <a:rPr lang="es-CL" dirty="0" smtClean="0"/>
              <a:t>2. Valor justo</a:t>
            </a:r>
            <a:r>
              <a:rPr lang="es-CL" dirty="0"/>
              <a:t/>
            </a:r>
            <a:br>
              <a:rPr lang="es-CL" dirty="0"/>
            </a:br>
            <a:endParaRPr lang="es-CL" dirty="0"/>
          </a:p>
        </p:txBody>
      </p:sp>
      <p:sp>
        <p:nvSpPr>
          <p:cNvPr id="3" name="TextBox 2"/>
          <p:cNvSpPr txBox="1"/>
          <p:nvPr/>
        </p:nvSpPr>
        <p:spPr>
          <a:xfrm>
            <a:off x="395537" y="1628800"/>
            <a:ext cx="7272808" cy="4464496"/>
          </a:xfrm>
          <a:prstGeom prst="rect">
            <a:avLst/>
          </a:prstGeom>
          <a:noFill/>
        </p:spPr>
        <p:txBody>
          <a:bodyPr vert="horz" wrap="square" lIns="0" tIns="0" rIns="0" bIns="0" rtlCol="0">
            <a:noAutofit/>
          </a:bodyPr>
          <a:lstStyle/>
          <a:p>
            <a:r>
              <a:rPr lang="es-CL" sz="1600" dirty="0" smtClean="0">
                <a:solidFill>
                  <a:schemeClr val="accent1"/>
                </a:solidFill>
                <a:latin typeface="+mj-lt"/>
              </a:rPr>
              <a:t>¿Costo histórico? ¿Valor justo?</a:t>
            </a:r>
          </a:p>
          <a:p>
            <a:endParaRPr lang="es-CL" sz="1600" dirty="0" smtClean="0">
              <a:latin typeface="+mj-lt"/>
            </a:endParaRPr>
          </a:p>
          <a:p>
            <a:pPr marL="285750" indent="-285750">
              <a:buFont typeface="Wingdings" panose="05000000000000000000" pitchFamily="2" charset="2"/>
              <a:buChar char="Ø"/>
            </a:pPr>
            <a:r>
              <a:rPr lang="es-CL" sz="1600" dirty="0" smtClean="0">
                <a:latin typeface="+mj-lt"/>
              </a:rPr>
              <a:t>¿Representan los estados financieros el valor económico de una entidad?</a:t>
            </a:r>
          </a:p>
          <a:p>
            <a:pPr marL="285750" indent="-285750">
              <a:buFont typeface="Wingdings" panose="05000000000000000000" pitchFamily="2" charset="2"/>
              <a:buChar char="Ø"/>
            </a:pPr>
            <a:endParaRPr lang="es-CL" sz="1600" dirty="0">
              <a:latin typeface="+mj-lt"/>
            </a:endParaRPr>
          </a:p>
          <a:p>
            <a:pPr marL="285750" indent="-285750">
              <a:buFont typeface="Wingdings" panose="05000000000000000000" pitchFamily="2" charset="2"/>
              <a:buChar char="Ø"/>
            </a:pPr>
            <a:r>
              <a:rPr lang="es-CL" sz="1600" dirty="0">
                <a:latin typeface="+mj-lt"/>
              </a:rPr>
              <a:t>¿Sobre qué base se prepara la contabilidad</a:t>
            </a:r>
            <a:r>
              <a:rPr lang="es-CL" sz="1600" dirty="0" smtClean="0">
                <a:latin typeface="+mj-lt"/>
              </a:rPr>
              <a:t>?</a:t>
            </a:r>
          </a:p>
          <a:p>
            <a:pPr marL="285750" indent="-285750">
              <a:buFont typeface="Wingdings" panose="05000000000000000000" pitchFamily="2" charset="2"/>
              <a:buChar char="Ø"/>
            </a:pPr>
            <a:endParaRPr lang="es-CL" sz="1600" dirty="0">
              <a:latin typeface="+mj-lt"/>
            </a:endParaRPr>
          </a:p>
          <a:p>
            <a:pPr marL="285750" indent="-285750">
              <a:buFont typeface="Wingdings" panose="05000000000000000000" pitchFamily="2" charset="2"/>
              <a:buChar char="Ø"/>
            </a:pPr>
            <a:r>
              <a:rPr lang="es-CL" sz="1600" dirty="0" smtClean="0">
                <a:latin typeface="+mj-lt"/>
              </a:rPr>
              <a:t>¿Por qué es diferente el valor contable y el valor económico?</a:t>
            </a:r>
          </a:p>
          <a:p>
            <a:pPr marL="285750" indent="-285750">
              <a:buFont typeface="Wingdings" panose="05000000000000000000" pitchFamily="2" charset="2"/>
              <a:buChar char="Ø"/>
            </a:pPr>
            <a:endParaRPr lang="es-CL" sz="1600" dirty="0">
              <a:latin typeface="+mj-lt"/>
            </a:endParaRPr>
          </a:p>
          <a:p>
            <a:pPr marL="285750" indent="-285750">
              <a:buFont typeface="Wingdings" panose="05000000000000000000" pitchFamily="2" charset="2"/>
              <a:buChar char="Ø"/>
            </a:pPr>
            <a:r>
              <a:rPr lang="es-CL" sz="1600" dirty="0" smtClean="0">
                <a:latin typeface="+mj-lt"/>
              </a:rPr>
              <a:t>¿Es el objetivo de la contabilidad bajo IFRS igualar ambos valores?</a:t>
            </a:r>
          </a:p>
          <a:p>
            <a:pPr marL="285750" indent="-285750">
              <a:buFont typeface="Wingdings" panose="05000000000000000000" pitchFamily="2" charset="2"/>
              <a:buChar char="Ø"/>
            </a:pPr>
            <a:endParaRPr lang="es-CL" sz="1600" dirty="0">
              <a:latin typeface="+mj-lt"/>
            </a:endParaRPr>
          </a:p>
          <a:p>
            <a:pPr marL="285750" indent="-285750">
              <a:buFont typeface="Wingdings" panose="05000000000000000000" pitchFamily="2" charset="2"/>
              <a:buChar char="Ø"/>
            </a:pPr>
            <a:r>
              <a:rPr lang="es-CL" sz="1600" dirty="0" smtClean="0">
                <a:latin typeface="+mj-lt"/>
              </a:rPr>
              <a:t>¿Qué partidas se registran a valor justo en el estado financiero bajo IFRS?</a:t>
            </a:r>
          </a:p>
        </p:txBody>
      </p:sp>
      <p:sp>
        <p:nvSpPr>
          <p:cNvPr id="4" name="Rectangle 3"/>
          <p:cNvSpPr/>
          <p:nvPr/>
        </p:nvSpPr>
        <p:spPr bwMode="ltGray">
          <a:xfrm>
            <a:off x="8244408" y="206084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 name="Rectangle 4"/>
          <p:cNvSpPr/>
          <p:nvPr/>
        </p:nvSpPr>
        <p:spPr bwMode="ltGray">
          <a:xfrm>
            <a:off x="8257306" y="256490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6" name="Rectangle 5"/>
          <p:cNvSpPr/>
          <p:nvPr/>
        </p:nvSpPr>
        <p:spPr bwMode="ltGray">
          <a:xfrm>
            <a:off x="8257306" y="3068960"/>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8" name="Rectangle 7"/>
          <p:cNvSpPr/>
          <p:nvPr/>
        </p:nvSpPr>
        <p:spPr bwMode="ltGray">
          <a:xfrm>
            <a:off x="8257306" y="3501008"/>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9" name="Rectangle 8"/>
          <p:cNvSpPr/>
          <p:nvPr/>
        </p:nvSpPr>
        <p:spPr bwMode="ltGray">
          <a:xfrm>
            <a:off x="8257306" y="400506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3"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16</a:t>
            </a:fld>
            <a:endParaRPr lang="es-CL"/>
          </a:p>
        </p:txBody>
      </p:sp>
      <p:sp>
        <p:nvSpPr>
          <p:cNvPr id="14"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543594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685800"/>
            <a:ext cx="8077200" cy="798984"/>
          </a:xfrm>
        </p:spPr>
        <p:txBody>
          <a:bodyPr/>
          <a:lstStyle/>
          <a:p>
            <a:r>
              <a:rPr lang="es-CL" dirty="0" smtClean="0"/>
              <a:t>2. Valor justo (Cont.)</a:t>
            </a:r>
            <a:r>
              <a:rPr lang="es-CL" dirty="0"/>
              <a:t/>
            </a:r>
            <a:br>
              <a:rPr lang="es-CL" dirty="0"/>
            </a:br>
            <a:endParaRPr lang="es-CL" dirty="0"/>
          </a:p>
        </p:txBody>
      </p:sp>
      <p:sp>
        <p:nvSpPr>
          <p:cNvPr id="3" name="TextBox 2"/>
          <p:cNvSpPr txBox="1"/>
          <p:nvPr/>
        </p:nvSpPr>
        <p:spPr>
          <a:xfrm>
            <a:off x="395536" y="1628800"/>
            <a:ext cx="8168021" cy="4464496"/>
          </a:xfrm>
          <a:prstGeom prst="rect">
            <a:avLst/>
          </a:prstGeom>
          <a:noFill/>
        </p:spPr>
        <p:txBody>
          <a:bodyPr vert="horz" wrap="square" lIns="0" tIns="0" rIns="0" bIns="0" rtlCol="0">
            <a:noAutofit/>
          </a:bodyPr>
          <a:lstStyle/>
          <a:p>
            <a:r>
              <a:rPr lang="es-CL" sz="1600" dirty="0" smtClean="0">
                <a:solidFill>
                  <a:schemeClr val="accent1"/>
                </a:solidFill>
                <a:latin typeface="+mj-lt"/>
              </a:rPr>
              <a:t>¿Qué son los 3 niveles? ¿Por qué es importante?</a:t>
            </a:r>
          </a:p>
          <a:p>
            <a:endParaRPr lang="es-CL" sz="1600" dirty="0" smtClean="0">
              <a:latin typeface="+mj-lt"/>
            </a:endParaRPr>
          </a:p>
          <a:p>
            <a:pPr marL="285750" indent="-285750">
              <a:buFont typeface="Wingdings" panose="05000000000000000000" pitchFamily="2" charset="2"/>
              <a:buChar char="Ø"/>
            </a:pPr>
            <a:r>
              <a:rPr lang="es-CL" sz="1600" dirty="0" smtClean="0">
                <a:latin typeface="+mj-lt"/>
              </a:rPr>
              <a:t>Desde la implementación de IFRS 13, reguladores en diferentes países se enfocan en las revelaciones que requiere la norma. </a:t>
            </a:r>
          </a:p>
          <a:p>
            <a:pPr marL="285750" indent="-285750">
              <a:buFont typeface="Wingdings" panose="05000000000000000000" pitchFamily="2" charset="2"/>
              <a:buChar char="Ø"/>
            </a:pPr>
            <a:endParaRPr lang="es-CL" sz="1600" dirty="0" smtClean="0">
              <a:latin typeface="+mj-lt"/>
            </a:endParaRPr>
          </a:p>
          <a:p>
            <a:pPr marL="285750" indent="-285750">
              <a:buFont typeface="Wingdings" panose="05000000000000000000" pitchFamily="2" charset="2"/>
              <a:buChar char="Ø"/>
            </a:pPr>
            <a:r>
              <a:rPr lang="es-CL" sz="1600" dirty="0" smtClean="0">
                <a:latin typeface="+mj-lt"/>
              </a:rPr>
              <a:t>Clasificaciones del nivel 3 requiere revelaciones con más información y explicación. Por lo tanto mayor es el interés de los reguladores en éstos.</a:t>
            </a:r>
          </a:p>
          <a:p>
            <a:pPr marL="285750" indent="-285750">
              <a:buFont typeface="Wingdings" panose="05000000000000000000" pitchFamily="2" charset="2"/>
              <a:buChar char="Ø"/>
            </a:pPr>
            <a:endParaRPr lang="es-CL" sz="1600" dirty="0" smtClean="0">
              <a:latin typeface="+mj-lt"/>
            </a:endParaRPr>
          </a:p>
          <a:p>
            <a:pPr marL="285750" indent="-285750">
              <a:buFont typeface="Wingdings" panose="05000000000000000000" pitchFamily="2" charset="2"/>
              <a:buChar char="Ø"/>
            </a:pPr>
            <a:r>
              <a:rPr lang="es-CL" sz="1600" dirty="0" smtClean="0">
                <a:latin typeface="+mj-lt"/>
              </a:rPr>
              <a:t>La clasificación entre niveles en la jerarquía es importante porque incrementa la consistencia y comparabilidad de las mediciones de valor justo entre diferentes reportes financieros.</a:t>
            </a:r>
          </a:p>
          <a:p>
            <a:pPr marL="285750" indent="-285750">
              <a:buFont typeface="Wingdings" panose="05000000000000000000" pitchFamily="2" charset="2"/>
              <a:buChar char="Ø"/>
            </a:pPr>
            <a:endParaRPr lang="es-CL" sz="1600" dirty="0" smtClean="0">
              <a:latin typeface="+mj-lt"/>
            </a:endParaRPr>
          </a:p>
          <a:p>
            <a:pPr marL="285750" indent="-285750">
              <a:buFont typeface="Wingdings" panose="05000000000000000000" pitchFamily="2" charset="2"/>
              <a:buChar char="Ø"/>
            </a:pPr>
            <a:r>
              <a:rPr lang="es-CL" sz="1600" dirty="0" smtClean="0">
                <a:latin typeface="+mj-lt"/>
              </a:rPr>
              <a:t>Muchos instrumentos se miden utilizando valor justo nivel 3 (por ejemplo, activos intangibles adquiridos en una combinación de negocios, instrumentos de patrimonio no cotizados y propiedades de inversión). La categoría nivel 3 no implica que la calidad de la valorización es débil. Pero requiere más revelaciones ya que los usuarios necesitan mas información para entender las valorizaciones.</a:t>
            </a:r>
          </a:p>
        </p:txBody>
      </p:sp>
      <p:sp>
        <p:nvSpPr>
          <p:cNvPr id="8"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17</a:t>
            </a:fld>
            <a:endParaRPr lang="es-CL"/>
          </a:p>
        </p:txBody>
      </p:sp>
      <p:sp>
        <p:nvSpPr>
          <p:cNvPr id="9"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1312610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CL" dirty="0" smtClean="0"/>
              <a:t>2. Valor justo (Cont.)</a:t>
            </a:r>
            <a:r>
              <a:rPr lang="es-CL" dirty="0"/>
              <a:t/>
            </a:r>
            <a:br>
              <a:rPr lang="es-CL" dirty="0"/>
            </a:br>
            <a:endParaRPr lang="es-CL" dirty="0"/>
          </a:p>
        </p:txBody>
      </p:sp>
      <p:graphicFrame>
        <p:nvGraphicFramePr>
          <p:cNvPr id="3" name="Table 2"/>
          <p:cNvGraphicFramePr>
            <a:graphicFrameLocks noGrp="1"/>
          </p:cNvGraphicFramePr>
          <p:nvPr>
            <p:extLst>
              <p:ext uri="{D42A27DB-BD31-4B8C-83A1-F6EECF244321}">
                <p14:modId xmlns:p14="http://schemas.microsoft.com/office/powerpoint/2010/main" val="2061797722"/>
              </p:ext>
            </p:extLst>
          </p:nvPr>
        </p:nvGraphicFramePr>
        <p:xfrm>
          <a:off x="395535" y="1697426"/>
          <a:ext cx="8496945" cy="3747798"/>
        </p:xfrm>
        <a:graphic>
          <a:graphicData uri="http://schemas.openxmlformats.org/drawingml/2006/table">
            <a:tbl>
              <a:tblPr firstRow="1" bandRow="1">
                <a:tableStyleId>{69D073F8-1565-44D7-B386-08B59EADF2EE}</a:tableStyleId>
              </a:tblPr>
              <a:tblGrid>
                <a:gridCol w="1584177"/>
                <a:gridCol w="2592288"/>
                <a:gridCol w="4320480"/>
              </a:tblGrid>
              <a:tr h="246375">
                <a:tc>
                  <a:txBody>
                    <a:bodyPr/>
                    <a:lstStyle/>
                    <a:p>
                      <a:r>
                        <a:rPr lang="es-CL" dirty="0" smtClean="0"/>
                        <a:t>Jerarquía</a:t>
                      </a:r>
                      <a:endParaRPr lang="es-CL" dirty="0"/>
                    </a:p>
                  </a:txBody>
                  <a:tcPr/>
                </a:tc>
                <a:tc>
                  <a:txBody>
                    <a:bodyPr/>
                    <a:lstStyle/>
                    <a:p>
                      <a:r>
                        <a:rPr lang="es-CL" dirty="0" smtClean="0"/>
                        <a:t>Descripción</a:t>
                      </a:r>
                      <a:endParaRPr lang="es-CL" dirty="0"/>
                    </a:p>
                  </a:txBody>
                  <a:tcPr/>
                </a:tc>
                <a:tc>
                  <a:txBody>
                    <a:bodyPr/>
                    <a:lstStyle/>
                    <a:p>
                      <a:r>
                        <a:rPr lang="es-CL" dirty="0" smtClean="0"/>
                        <a:t>Ejemplos</a:t>
                      </a:r>
                      <a:endParaRPr lang="es-CL" dirty="0"/>
                    </a:p>
                  </a:txBody>
                  <a:tcPr/>
                </a:tc>
              </a:tr>
              <a:tr h="736346">
                <a:tc>
                  <a:txBody>
                    <a:bodyPr/>
                    <a:lstStyle/>
                    <a:p>
                      <a:r>
                        <a:rPr lang="es-CL" sz="1400" dirty="0" smtClean="0"/>
                        <a:t>Nivel 1 (Observable)</a:t>
                      </a:r>
                      <a:endParaRPr lang="es-CL" sz="1400" dirty="0"/>
                    </a:p>
                  </a:txBody>
                  <a:tcPr/>
                </a:tc>
                <a:tc>
                  <a:txBody>
                    <a:bodyPr/>
                    <a:lstStyle/>
                    <a:p>
                      <a:r>
                        <a:rPr lang="es-CL" sz="1400" dirty="0" smtClean="0"/>
                        <a:t>Precios cotizados en mercados activos que la Compañía puede tener</a:t>
                      </a:r>
                      <a:r>
                        <a:rPr lang="es-CL" sz="1400" baseline="0" dirty="0" smtClean="0"/>
                        <a:t> acceso a la fecha de medición</a:t>
                      </a:r>
                      <a:endParaRPr lang="es-CL" sz="1400" dirty="0"/>
                    </a:p>
                  </a:txBody>
                  <a:tcPr/>
                </a:tc>
                <a:tc>
                  <a:txBody>
                    <a:bodyPr/>
                    <a:lstStyle/>
                    <a:p>
                      <a:pPr marL="285750" indent="-285750">
                        <a:buFontTx/>
                        <a:buChar char="-"/>
                      </a:pPr>
                      <a:r>
                        <a:rPr lang="es-CL" sz="1400" dirty="0" smtClean="0"/>
                        <a:t>Instrumentos</a:t>
                      </a:r>
                      <a:r>
                        <a:rPr lang="es-CL" sz="1400" baseline="0" dirty="0" smtClean="0"/>
                        <a:t> financieros (acciones, contratos futuros) que son cotizados en mercados activos.</a:t>
                      </a:r>
                    </a:p>
                    <a:p>
                      <a:pPr marL="285750" indent="-285750">
                        <a:buFontTx/>
                        <a:buChar char="-"/>
                      </a:pPr>
                      <a:r>
                        <a:rPr lang="es-CL" sz="1400" baseline="0" dirty="0" err="1" smtClean="0"/>
                        <a:t>Commodities</a:t>
                      </a:r>
                      <a:r>
                        <a:rPr lang="es-CL" sz="1400" baseline="0" dirty="0" smtClean="0"/>
                        <a:t>: Petróleo, oro, cobre etc.</a:t>
                      </a:r>
                      <a:endParaRPr lang="es-CL" sz="1400" dirty="0"/>
                    </a:p>
                  </a:txBody>
                  <a:tcPr/>
                </a:tc>
              </a:tr>
              <a:tr h="1278918">
                <a:tc>
                  <a:txBody>
                    <a:bodyPr/>
                    <a:lstStyle/>
                    <a:p>
                      <a:r>
                        <a:rPr lang="es-CL" sz="1400" dirty="0" smtClean="0"/>
                        <a:t>Nivel 2 (Observable)</a:t>
                      </a:r>
                      <a:endParaRPr lang="es-CL" sz="1400" dirty="0"/>
                    </a:p>
                  </a:txBody>
                  <a:tcPr/>
                </a:tc>
                <a:tc>
                  <a:txBody>
                    <a:bodyPr/>
                    <a:lstStyle/>
                    <a:p>
                      <a:r>
                        <a:rPr lang="es-CL" sz="1400" dirty="0" smtClean="0"/>
                        <a:t>Otros fuentes observables,</a:t>
                      </a:r>
                      <a:r>
                        <a:rPr lang="es-CL" sz="1400" baseline="0" dirty="0" smtClean="0"/>
                        <a:t> no incluido en el nivel 1.</a:t>
                      </a:r>
                      <a:endParaRPr lang="es-CL" sz="1400" dirty="0"/>
                    </a:p>
                  </a:txBody>
                  <a:tcPr/>
                </a:tc>
                <a:tc>
                  <a:txBody>
                    <a:bodyPr/>
                    <a:lstStyle/>
                    <a:p>
                      <a:pPr marL="285750" indent="-285750">
                        <a:buFontTx/>
                        <a:buChar char="-"/>
                      </a:pPr>
                      <a:r>
                        <a:rPr lang="es-CL" sz="1400" dirty="0" smtClean="0"/>
                        <a:t>Precios observables en mercados inactivos</a:t>
                      </a:r>
                    </a:p>
                    <a:p>
                      <a:pPr marL="285750" indent="-285750">
                        <a:buFontTx/>
                        <a:buChar char="-"/>
                      </a:pPr>
                      <a:r>
                        <a:rPr lang="es-CL" sz="1400" dirty="0" smtClean="0"/>
                        <a:t>Precios</a:t>
                      </a:r>
                      <a:r>
                        <a:rPr lang="es-CL" sz="1400" baseline="0" dirty="0" smtClean="0"/>
                        <a:t> cotizados por activos o pasivos similares</a:t>
                      </a:r>
                    </a:p>
                    <a:p>
                      <a:pPr marL="285750" indent="-285750">
                        <a:buFontTx/>
                        <a:buChar char="-"/>
                      </a:pPr>
                      <a:r>
                        <a:rPr lang="es-CL" sz="1400" baseline="0" dirty="0" smtClean="0"/>
                        <a:t>Por ej. Precio per metro por un  edifico, donde el precio de activos similares esta observable en el mercado</a:t>
                      </a:r>
                      <a:endParaRPr lang="es-CL" sz="1400" dirty="0"/>
                    </a:p>
                  </a:txBody>
                  <a:tcPr/>
                </a:tc>
              </a:tr>
              <a:tr h="1007632">
                <a:tc>
                  <a:txBody>
                    <a:bodyPr/>
                    <a:lstStyle/>
                    <a:p>
                      <a:r>
                        <a:rPr lang="es-CL" sz="1400" dirty="0" smtClean="0"/>
                        <a:t>Nivel 3 (No observable)</a:t>
                      </a:r>
                      <a:endParaRPr lang="es-CL" sz="1400" dirty="0"/>
                    </a:p>
                  </a:txBody>
                  <a:tcPr/>
                </a:tc>
                <a:tc>
                  <a:txBody>
                    <a:bodyPr/>
                    <a:lstStyle/>
                    <a:p>
                      <a:r>
                        <a:rPr lang="es-CL" sz="1400" dirty="0" smtClean="0"/>
                        <a:t>Fuentes no observable por el activo o pasivo</a:t>
                      </a:r>
                      <a:endParaRPr lang="es-CL" sz="1400" dirty="0"/>
                    </a:p>
                  </a:txBody>
                  <a:tcPr/>
                </a:tc>
                <a:tc>
                  <a:txBody>
                    <a:bodyPr/>
                    <a:lstStyle/>
                    <a:p>
                      <a:pPr marL="285750" indent="-285750">
                        <a:buFontTx/>
                        <a:buChar char="-"/>
                      </a:pPr>
                      <a:r>
                        <a:rPr lang="es-CL" sz="1400" dirty="0" smtClean="0"/>
                        <a:t>Estimaciones de la gerencia de flujos futuros utilizando data no observable</a:t>
                      </a:r>
                    </a:p>
                    <a:p>
                      <a:pPr marL="285750" indent="-285750">
                        <a:buFontTx/>
                        <a:buChar char="-"/>
                      </a:pPr>
                      <a:r>
                        <a:rPr lang="es-CL" sz="1400" dirty="0" smtClean="0"/>
                        <a:t>Ajustes de data observable . Por ej. Precio ajustada por</a:t>
                      </a:r>
                      <a:r>
                        <a:rPr lang="es-CL" sz="1400" baseline="0" dirty="0" smtClean="0"/>
                        <a:t> metro de un edificio por condición u ubicación no basada en fuentes observables.</a:t>
                      </a:r>
                      <a:endParaRPr lang="es-CL" sz="1400" dirty="0"/>
                    </a:p>
                  </a:txBody>
                  <a:tcPr/>
                </a:tc>
              </a:tr>
            </a:tbl>
          </a:graphicData>
        </a:graphic>
      </p:graphicFrame>
      <p:sp>
        <p:nvSpPr>
          <p:cNvPr id="8"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18</a:t>
            </a:fld>
            <a:endParaRPr lang="es-CL"/>
          </a:p>
        </p:txBody>
      </p:sp>
      <p:sp>
        <p:nvSpPr>
          <p:cNvPr id="9"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148645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CL" dirty="0" smtClean="0"/>
              <a:t>2. Valor justo (Cont.)</a:t>
            </a:r>
            <a:endParaRPr lang="es-CL" dirty="0"/>
          </a:p>
        </p:txBody>
      </p:sp>
      <p:sp>
        <p:nvSpPr>
          <p:cNvPr id="4" name="TextBox 3"/>
          <p:cNvSpPr txBox="1"/>
          <p:nvPr/>
        </p:nvSpPr>
        <p:spPr>
          <a:xfrm>
            <a:off x="467544" y="1484784"/>
            <a:ext cx="7524513" cy="3456384"/>
          </a:xfrm>
          <a:prstGeom prst="rect">
            <a:avLst/>
          </a:prstGeom>
          <a:noFill/>
        </p:spPr>
        <p:txBody>
          <a:bodyPr vert="horz" wrap="square" lIns="0" tIns="0" rIns="0" bIns="0" rtlCol="0">
            <a:noAutofit/>
          </a:bodyPr>
          <a:lstStyle/>
          <a:p>
            <a:pPr indent="-274320">
              <a:spcAft>
                <a:spcPts val="900"/>
              </a:spcAft>
            </a:pPr>
            <a:r>
              <a:rPr lang="es-CL" dirty="0" smtClean="0">
                <a:solidFill>
                  <a:schemeClr val="accent1"/>
                </a:solidFill>
                <a:latin typeface="Georgia"/>
                <a:ea typeface="+mj-ea"/>
                <a:cs typeface="+mj-cs"/>
              </a:rPr>
              <a:t>¿</a:t>
            </a:r>
            <a:r>
              <a:rPr lang="es-CL" dirty="0">
                <a:solidFill>
                  <a:schemeClr val="accent1"/>
                </a:solidFill>
                <a:latin typeface="Georgia"/>
                <a:ea typeface="+mj-ea"/>
                <a:cs typeface="+mj-cs"/>
              </a:rPr>
              <a:t>Que significa fuentes de información “observable” y “no observable”?</a:t>
            </a:r>
            <a:r>
              <a:rPr lang="es-CL" sz="2400" b="1" i="1" dirty="0">
                <a:solidFill>
                  <a:srgbClr val="000000"/>
                </a:solidFill>
                <a:latin typeface="Georgia"/>
                <a:ea typeface="+mj-ea"/>
                <a:cs typeface="+mj-cs"/>
              </a:rPr>
              <a:t/>
            </a:r>
            <a:br>
              <a:rPr lang="es-CL" sz="2400" b="1" i="1" dirty="0">
                <a:solidFill>
                  <a:srgbClr val="000000"/>
                </a:solidFill>
                <a:latin typeface="Georgia"/>
                <a:ea typeface="+mj-ea"/>
                <a:cs typeface="+mj-cs"/>
              </a:rPr>
            </a:br>
            <a:endParaRPr lang="es-CL" sz="2000" dirty="0" smtClean="0">
              <a:latin typeface="Georgia"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84036525"/>
              </p:ext>
            </p:extLst>
          </p:nvPr>
        </p:nvGraphicFramePr>
        <p:xfrm>
          <a:off x="470640" y="2256760"/>
          <a:ext cx="8068590" cy="3360688"/>
        </p:xfrm>
        <a:graphic>
          <a:graphicData uri="http://schemas.openxmlformats.org/drawingml/2006/table">
            <a:tbl>
              <a:tblPr firstRow="1" bandRow="1">
                <a:tableStyleId>{69D073F8-1565-44D7-B386-08B59EADF2EE}</a:tableStyleId>
              </a:tblPr>
              <a:tblGrid>
                <a:gridCol w="4608512"/>
                <a:gridCol w="1584176"/>
                <a:gridCol w="1875902"/>
              </a:tblGrid>
              <a:tr h="370840">
                <a:tc>
                  <a:txBody>
                    <a:bodyPr/>
                    <a:lstStyle/>
                    <a:p>
                      <a:r>
                        <a:rPr lang="es-CL" sz="1400" dirty="0" smtClean="0"/>
                        <a:t>Fuente de información</a:t>
                      </a:r>
                      <a:endParaRPr lang="es-CL" sz="1400" dirty="0"/>
                    </a:p>
                  </a:txBody>
                  <a:tcPr/>
                </a:tc>
                <a:tc>
                  <a:txBody>
                    <a:bodyPr/>
                    <a:lstStyle/>
                    <a:p>
                      <a:pPr algn="ctr"/>
                      <a:r>
                        <a:rPr lang="es-CL" sz="1400" dirty="0" smtClean="0"/>
                        <a:t>Observable</a:t>
                      </a:r>
                      <a:endParaRPr lang="es-CL" sz="1400" dirty="0"/>
                    </a:p>
                  </a:txBody>
                  <a:tcPr/>
                </a:tc>
                <a:tc>
                  <a:txBody>
                    <a:bodyPr/>
                    <a:lstStyle/>
                    <a:p>
                      <a:pPr algn="ctr"/>
                      <a:r>
                        <a:rPr lang="es-CL" sz="1400" dirty="0" smtClean="0"/>
                        <a:t>No observable</a:t>
                      </a:r>
                      <a:endParaRPr lang="es-CL" sz="1400" dirty="0"/>
                    </a:p>
                  </a:txBody>
                  <a:tcPr/>
                </a:tc>
              </a:tr>
              <a:tr h="370840">
                <a:tc>
                  <a:txBody>
                    <a:bodyPr/>
                    <a:lstStyle/>
                    <a:p>
                      <a:r>
                        <a:rPr lang="es-CL" sz="1400" dirty="0" smtClean="0"/>
                        <a:t>Acciones cotizados en la bolsa</a:t>
                      </a:r>
                      <a:endParaRPr lang="es-CL" sz="1400" dirty="0"/>
                    </a:p>
                  </a:txBody>
                  <a:tcPr/>
                </a:tc>
                <a:tc>
                  <a:txBody>
                    <a:bodyPr/>
                    <a:lstStyle/>
                    <a:p>
                      <a:pPr algn="ctr"/>
                      <a:endParaRPr lang="es-CL" sz="1400" dirty="0">
                        <a:solidFill>
                          <a:srgbClr val="92D050"/>
                        </a:solidFill>
                        <a:latin typeface="ZDingbats" panose="05000600020000020004" pitchFamily="2" charset="0"/>
                      </a:endParaRPr>
                    </a:p>
                  </a:txBody>
                  <a:tcPr/>
                </a:tc>
                <a:tc>
                  <a:txBody>
                    <a:bodyPr/>
                    <a:lstStyle/>
                    <a:p>
                      <a:endParaRPr lang="es-CL" sz="1400" dirty="0"/>
                    </a:p>
                  </a:txBody>
                  <a:tcPr/>
                </a:tc>
              </a:tr>
              <a:tr h="370840">
                <a:tc>
                  <a:txBody>
                    <a:bodyPr/>
                    <a:lstStyle/>
                    <a:p>
                      <a:r>
                        <a:rPr lang="es-CL" sz="1400" dirty="0" smtClean="0"/>
                        <a:t>Estimación de flujos futuros de activos intangibles</a:t>
                      </a:r>
                      <a:endParaRPr lang="es-CL" sz="1400" dirty="0"/>
                    </a:p>
                  </a:txBody>
                  <a:tcPr/>
                </a:tc>
                <a:tc>
                  <a:txBody>
                    <a:bodyPr/>
                    <a:lstStyle/>
                    <a:p>
                      <a:pPr algn="ctr"/>
                      <a:endParaRPr lang="es-CL" sz="1400" dirty="0">
                        <a:solidFill>
                          <a:srgbClr val="92D050"/>
                        </a:solidFill>
                        <a:latin typeface="ZDingbats" panose="05000600020000020004" pitchFamily="2"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L" sz="1400" dirty="0" smtClean="0">
                        <a:solidFill>
                          <a:srgbClr val="92D050"/>
                        </a:solidFill>
                        <a:latin typeface="ZDingbats" panose="05000600020000020004" pitchFamily="2" charset="0"/>
                      </a:endParaRPr>
                    </a:p>
                    <a:p>
                      <a:pPr algn="ctr"/>
                      <a:endParaRPr lang="es-CL" sz="1400" dirty="0"/>
                    </a:p>
                  </a:txBody>
                  <a:tcPr/>
                </a:tc>
              </a:tr>
              <a:tr h="370840">
                <a:tc>
                  <a:txBody>
                    <a:bodyPr/>
                    <a:lstStyle/>
                    <a:p>
                      <a:r>
                        <a:rPr lang="es-CL" sz="1400" dirty="0" smtClean="0"/>
                        <a:t>Datos históricos internos, utilizado para estimar la probabilidad</a:t>
                      </a:r>
                      <a:r>
                        <a:rPr lang="es-CL" sz="1400" baseline="0" dirty="0" smtClean="0"/>
                        <a:t> de incobrabilidad (“default”)</a:t>
                      </a:r>
                      <a:r>
                        <a:rPr lang="es-CL" sz="1400" dirty="0" smtClean="0"/>
                        <a:t> </a:t>
                      </a:r>
                      <a:endParaRPr lang="es-CL" sz="1400" dirty="0"/>
                    </a:p>
                  </a:txBody>
                  <a:tcPr/>
                </a:tc>
                <a:tc>
                  <a:txBody>
                    <a:bodyPr/>
                    <a:lstStyle/>
                    <a:p>
                      <a:pPr algn="ctr"/>
                      <a:endParaRPr lang="es-CL" sz="1400" dirty="0">
                        <a:solidFill>
                          <a:srgbClr val="92D050"/>
                        </a:solidFill>
                        <a:latin typeface="ZDingbats" panose="05000600020000020004" pitchFamily="2"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L" sz="1400" dirty="0" smtClean="0">
                        <a:solidFill>
                          <a:srgbClr val="92D050"/>
                        </a:solidFill>
                        <a:latin typeface="ZDingbats" panose="05000600020000020004" pitchFamily="2" charset="0"/>
                      </a:endParaRPr>
                    </a:p>
                    <a:p>
                      <a:pPr algn="ctr"/>
                      <a:endParaRPr lang="es-CL" sz="1400" dirty="0"/>
                    </a:p>
                  </a:txBody>
                  <a:tcPr/>
                </a:tc>
              </a:tr>
              <a:tr h="546368">
                <a:tc>
                  <a:txBody>
                    <a:bodyPr/>
                    <a:lstStyle/>
                    <a:p>
                      <a:r>
                        <a:rPr lang="es-CL" sz="1400" dirty="0" smtClean="0"/>
                        <a:t>Precio de arrendamiento de bienes raíces – donde la data esta disponible en el mercado.</a:t>
                      </a:r>
                      <a:endParaRPr lang="es-CL"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L" sz="1400" dirty="0" smtClean="0">
                        <a:solidFill>
                          <a:srgbClr val="92D050"/>
                        </a:solidFill>
                        <a:latin typeface="ZDingbats" panose="05000600020000020004" pitchFamily="2" charset="0"/>
                      </a:endParaRPr>
                    </a:p>
                    <a:p>
                      <a:pPr algn="ctr"/>
                      <a:endParaRPr lang="es-CL" sz="1400" dirty="0">
                        <a:solidFill>
                          <a:srgbClr val="92D050"/>
                        </a:solidFill>
                        <a:latin typeface="ZDingbats" panose="05000600020000020004" pitchFamily="2" charset="0"/>
                      </a:endParaRPr>
                    </a:p>
                  </a:txBody>
                  <a:tcPr/>
                </a:tc>
                <a:tc>
                  <a:txBody>
                    <a:bodyPr/>
                    <a:lstStyle/>
                    <a:p>
                      <a:pPr algn="ctr"/>
                      <a:endParaRPr lang="es-CL" sz="1400" dirty="0"/>
                    </a:p>
                  </a:txBody>
                  <a:tcPr/>
                </a:tc>
              </a:tr>
              <a:tr h="370840">
                <a:tc>
                  <a:txBody>
                    <a:bodyPr/>
                    <a:lstStyle/>
                    <a:p>
                      <a:r>
                        <a:rPr lang="es-CL" sz="1400" dirty="0" smtClean="0"/>
                        <a:t>Precios cotizados por contratos “forward” </a:t>
                      </a:r>
                      <a:endParaRPr lang="es-CL"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L" sz="1400" dirty="0" smtClean="0">
                        <a:solidFill>
                          <a:srgbClr val="92D050"/>
                        </a:solidFill>
                        <a:latin typeface="ZDingbats" panose="05000600020000020004" pitchFamily="2" charset="0"/>
                      </a:endParaRPr>
                    </a:p>
                    <a:p>
                      <a:pPr algn="ctr"/>
                      <a:endParaRPr lang="es-CL" sz="1400" dirty="0">
                        <a:solidFill>
                          <a:srgbClr val="92D050"/>
                        </a:solidFill>
                        <a:latin typeface="ZDingbats" panose="05000600020000020004" pitchFamily="2" charset="0"/>
                      </a:endParaRPr>
                    </a:p>
                  </a:txBody>
                  <a:tcPr/>
                </a:tc>
                <a:tc>
                  <a:txBody>
                    <a:bodyPr/>
                    <a:lstStyle/>
                    <a:p>
                      <a:pPr algn="ctr"/>
                      <a:endParaRPr lang="es-CL" sz="1400" dirty="0"/>
                    </a:p>
                  </a:txBody>
                  <a:tcPr/>
                </a:tc>
              </a:tr>
              <a:tr h="370840">
                <a:tc>
                  <a:txBody>
                    <a:bodyPr/>
                    <a:lstStyle/>
                    <a:p>
                      <a:r>
                        <a:rPr lang="es-CL" sz="1400" dirty="0" smtClean="0"/>
                        <a:t>Estimaciones de crecimiento y rentabilidad por el test de deterioro por </a:t>
                      </a:r>
                      <a:r>
                        <a:rPr lang="es-CL" sz="1400" dirty="0" err="1" smtClean="0"/>
                        <a:t>Goodwill</a:t>
                      </a:r>
                      <a:endParaRPr lang="es-CL" sz="1400" dirty="0"/>
                    </a:p>
                  </a:txBody>
                  <a:tcPr/>
                </a:tc>
                <a:tc>
                  <a:txBody>
                    <a:bodyPr/>
                    <a:lstStyle/>
                    <a:p>
                      <a:pPr algn="ctr"/>
                      <a:endParaRPr lang="es-CL" sz="1400" dirty="0">
                        <a:solidFill>
                          <a:srgbClr val="92D050"/>
                        </a:solidFill>
                        <a:latin typeface="ZDingbats" panose="05000600020000020004" pitchFamily="2" charset="0"/>
                      </a:endParaRPr>
                    </a:p>
                  </a:txBody>
                  <a:tcPr/>
                </a:tc>
                <a:tc>
                  <a:txBody>
                    <a:bodyPr/>
                    <a:lstStyle/>
                    <a:p>
                      <a:pPr algn="ctr"/>
                      <a:endParaRPr lang="es-CL" sz="1400" dirty="0"/>
                    </a:p>
                  </a:txBody>
                  <a:tcPr/>
                </a:tc>
              </a:tr>
            </a:tbl>
          </a:graphicData>
        </a:graphic>
      </p:graphicFrame>
      <p:sp>
        <p:nvSpPr>
          <p:cNvPr id="11"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19</a:t>
            </a:fld>
            <a:endParaRPr lang="es-CL"/>
          </a:p>
        </p:txBody>
      </p:sp>
      <p:sp>
        <p:nvSpPr>
          <p:cNvPr id="12"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373351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Objetivos del programa</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Los principales objetivos del programa son:</a:t>
            </a:r>
          </a:p>
          <a:p>
            <a:pPr lvl="1"/>
            <a:r>
              <a:rPr lang="es-CL" dirty="0" smtClean="0"/>
              <a:t>Entender la importancia del “</a:t>
            </a:r>
            <a:r>
              <a:rPr lang="es-CL" dirty="0" err="1" smtClean="0"/>
              <a:t>reporting</a:t>
            </a:r>
            <a:r>
              <a:rPr lang="es-CL" dirty="0" smtClean="0"/>
              <a:t> financiero” para el mundo financiero actual. Chile se pone al día en:</a:t>
            </a:r>
          </a:p>
          <a:p>
            <a:pPr lvl="2"/>
            <a:r>
              <a:rPr lang="es-CL" dirty="0" smtClean="0"/>
              <a:t>Ley de Gobierno Corporativo</a:t>
            </a:r>
          </a:p>
          <a:p>
            <a:pPr lvl="2"/>
            <a:r>
              <a:rPr lang="es-CL" dirty="0" smtClean="0"/>
              <a:t>Regulador (SVS) y Comisión de Mercado Financiero</a:t>
            </a:r>
          </a:p>
          <a:p>
            <a:pPr lvl="2"/>
            <a:r>
              <a:rPr lang="es-CL" dirty="0" smtClean="0"/>
              <a:t>Contabilidad/Contraloría toma relevancia</a:t>
            </a:r>
          </a:p>
          <a:p>
            <a:pPr lvl="1"/>
            <a:r>
              <a:rPr lang="es-CL" dirty="0" smtClean="0"/>
              <a:t>Conocer la estructura de un estado financiero y como leerlo</a:t>
            </a:r>
          </a:p>
          <a:p>
            <a:pPr lvl="1"/>
            <a:r>
              <a:rPr lang="es-CL" dirty="0" smtClean="0"/>
              <a:t>Entender el marco contable que regula la confección de los estados financieros </a:t>
            </a:r>
            <a:r>
              <a:rPr lang="es-CL" dirty="0" smtClean="0">
                <a:sym typeface="Wingdings" pitchFamily="2" charset="2"/>
              </a:rPr>
              <a:t> las IFRS</a:t>
            </a:r>
          </a:p>
          <a:p>
            <a:pPr lvl="1"/>
            <a:r>
              <a:rPr lang="es-CL" dirty="0" smtClean="0">
                <a:sym typeface="Wingdings" pitchFamily="2" charset="2"/>
              </a:rPr>
              <a:t>Visualizar el impacto de las transacciones complejas sobre los estados financieros (fusiones, derivados, </a:t>
            </a:r>
            <a:r>
              <a:rPr lang="es-CL" dirty="0" err="1" smtClean="0">
                <a:sym typeface="Wingdings" pitchFamily="2" charset="2"/>
              </a:rPr>
              <a:t>securitizaciones</a:t>
            </a:r>
            <a:r>
              <a:rPr lang="es-CL" dirty="0" smtClean="0">
                <a:sym typeface="Wingdings" pitchFamily="2" charset="2"/>
              </a:rPr>
              <a:t>, reestructuraciones, etc.)</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s-CL" dirty="0" smtClean="0"/>
              <a:t>2. Valor justo (Cont.)</a:t>
            </a:r>
            <a:endParaRPr lang="es-CL" dirty="0"/>
          </a:p>
        </p:txBody>
      </p:sp>
      <p:graphicFrame>
        <p:nvGraphicFramePr>
          <p:cNvPr id="3" name="Table 2"/>
          <p:cNvGraphicFramePr>
            <a:graphicFrameLocks noGrp="1"/>
          </p:cNvGraphicFramePr>
          <p:nvPr>
            <p:extLst>
              <p:ext uri="{D42A27DB-BD31-4B8C-83A1-F6EECF244321}">
                <p14:modId xmlns:p14="http://schemas.microsoft.com/office/powerpoint/2010/main" val="2628867353"/>
              </p:ext>
            </p:extLst>
          </p:nvPr>
        </p:nvGraphicFramePr>
        <p:xfrm>
          <a:off x="467544" y="2464400"/>
          <a:ext cx="8208912" cy="2722880"/>
        </p:xfrm>
        <a:graphic>
          <a:graphicData uri="http://schemas.openxmlformats.org/drawingml/2006/table">
            <a:tbl>
              <a:tblPr firstRow="1" bandRow="1">
                <a:tableStyleId>{69D073F8-1565-44D7-B386-08B59EADF2EE}</a:tableStyleId>
              </a:tblPr>
              <a:tblGrid>
                <a:gridCol w="3960440"/>
                <a:gridCol w="4248472"/>
              </a:tblGrid>
              <a:tr h="370840">
                <a:tc>
                  <a:txBody>
                    <a:bodyPr/>
                    <a:lstStyle/>
                    <a:p>
                      <a:r>
                        <a:rPr lang="es-CL" sz="1600" dirty="0" smtClean="0"/>
                        <a:t>Nivel 1</a:t>
                      </a:r>
                      <a:endParaRPr lang="es-CL" sz="1600" dirty="0"/>
                    </a:p>
                  </a:txBody>
                  <a:tcPr/>
                </a:tc>
                <a:tc>
                  <a:txBody>
                    <a:bodyPr/>
                    <a:lstStyle/>
                    <a:p>
                      <a:r>
                        <a:rPr lang="es-CL" sz="1600" dirty="0" smtClean="0"/>
                        <a:t>Nivel</a:t>
                      </a:r>
                      <a:r>
                        <a:rPr lang="es-CL" sz="1600" baseline="0" dirty="0" smtClean="0"/>
                        <a:t> 2</a:t>
                      </a:r>
                      <a:endParaRPr lang="es-CL" sz="1600" dirty="0"/>
                    </a:p>
                  </a:txBody>
                  <a:tcPr/>
                </a:tc>
              </a:tr>
              <a:tr h="370840">
                <a:tc>
                  <a:txBody>
                    <a:bodyPr/>
                    <a:lstStyle/>
                    <a:p>
                      <a:r>
                        <a:rPr lang="es-CL" sz="1600" dirty="0" smtClean="0"/>
                        <a:t>El precio cotizado debería ser idéntico del activo o pasivo que esta valorizando </a:t>
                      </a:r>
                      <a:endParaRPr lang="es-CL" sz="1600" dirty="0"/>
                    </a:p>
                  </a:txBody>
                  <a:tcPr/>
                </a:tc>
                <a:tc>
                  <a:txBody>
                    <a:bodyPr/>
                    <a:lstStyle/>
                    <a:p>
                      <a:r>
                        <a:rPr lang="es-CL" sz="1600" dirty="0" smtClean="0"/>
                        <a:t>El precio cotizado puede ser por un activo o pasivo similar.</a:t>
                      </a:r>
                      <a:endParaRPr lang="es-CL" sz="1600" dirty="0"/>
                    </a:p>
                  </a:txBody>
                  <a:tcPr/>
                </a:tc>
              </a:tr>
              <a:tr h="370840">
                <a:tc>
                  <a:txBody>
                    <a:bodyPr/>
                    <a:lstStyle/>
                    <a:p>
                      <a:r>
                        <a:rPr lang="es-CL" sz="1600" dirty="0" smtClean="0"/>
                        <a:t>El</a:t>
                      </a:r>
                      <a:r>
                        <a:rPr lang="es-CL" sz="1600" baseline="0" dirty="0" smtClean="0"/>
                        <a:t> precio no debería ser ajustado</a:t>
                      </a:r>
                      <a:endParaRPr lang="es-CL" sz="1600" dirty="0"/>
                    </a:p>
                  </a:txBody>
                  <a:tcPr/>
                </a:tc>
                <a:tc>
                  <a:txBody>
                    <a:bodyPr/>
                    <a:lstStyle/>
                    <a:p>
                      <a:r>
                        <a:rPr lang="es-CL" sz="1600" dirty="0" smtClean="0"/>
                        <a:t>El precio puede ser ajustado</a:t>
                      </a:r>
                      <a:endParaRPr lang="es-CL" sz="1600" dirty="0"/>
                    </a:p>
                  </a:txBody>
                  <a:tcPr/>
                </a:tc>
              </a:tr>
              <a:tr h="370840">
                <a:tc>
                  <a:txBody>
                    <a:bodyPr/>
                    <a:lstStyle/>
                    <a:p>
                      <a:r>
                        <a:rPr lang="es-CL" sz="1600" dirty="0" smtClean="0"/>
                        <a:t>El precio debería venir de un mercado “activo”</a:t>
                      </a:r>
                      <a:endParaRPr lang="es-CL" sz="1600" dirty="0"/>
                    </a:p>
                  </a:txBody>
                  <a:tcPr/>
                </a:tc>
                <a:tc>
                  <a:txBody>
                    <a:bodyPr/>
                    <a:lstStyle/>
                    <a:p>
                      <a:r>
                        <a:rPr lang="es-CL" sz="1600" dirty="0" smtClean="0"/>
                        <a:t>El precios puede venir de un mercado “inactivo”</a:t>
                      </a:r>
                      <a:endParaRPr lang="es-CL" sz="1600" dirty="0"/>
                    </a:p>
                  </a:txBody>
                  <a:tcPr/>
                </a:tc>
              </a:tr>
              <a:tr h="370840">
                <a:tc>
                  <a:txBody>
                    <a:bodyPr/>
                    <a:lstStyle/>
                    <a:p>
                      <a:r>
                        <a:rPr lang="es-CL" sz="1600" dirty="0" smtClean="0"/>
                        <a:t>La entidad debería</a:t>
                      </a:r>
                      <a:r>
                        <a:rPr lang="es-CL" sz="1600" baseline="0" dirty="0" smtClean="0"/>
                        <a:t> tener acceso al mercado a la fecha de medición</a:t>
                      </a:r>
                      <a:endParaRPr lang="es-CL" sz="1600" dirty="0"/>
                    </a:p>
                  </a:txBody>
                  <a:tcPr/>
                </a:tc>
                <a:tc>
                  <a:txBody>
                    <a:bodyPr/>
                    <a:lstStyle/>
                    <a:p>
                      <a:r>
                        <a:rPr lang="es-CL" sz="1600" dirty="0" smtClean="0"/>
                        <a:t>El precio podría no ser directamente observable, pero debería ser </a:t>
                      </a:r>
                      <a:r>
                        <a:rPr lang="es-CL" sz="1600" dirty="0" err="1" smtClean="0"/>
                        <a:t>corroborable</a:t>
                      </a:r>
                      <a:r>
                        <a:rPr lang="es-CL" sz="1600" dirty="0" smtClean="0"/>
                        <a:t> desde fuentes observables del</a:t>
                      </a:r>
                      <a:r>
                        <a:rPr lang="es-CL" sz="1600" baseline="0" dirty="0" smtClean="0"/>
                        <a:t> mercado.</a:t>
                      </a:r>
                      <a:endParaRPr lang="es-CL" sz="1600" dirty="0"/>
                    </a:p>
                  </a:txBody>
                  <a:tcPr/>
                </a:tc>
              </a:tr>
            </a:tbl>
          </a:graphicData>
        </a:graphic>
      </p:graphicFrame>
      <p:sp>
        <p:nvSpPr>
          <p:cNvPr id="4" name="TextBox 3"/>
          <p:cNvSpPr txBox="1"/>
          <p:nvPr/>
        </p:nvSpPr>
        <p:spPr>
          <a:xfrm>
            <a:off x="611560" y="1628800"/>
            <a:ext cx="7848872" cy="576064"/>
          </a:xfrm>
          <a:prstGeom prst="rect">
            <a:avLst/>
          </a:prstGeom>
          <a:noFill/>
        </p:spPr>
        <p:txBody>
          <a:bodyPr vert="horz" wrap="square" lIns="0" tIns="0" rIns="0" bIns="0" rtlCol="0">
            <a:noAutofit/>
          </a:bodyPr>
          <a:lstStyle/>
          <a:p>
            <a:pPr indent="-274320">
              <a:spcAft>
                <a:spcPts val="900"/>
              </a:spcAft>
            </a:pPr>
            <a:r>
              <a:rPr lang="es-CL" dirty="0">
                <a:solidFill>
                  <a:schemeClr val="accent1"/>
                </a:solidFill>
                <a:latin typeface="+mj-lt"/>
              </a:rPr>
              <a:t>Si </a:t>
            </a:r>
            <a:r>
              <a:rPr lang="es-CL" dirty="0" smtClean="0">
                <a:solidFill>
                  <a:schemeClr val="accent1"/>
                </a:solidFill>
                <a:latin typeface="+mj-lt"/>
              </a:rPr>
              <a:t>el nivel </a:t>
            </a:r>
            <a:r>
              <a:rPr lang="es-CL" dirty="0">
                <a:solidFill>
                  <a:schemeClr val="accent1"/>
                </a:solidFill>
                <a:latin typeface="+mj-lt"/>
              </a:rPr>
              <a:t>1 y 2 utilizan fuentes de información observables ¿Cuál es la diferencia entre ambos?</a:t>
            </a:r>
            <a:br>
              <a:rPr lang="es-CL" dirty="0">
                <a:solidFill>
                  <a:schemeClr val="accent1"/>
                </a:solidFill>
                <a:latin typeface="+mj-lt"/>
              </a:rPr>
            </a:br>
            <a:endParaRPr lang="es-CL" dirty="0" smtClean="0">
              <a:solidFill>
                <a:schemeClr val="accent1"/>
              </a:solidFill>
              <a:latin typeface="+mj-lt"/>
            </a:endParaRPr>
          </a:p>
        </p:txBody>
      </p:sp>
      <p:sp>
        <p:nvSpPr>
          <p:cNvPr id="6"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20</a:t>
            </a:fld>
            <a:endParaRPr lang="es-CL"/>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295005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75" name="Rectangle 19"/>
          <p:cNvSpPr>
            <a:spLocks noGrp="1" noChangeArrowheads="1"/>
          </p:cNvSpPr>
          <p:nvPr>
            <p:ph type="title"/>
          </p:nvPr>
        </p:nvSpPr>
        <p:spPr/>
        <p:txBody>
          <a:bodyPr/>
          <a:lstStyle/>
          <a:p>
            <a:r>
              <a:rPr lang="de-DE" dirty="0" smtClean="0"/>
              <a:t>2. Valor justo (Cont.)</a:t>
            </a:r>
            <a:endParaRPr lang="de-DE" dirty="0"/>
          </a:p>
        </p:txBody>
      </p:sp>
      <p:sp>
        <p:nvSpPr>
          <p:cNvPr id="736282" name="Line 26"/>
          <p:cNvSpPr>
            <a:spLocks noChangeShapeType="1"/>
          </p:cNvSpPr>
          <p:nvPr/>
        </p:nvSpPr>
        <p:spPr bwMode="auto">
          <a:xfrm>
            <a:off x="4682629" y="2133601"/>
            <a:ext cx="0" cy="719138"/>
          </a:xfrm>
          <a:prstGeom prst="line">
            <a:avLst/>
          </a:prstGeom>
          <a:noFill/>
          <a:ln w="9525">
            <a:solidFill>
              <a:schemeClr val="tx1"/>
            </a:solidFill>
            <a:round/>
            <a:headEnd/>
            <a:tailEnd type="triangle" w="med" len="med"/>
          </a:ln>
          <a:effectLst/>
        </p:spPr>
        <p:txBody>
          <a:bodyPr lIns="63500" tIns="0" rIns="0" bIns="0" anchor="ctr">
            <a:spAutoFit/>
          </a:bodyPr>
          <a:lstStyle/>
          <a:p>
            <a:endParaRPr lang="en-GB" b="1" dirty="0">
              <a:solidFill>
                <a:srgbClr val="FFFFFF"/>
              </a:solidFill>
              <a:latin typeface="Georgia"/>
            </a:endParaRPr>
          </a:p>
        </p:txBody>
      </p:sp>
      <p:sp>
        <p:nvSpPr>
          <p:cNvPr id="736262" name="Rectangle 6"/>
          <p:cNvSpPr>
            <a:spLocks noChangeArrowheads="1"/>
          </p:cNvSpPr>
          <p:nvPr/>
        </p:nvSpPr>
        <p:spPr bwMode="auto">
          <a:xfrm>
            <a:off x="380154" y="3096684"/>
            <a:ext cx="2862963" cy="339196"/>
          </a:xfrm>
          <a:prstGeom prst="rect">
            <a:avLst/>
          </a:prstGeom>
          <a:solidFill>
            <a:schemeClr val="tx2"/>
          </a:solidFill>
          <a:ln w="12700">
            <a:noFill/>
            <a:miter lim="800000"/>
            <a:headEnd/>
            <a:tailEnd/>
          </a:ln>
          <a:effectLst/>
        </p:spPr>
        <p:txBody>
          <a:bodyPr wrap="none" lIns="92075" tIns="46038" rIns="92075" bIns="46038" anchor="ctr">
            <a:noAutofit/>
          </a:bodyPr>
          <a:lstStyle/>
          <a:p>
            <a:pPr algn="ctr" eaLnBrk="0" hangingPunct="0">
              <a:spcBef>
                <a:spcPct val="0"/>
              </a:spcBef>
            </a:pPr>
            <a:r>
              <a:rPr lang="de-DE" sz="1600" b="1" dirty="0" smtClean="0">
                <a:solidFill>
                  <a:srgbClr val="FFFFFF"/>
                </a:solidFill>
                <a:latin typeface="Georgia"/>
              </a:rPr>
              <a:t>Metodología del mercado</a:t>
            </a:r>
            <a:endParaRPr lang="de-DE" sz="1600" b="1" dirty="0">
              <a:solidFill>
                <a:srgbClr val="FFFFFF"/>
              </a:solidFill>
              <a:latin typeface="Georgia"/>
            </a:endParaRPr>
          </a:p>
        </p:txBody>
      </p:sp>
      <p:sp>
        <p:nvSpPr>
          <p:cNvPr id="736263" name="Rectangle 7"/>
          <p:cNvSpPr>
            <a:spLocks noChangeArrowheads="1"/>
          </p:cNvSpPr>
          <p:nvPr/>
        </p:nvSpPr>
        <p:spPr bwMode="auto">
          <a:xfrm>
            <a:off x="3438691" y="3096684"/>
            <a:ext cx="2489464" cy="339196"/>
          </a:xfrm>
          <a:prstGeom prst="rect">
            <a:avLst/>
          </a:prstGeom>
          <a:solidFill>
            <a:schemeClr val="tx2"/>
          </a:solidFill>
          <a:ln w="12700">
            <a:noFill/>
            <a:miter lim="800000"/>
            <a:headEnd/>
            <a:tailEnd/>
          </a:ln>
          <a:effectLst/>
        </p:spPr>
        <p:txBody>
          <a:bodyPr wrap="none" lIns="92075" tIns="46038" rIns="92075" bIns="46038" anchor="ctr">
            <a:noAutofit/>
          </a:bodyPr>
          <a:lstStyle/>
          <a:p>
            <a:pPr algn="ctr" eaLnBrk="0" hangingPunct="0">
              <a:spcBef>
                <a:spcPct val="0"/>
              </a:spcBef>
            </a:pPr>
            <a:r>
              <a:rPr lang="de-DE" sz="1600" b="1" dirty="0" smtClean="0">
                <a:solidFill>
                  <a:srgbClr val="FFFFFF"/>
                </a:solidFill>
                <a:latin typeface="Georgia"/>
              </a:rPr>
              <a:t>Metodología del costo</a:t>
            </a:r>
            <a:endParaRPr lang="de-DE" sz="1200" b="1" dirty="0">
              <a:solidFill>
                <a:srgbClr val="FFFFFF"/>
              </a:solidFill>
              <a:latin typeface="Georgia"/>
            </a:endParaRPr>
          </a:p>
        </p:txBody>
      </p:sp>
      <p:sp>
        <p:nvSpPr>
          <p:cNvPr id="736264" name="Rectangle 8"/>
          <p:cNvSpPr>
            <a:spLocks noChangeArrowheads="1"/>
          </p:cNvSpPr>
          <p:nvPr/>
        </p:nvSpPr>
        <p:spPr bwMode="auto">
          <a:xfrm>
            <a:off x="6095820" y="3096684"/>
            <a:ext cx="2725106" cy="339196"/>
          </a:xfrm>
          <a:prstGeom prst="rect">
            <a:avLst/>
          </a:prstGeom>
          <a:solidFill>
            <a:schemeClr val="tx2"/>
          </a:solidFill>
          <a:ln w="12700">
            <a:noFill/>
            <a:miter lim="800000"/>
            <a:headEnd/>
            <a:tailEnd/>
          </a:ln>
          <a:effectLst/>
        </p:spPr>
        <p:txBody>
          <a:bodyPr wrap="none" lIns="92075" tIns="46038" rIns="92075" bIns="46038" anchor="ctr">
            <a:noAutofit/>
          </a:bodyPr>
          <a:lstStyle/>
          <a:p>
            <a:pPr algn="ctr" eaLnBrk="0" hangingPunct="0">
              <a:spcBef>
                <a:spcPct val="0"/>
              </a:spcBef>
            </a:pPr>
            <a:r>
              <a:rPr lang="de-DE" sz="1600" b="1" dirty="0" smtClean="0">
                <a:solidFill>
                  <a:srgbClr val="FFFFFF"/>
                </a:solidFill>
                <a:latin typeface="Georgia"/>
              </a:rPr>
              <a:t>Metodología del ingreso</a:t>
            </a:r>
            <a:endParaRPr lang="de-DE" sz="1600" b="1" dirty="0">
              <a:solidFill>
                <a:srgbClr val="FFFFFF"/>
              </a:solidFill>
              <a:latin typeface="Georgia"/>
            </a:endParaRPr>
          </a:p>
        </p:txBody>
      </p:sp>
      <p:sp>
        <p:nvSpPr>
          <p:cNvPr id="736277" name="Rectangle 21"/>
          <p:cNvSpPr>
            <a:spLocks noChangeArrowheads="1"/>
          </p:cNvSpPr>
          <p:nvPr/>
        </p:nvSpPr>
        <p:spPr bwMode="gray">
          <a:xfrm>
            <a:off x="3603129" y="1484313"/>
            <a:ext cx="2159000" cy="719138"/>
          </a:xfrm>
          <a:prstGeom prst="rect">
            <a:avLst/>
          </a:prstGeom>
          <a:solidFill>
            <a:schemeClr val="accent1"/>
          </a:solidFill>
          <a:ln w="9525" algn="ctr">
            <a:noFill/>
            <a:miter lim="800000"/>
            <a:headEnd/>
            <a:tailEnd/>
          </a:ln>
          <a:effectLst/>
        </p:spPr>
        <p:txBody>
          <a:bodyPr lIns="63500" tIns="0" rIns="0" bIns="0" anchor="ctr"/>
          <a:lstStyle/>
          <a:p>
            <a:pPr algn="ctr">
              <a:spcBef>
                <a:spcPct val="0"/>
              </a:spcBef>
              <a:buSzPct val="90000"/>
            </a:pPr>
            <a:r>
              <a:rPr lang="de-DE" b="1" dirty="0" smtClean="0">
                <a:solidFill>
                  <a:srgbClr val="FFFFFF"/>
                </a:solidFill>
                <a:latin typeface="Georgia"/>
              </a:rPr>
              <a:t>Metodologías de valorización</a:t>
            </a:r>
            <a:endParaRPr lang="en-GB" b="1" dirty="0">
              <a:solidFill>
                <a:srgbClr val="FFFFFF"/>
              </a:solidFill>
              <a:latin typeface="Georgia"/>
            </a:endParaRPr>
          </a:p>
        </p:txBody>
      </p:sp>
      <p:grpSp>
        <p:nvGrpSpPr>
          <p:cNvPr id="3" name="Group 30"/>
          <p:cNvGrpSpPr>
            <a:grpSpLocks/>
          </p:cNvGrpSpPr>
          <p:nvPr/>
        </p:nvGrpSpPr>
        <p:grpSpPr bwMode="auto">
          <a:xfrm>
            <a:off x="1837829" y="2492376"/>
            <a:ext cx="5616575" cy="360363"/>
            <a:chOff x="975" y="1570"/>
            <a:chExt cx="3765" cy="227"/>
          </a:xfrm>
        </p:grpSpPr>
        <p:sp>
          <p:nvSpPr>
            <p:cNvPr id="736283" name="Line 27"/>
            <p:cNvSpPr>
              <a:spLocks noChangeShapeType="1"/>
            </p:cNvSpPr>
            <p:nvPr/>
          </p:nvSpPr>
          <p:spPr bwMode="auto">
            <a:xfrm>
              <a:off x="975" y="1570"/>
              <a:ext cx="3765" cy="0"/>
            </a:xfrm>
            <a:prstGeom prst="line">
              <a:avLst/>
            </a:prstGeom>
            <a:noFill/>
            <a:ln w="9525">
              <a:solidFill>
                <a:schemeClr val="tx1"/>
              </a:solidFill>
              <a:round/>
              <a:headEnd/>
              <a:tailEnd/>
            </a:ln>
            <a:effectLst/>
          </p:spPr>
          <p:txBody>
            <a:bodyPr wrap="none" lIns="63500" tIns="0" rIns="0" bIns="0" anchor="ctr">
              <a:spAutoFit/>
            </a:bodyPr>
            <a:lstStyle/>
            <a:p>
              <a:endParaRPr lang="en-GB" b="1" dirty="0">
                <a:solidFill>
                  <a:srgbClr val="FFFFFF"/>
                </a:solidFill>
                <a:latin typeface="Georgia"/>
              </a:endParaRPr>
            </a:p>
          </p:txBody>
        </p:sp>
        <p:sp>
          <p:nvSpPr>
            <p:cNvPr id="736284" name="Line 28"/>
            <p:cNvSpPr>
              <a:spLocks noChangeShapeType="1"/>
            </p:cNvSpPr>
            <p:nvPr/>
          </p:nvSpPr>
          <p:spPr bwMode="auto">
            <a:xfrm>
              <a:off x="975" y="1570"/>
              <a:ext cx="0" cy="227"/>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b="1" dirty="0">
                <a:solidFill>
                  <a:srgbClr val="FFFFFF"/>
                </a:solidFill>
                <a:latin typeface="Georgia"/>
              </a:endParaRPr>
            </a:p>
          </p:txBody>
        </p:sp>
        <p:sp>
          <p:nvSpPr>
            <p:cNvPr id="736285" name="Line 29"/>
            <p:cNvSpPr>
              <a:spLocks noChangeShapeType="1"/>
            </p:cNvSpPr>
            <p:nvPr/>
          </p:nvSpPr>
          <p:spPr bwMode="auto">
            <a:xfrm>
              <a:off x="4740" y="1570"/>
              <a:ext cx="0" cy="227"/>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b="1" dirty="0">
                <a:solidFill>
                  <a:srgbClr val="FFFFFF"/>
                </a:solidFill>
                <a:latin typeface="Georgia"/>
              </a:endParaRPr>
            </a:p>
          </p:txBody>
        </p:sp>
      </p:grpSp>
      <p:sp>
        <p:nvSpPr>
          <p:cNvPr id="18" name="Slide Number Placeholder 9"/>
          <p:cNvSpPr txBox="1">
            <a:spLocks/>
          </p:cNvSpPr>
          <p:nvPr/>
        </p:nvSpPr>
        <p:spPr>
          <a:xfrm>
            <a:off x="7086600" y="6477000"/>
            <a:ext cx="1527048" cy="152400"/>
          </a:xfrm>
          <a:prstGeom prst="rect">
            <a:avLst/>
          </a:prstGeom>
        </p:spPr>
        <p:txBody>
          <a:bodyPr lIns="0" tIns="0" rIns="0" bIns="0" anchor="t" anchorCtr="0">
            <a:noAutofit/>
          </a:bodyPr>
          <a:lstStyle>
            <a:defPPr>
              <a:defRPr lang="en-US"/>
            </a:defPPr>
            <a:lvl1pPr marL="0" algn="r"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t>Slide </a:t>
            </a:r>
            <a:fld id="{1362E92C-E989-4D66-8E43-0B2E53FF3E06}" type="slidenum">
              <a:rPr kumimoji="0" lang="es-CL" sz="10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CL" sz="10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9" name="Footer Placeholder 11"/>
          <p:cNvSpPr txBox="1">
            <a:spLocks/>
          </p:cNvSpPr>
          <p:nvPr/>
        </p:nvSpPr>
        <p:spPr>
          <a:xfrm>
            <a:off x="530352" y="6324600"/>
            <a:ext cx="5260848" cy="150876"/>
          </a:xfrm>
          <a:prstGeom prst="rect">
            <a:avLst/>
          </a:prstGeom>
        </p:spPr>
        <p:txBody>
          <a:bodyPr vert="horz" lIns="0" tIns="0" rIns="0" bIns="0" anchor="b" anchorCtr="0">
            <a:noAutofit/>
          </a:bodyPr>
          <a:lstStyle>
            <a:defPPr>
              <a:defRPr lang="en-US"/>
            </a:defPPr>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t>Contabilidad Gerencial</a:t>
            </a:r>
            <a:endParaRPr kumimoji="0" lang="es-CL"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1" name="PwCFirm"/>
          <p:cNvSpPr txBox="1"/>
          <p:nvPr/>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extLst>
      <p:ext uri="{BB962C8B-B14F-4D97-AF65-F5344CB8AC3E}">
        <p14:creationId xmlns:p14="http://schemas.microsoft.com/office/powerpoint/2010/main" val="90743151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2. Valor justo (Cont.)</a:t>
            </a:r>
            <a:endParaRPr lang="es-CL" b="0" i="0" dirty="0"/>
          </a:p>
        </p:txBody>
      </p:sp>
      <p:sp>
        <p:nvSpPr>
          <p:cNvPr id="3" name="Content Placeholder 2"/>
          <p:cNvSpPr>
            <a:spLocks noGrp="1"/>
          </p:cNvSpPr>
          <p:nvPr>
            <p:ph sz="quarter" idx="15"/>
          </p:nvPr>
        </p:nvSpPr>
        <p:spPr>
          <a:xfrm>
            <a:off x="539552" y="1556792"/>
            <a:ext cx="8077200" cy="1800200"/>
          </a:xfrm>
        </p:spPr>
        <p:txBody>
          <a:bodyPr/>
          <a:lstStyle/>
          <a:p>
            <a:pPr marL="400050" indent="-400050"/>
            <a:r>
              <a:rPr lang="es-CL" sz="1600" dirty="0" smtClean="0"/>
              <a:t>La metodología del mercado se basa en:</a:t>
            </a:r>
          </a:p>
          <a:p>
            <a:pPr marL="400050" indent="-400050">
              <a:buFontTx/>
              <a:buAutoNum type="arabicPeriod"/>
            </a:pPr>
            <a:r>
              <a:rPr lang="es-CL" sz="1600" dirty="0" smtClean="0"/>
              <a:t>El valor actual del activo/pasivo; o</a:t>
            </a:r>
          </a:p>
          <a:p>
            <a:pPr marL="400050" indent="-400050">
              <a:buFontTx/>
              <a:buAutoNum type="arabicPeriod"/>
            </a:pPr>
            <a:r>
              <a:rPr lang="es-CL" sz="1600" dirty="0" smtClean="0"/>
              <a:t>El valor de una transacción reciente del activo/pasivo; o</a:t>
            </a:r>
          </a:p>
          <a:p>
            <a:pPr marL="400050" indent="-400050">
              <a:buFontTx/>
              <a:buAutoNum type="arabicPeriod"/>
            </a:pPr>
            <a:r>
              <a:rPr lang="es-CL" sz="1600" dirty="0" smtClean="0"/>
              <a:t>Ajustar los valores de 1 y 2 anterior para un activo/pasivo similar.</a:t>
            </a:r>
          </a:p>
          <a:p>
            <a:pPr indent="0"/>
            <a:r>
              <a:rPr lang="es-CL" sz="1600" dirty="0" smtClean="0"/>
              <a:t>A continuación algunos ejemplos de la aplicación de la metodología de mercado:</a:t>
            </a:r>
          </a:p>
          <a:p>
            <a:endParaRPr lang="es-CL" sz="1600" dirty="0"/>
          </a:p>
        </p:txBody>
      </p:sp>
      <p:graphicFrame>
        <p:nvGraphicFramePr>
          <p:cNvPr id="6" name="Content Placeholder 9"/>
          <p:cNvGraphicFramePr>
            <a:graphicFrameLocks/>
          </p:cNvGraphicFramePr>
          <p:nvPr>
            <p:extLst>
              <p:ext uri="{D42A27DB-BD31-4B8C-83A1-F6EECF244321}">
                <p14:modId xmlns:p14="http://schemas.microsoft.com/office/powerpoint/2010/main" val="3543321516"/>
              </p:ext>
            </p:extLst>
          </p:nvPr>
        </p:nvGraphicFramePr>
        <p:xfrm>
          <a:off x="527248" y="3429000"/>
          <a:ext cx="8005192" cy="2639991"/>
        </p:xfrm>
        <a:graphic>
          <a:graphicData uri="http://schemas.openxmlformats.org/drawingml/2006/table">
            <a:tbl>
              <a:tblPr firstRow="1" bandRow="1">
                <a:tableStyleId>{3C2FFA5D-87B4-456A-9821-1D502468CF0F}</a:tableStyleId>
              </a:tblPr>
              <a:tblGrid>
                <a:gridCol w="3437765"/>
                <a:gridCol w="4567427"/>
              </a:tblGrid>
              <a:tr h="195821">
                <a:tc>
                  <a:txBody>
                    <a:bodyPr/>
                    <a:lstStyle/>
                    <a:p>
                      <a:r>
                        <a:rPr lang="es-CL" sz="1400" noProof="0" dirty="0" smtClean="0">
                          <a:latin typeface="+mj-lt"/>
                        </a:rPr>
                        <a:t>Activo</a:t>
                      </a:r>
                      <a:endParaRPr lang="es-CL" sz="1400" noProof="0" dirty="0">
                        <a:latin typeface="+mj-lt"/>
                      </a:endParaRPr>
                    </a:p>
                  </a:txBody>
                  <a:tcPr/>
                </a:tc>
                <a:tc>
                  <a:txBody>
                    <a:bodyPr/>
                    <a:lstStyle/>
                    <a:p>
                      <a:r>
                        <a:rPr lang="es-CL" sz="1400" noProof="0" dirty="0" smtClean="0">
                          <a:latin typeface="+mj-lt"/>
                        </a:rPr>
                        <a:t>Metodología</a:t>
                      </a:r>
                      <a:endParaRPr lang="es-CL" sz="1400" noProof="0" dirty="0">
                        <a:latin typeface="+mj-lt"/>
                      </a:endParaRPr>
                    </a:p>
                  </a:txBody>
                  <a:tcPr/>
                </a:tc>
              </a:tr>
              <a:tr h="422035">
                <a:tc>
                  <a:txBody>
                    <a:bodyPr/>
                    <a:lstStyle/>
                    <a:p>
                      <a:pPr marL="0" marR="0" lvl="0" indent="0" algn="l" defTabSz="912813" rtl="0" eaLnBrk="0" fontAlgn="base" latinLnBrk="0" hangingPunct="0">
                        <a:lnSpc>
                          <a:spcPct val="109000"/>
                        </a:lnSpc>
                        <a:spcBef>
                          <a:spcPct val="55000"/>
                        </a:spcBef>
                        <a:spcAft>
                          <a:spcPct val="0"/>
                        </a:spcAft>
                        <a:buClr>
                          <a:schemeClr val="accent1"/>
                        </a:buClr>
                        <a:buSzTx/>
                        <a:buFontTx/>
                        <a:buNone/>
                        <a:tabLst/>
                      </a:pPr>
                      <a:r>
                        <a:rPr kumimoji="0" lang="es-CL" sz="1400" b="0" i="0" u="none" strike="noStrike" cap="none" normalizeH="0" baseline="0" noProof="0" dirty="0" smtClean="0">
                          <a:ln>
                            <a:noFill/>
                          </a:ln>
                          <a:solidFill>
                            <a:schemeClr val="dk1"/>
                          </a:solidFill>
                          <a:effectLst/>
                          <a:latin typeface="+mj-lt"/>
                        </a:rPr>
                        <a:t>Propiedades/Propiedades de inversión</a:t>
                      </a:r>
                      <a:endParaRPr kumimoji="0" lang="es-CL" sz="1400" b="0" i="0" u="none" strike="noStrike" cap="none" normalizeH="0" baseline="0" noProof="0" dirty="0" smtClean="0">
                        <a:ln>
                          <a:noFill/>
                        </a:ln>
                        <a:solidFill>
                          <a:schemeClr val="tx1"/>
                        </a:solidFill>
                        <a:effectLst/>
                        <a:latin typeface="+mj-lt"/>
                      </a:endParaRPr>
                    </a:p>
                  </a:txBody>
                  <a:tcPr/>
                </a:tc>
                <a:tc>
                  <a:txBody>
                    <a:bodyPr/>
                    <a:lstStyle/>
                    <a:p>
                      <a:pPr lvl="0" defTabSz="912813" eaLnBrk="0" fontAlgn="base" hangingPunct="0">
                        <a:lnSpc>
                          <a:spcPct val="109000"/>
                        </a:lnSpc>
                        <a:spcBef>
                          <a:spcPct val="55000"/>
                        </a:spcBef>
                        <a:spcAft>
                          <a:spcPct val="0"/>
                        </a:spcAft>
                        <a:buClr>
                          <a:schemeClr val="accent1"/>
                        </a:buClr>
                      </a:pPr>
                      <a:r>
                        <a:rPr lang="es-CL" sz="1400" noProof="0" dirty="0" smtClean="0">
                          <a:latin typeface="+mj-lt"/>
                        </a:rPr>
                        <a:t>Ventas de propiedades similares</a:t>
                      </a:r>
                    </a:p>
                    <a:p>
                      <a:pPr lvl="0" defTabSz="912813" eaLnBrk="0" fontAlgn="base" hangingPunct="0">
                        <a:lnSpc>
                          <a:spcPct val="109000"/>
                        </a:lnSpc>
                        <a:spcBef>
                          <a:spcPct val="55000"/>
                        </a:spcBef>
                        <a:spcAft>
                          <a:spcPct val="0"/>
                        </a:spcAft>
                        <a:buClr>
                          <a:schemeClr val="accent1"/>
                        </a:buClr>
                      </a:pPr>
                      <a:r>
                        <a:rPr lang="es-CL" sz="1400" noProof="0" dirty="0" smtClean="0">
                          <a:latin typeface="+mj-lt"/>
                        </a:rPr>
                        <a:t>Arriendos y rentabilidades de mercado</a:t>
                      </a:r>
                    </a:p>
                  </a:txBody>
                  <a:tcPr/>
                </a:tc>
              </a:tr>
              <a:tr h="422035">
                <a:tc>
                  <a:txBody>
                    <a:bodyPr/>
                    <a:lstStyle/>
                    <a:p>
                      <a:pPr marL="0" marR="0" lvl="0" indent="0" algn="l" defTabSz="912813" rtl="0" eaLnBrk="0" fontAlgn="base" latinLnBrk="0" hangingPunct="0">
                        <a:lnSpc>
                          <a:spcPct val="109000"/>
                        </a:lnSpc>
                        <a:spcBef>
                          <a:spcPct val="55000"/>
                        </a:spcBef>
                        <a:spcAft>
                          <a:spcPct val="0"/>
                        </a:spcAft>
                        <a:buClr>
                          <a:schemeClr val="accent1"/>
                        </a:buClr>
                        <a:buSzTx/>
                        <a:buFontTx/>
                        <a:buNone/>
                        <a:tabLst/>
                        <a:defRPr/>
                      </a:pPr>
                      <a:r>
                        <a:rPr kumimoji="0" lang="es-CL" sz="1400" b="0" i="0" u="none" strike="noStrike" cap="none" normalizeH="0" baseline="0" noProof="0" dirty="0" smtClean="0">
                          <a:ln>
                            <a:noFill/>
                          </a:ln>
                          <a:solidFill>
                            <a:schemeClr val="tx1"/>
                          </a:solidFill>
                          <a:effectLst/>
                          <a:latin typeface="+mj-lt"/>
                        </a:rPr>
                        <a:t>Acciones o bonos cotizados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u="none" strike="noStrike" cap="none" normalizeH="0" baseline="0" noProof="0" dirty="0" smtClean="0">
                          <a:ln>
                            <a:noFill/>
                          </a:ln>
                          <a:effectLst/>
                          <a:latin typeface="+mj-lt"/>
                        </a:rPr>
                        <a:t>Valor cotizado</a:t>
                      </a:r>
                    </a:p>
                  </a:txBody>
                  <a:tcPr/>
                </a:tc>
              </a:tr>
              <a:tr h="332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u="none" strike="noStrike" cap="none" normalizeH="0" baseline="0" noProof="0" dirty="0" smtClean="0">
                          <a:ln>
                            <a:noFill/>
                          </a:ln>
                          <a:effectLst/>
                          <a:latin typeface="+mj-lt"/>
                        </a:rPr>
                        <a:t>Activos biológicos</a:t>
                      </a:r>
                      <a:endParaRPr lang="es-CL" sz="1400" noProof="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400" u="none" strike="noStrike" cap="none" normalizeH="0" baseline="0" noProof="0" dirty="0" smtClean="0">
                          <a:ln>
                            <a:noFill/>
                          </a:ln>
                          <a:effectLst/>
                          <a:latin typeface="+mj-lt"/>
                        </a:rPr>
                        <a:t>Precios de mercado</a:t>
                      </a:r>
                      <a:endParaRPr lang="es-CL" sz="1400" noProof="0" dirty="0">
                        <a:latin typeface="+mj-lt"/>
                      </a:endParaRPr>
                    </a:p>
                  </a:txBody>
                  <a:tcPr/>
                </a:tc>
              </a:tr>
              <a:tr h="571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noProof="0" dirty="0" smtClean="0">
                          <a:latin typeface="+mj-lt"/>
                        </a:rPr>
                        <a:t>Inversiones</a:t>
                      </a:r>
                      <a:r>
                        <a:rPr lang="es-CL" sz="1400" baseline="0" noProof="0" dirty="0" smtClean="0">
                          <a:latin typeface="+mj-lt"/>
                        </a:rPr>
                        <a:t> no listadas</a:t>
                      </a:r>
                      <a:endParaRPr lang="es-CL" sz="1400" noProof="0" dirty="0">
                        <a:latin typeface="+mj-lt"/>
                      </a:endParaRPr>
                    </a:p>
                  </a:txBody>
                  <a:tcPr/>
                </a:tc>
                <a:tc>
                  <a:txBody>
                    <a:bodyPr/>
                    <a:lstStyle/>
                    <a:p>
                      <a:pPr marL="0" marR="0" lvl="0" indent="0" algn="l" defTabSz="912813" rtl="0" eaLnBrk="0" fontAlgn="base" latinLnBrk="0" hangingPunct="0">
                        <a:lnSpc>
                          <a:spcPct val="109000"/>
                        </a:lnSpc>
                        <a:spcBef>
                          <a:spcPct val="55000"/>
                        </a:spcBef>
                        <a:spcAft>
                          <a:spcPct val="0"/>
                        </a:spcAft>
                        <a:buClr>
                          <a:schemeClr val="accent1"/>
                        </a:buClr>
                        <a:buSzTx/>
                        <a:buFontTx/>
                        <a:buNone/>
                        <a:tabLst/>
                      </a:pPr>
                      <a:r>
                        <a:rPr kumimoji="0" lang="es-CL" sz="1400" u="none" strike="noStrike" cap="none" normalizeH="0" baseline="0" noProof="0" dirty="0" smtClean="0">
                          <a:ln>
                            <a:noFill/>
                          </a:ln>
                          <a:effectLst/>
                          <a:latin typeface="+mj-lt"/>
                        </a:rPr>
                        <a:t>Ventas de acciones de compañías similares</a:t>
                      </a:r>
                    </a:p>
                    <a:p>
                      <a:pPr marL="0" marR="0" lvl="0" indent="0" algn="l" defTabSz="912813" rtl="0" eaLnBrk="0" fontAlgn="base" latinLnBrk="0" hangingPunct="0">
                        <a:lnSpc>
                          <a:spcPct val="109000"/>
                        </a:lnSpc>
                        <a:spcBef>
                          <a:spcPct val="55000"/>
                        </a:spcBef>
                        <a:spcAft>
                          <a:spcPct val="0"/>
                        </a:spcAft>
                        <a:buClr>
                          <a:schemeClr val="accent1"/>
                        </a:buClr>
                        <a:buSzTx/>
                        <a:buFontTx/>
                        <a:buNone/>
                        <a:tabLst/>
                      </a:pPr>
                      <a:r>
                        <a:rPr kumimoji="0" lang="es-CL" sz="1400" u="none" strike="noStrike" cap="none" normalizeH="0" baseline="0" noProof="0" dirty="0" smtClean="0">
                          <a:ln>
                            <a:noFill/>
                          </a:ln>
                          <a:effectLst/>
                          <a:latin typeface="+mj-lt"/>
                        </a:rPr>
                        <a:t>Comparaciones con compañías listadas que están en un negocio similar.</a:t>
                      </a:r>
                      <a:endParaRPr kumimoji="0" lang="es-CL" sz="1400" b="0" i="0" u="none" strike="noStrike" cap="none" normalizeH="0" baseline="0" noProof="0" dirty="0" smtClean="0">
                        <a:ln>
                          <a:noFill/>
                        </a:ln>
                        <a:solidFill>
                          <a:schemeClr val="tx1"/>
                        </a:solidFill>
                        <a:effectLst/>
                        <a:latin typeface="+mj-lt"/>
                      </a:endParaRPr>
                    </a:p>
                  </a:txBody>
                  <a:tcPr/>
                </a:tc>
              </a:tr>
            </a:tbl>
          </a:graphicData>
        </a:graphic>
      </p:graphicFrame>
      <p:sp>
        <p:nvSpPr>
          <p:cNvPr id="8"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22</a:t>
            </a:fld>
            <a:endParaRPr lang="es-CL"/>
          </a:p>
        </p:txBody>
      </p:sp>
      <p:sp>
        <p:nvSpPr>
          <p:cNvPr id="10"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91645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61" name="Rectangle 13"/>
          <p:cNvSpPr>
            <a:spLocks noGrp="1" noChangeArrowheads="1"/>
          </p:cNvSpPr>
          <p:nvPr>
            <p:ph type="title"/>
          </p:nvPr>
        </p:nvSpPr>
        <p:spPr>
          <a:prstGeom prst="rect">
            <a:avLst/>
          </a:prstGeom>
        </p:spPr>
        <p:txBody>
          <a:bodyPr/>
          <a:lstStyle/>
          <a:p>
            <a:r>
              <a:rPr lang="es-CL" dirty="0" smtClean="0"/>
              <a:t>2. Valor justo (Cont.)</a:t>
            </a:r>
            <a:endParaRPr lang="es-CL" dirty="0"/>
          </a:p>
        </p:txBody>
      </p:sp>
      <p:sp>
        <p:nvSpPr>
          <p:cNvPr id="744462" name="Rectangle 14"/>
          <p:cNvSpPr>
            <a:spLocks noGrp="1" noChangeArrowheads="1"/>
          </p:cNvSpPr>
          <p:nvPr>
            <p:ph sz="quarter" idx="15"/>
          </p:nvPr>
        </p:nvSpPr>
        <p:spPr>
          <a:prstGeom prst="rect">
            <a:avLst/>
          </a:prstGeom>
        </p:spPr>
        <p:txBody>
          <a:bodyPr/>
          <a:lstStyle/>
          <a:p>
            <a:pPr marL="400050" indent="-400050"/>
            <a:r>
              <a:rPr lang="es-CL" sz="1600" dirty="0" smtClean="0"/>
              <a:t>La metodología del costo se basa en:</a:t>
            </a:r>
          </a:p>
          <a:p>
            <a:pPr marL="400050" indent="-400050">
              <a:buFontTx/>
              <a:buAutoNum type="arabicPeriod"/>
            </a:pPr>
            <a:r>
              <a:rPr lang="es-CL" sz="1600" dirty="0" smtClean="0"/>
              <a:t>El valor actual de reponer el activo; </a:t>
            </a:r>
          </a:p>
          <a:p>
            <a:pPr marL="400050" indent="-400050">
              <a:buFontTx/>
              <a:buAutoNum type="arabicPeriod"/>
            </a:pPr>
            <a:r>
              <a:rPr lang="es-CL" sz="1600" dirty="0" smtClean="0"/>
              <a:t>La edad y condición actual del activo; y</a:t>
            </a:r>
          </a:p>
          <a:p>
            <a:pPr marL="400050" indent="-400050">
              <a:buFontTx/>
              <a:buAutoNum type="arabicPeriod"/>
            </a:pPr>
            <a:r>
              <a:rPr lang="es-CL" sz="1600" dirty="0" smtClean="0"/>
              <a:t>Cualquier obsolescencia económica o funcional.</a:t>
            </a:r>
          </a:p>
          <a:p>
            <a:pPr indent="0"/>
            <a:endParaRPr lang="es-CL" sz="1600" dirty="0"/>
          </a:p>
          <a:p>
            <a:pPr indent="0"/>
            <a:r>
              <a:rPr lang="es-CL" sz="1600" dirty="0" smtClean="0"/>
              <a:t>¿Para que activos es apropiado este modelo?</a:t>
            </a:r>
          </a:p>
        </p:txBody>
      </p:sp>
      <p:sp>
        <p:nvSpPr>
          <p:cNvPr id="6" name="Slide Number Placeholder 9"/>
          <p:cNvSpPr>
            <a:spLocks noGrp="1"/>
          </p:cNvSpPr>
          <p:nvPr>
            <p:ph type="sldNum" sz="quarter" idx="18"/>
          </p:nvPr>
        </p:nvSpPr>
        <p:spPr>
          <a:xfrm>
            <a:off x="7086600" y="6477000"/>
            <a:ext cx="1527048" cy="152400"/>
          </a:xfrm>
        </p:spPr>
        <p:txBody>
          <a:bodyPr/>
          <a:lstStyle/>
          <a:p>
            <a:r>
              <a:rPr lang="es-CL" smtClean="0"/>
              <a:t>Slide </a:t>
            </a:r>
            <a:fld id="{1362E92C-E989-4D66-8E43-0B2E53FF3E06}" type="slidenum">
              <a:rPr lang="es-CL" smtClean="0"/>
              <a:pPr/>
              <a:t>23</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8848398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82" name="Line 38"/>
          <p:cNvSpPr>
            <a:spLocks noChangeShapeType="1"/>
          </p:cNvSpPr>
          <p:nvPr/>
        </p:nvSpPr>
        <p:spPr bwMode="auto">
          <a:xfrm>
            <a:off x="5867400" y="3313038"/>
            <a:ext cx="0" cy="593725"/>
          </a:xfrm>
          <a:prstGeom prst="line">
            <a:avLst/>
          </a:prstGeom>
          <a:noFill/>
          <a:ln w="9525">
            <a:solidFill>
              <a:schemeClr val="tx1"/>
            </a:solidFill>
            <a:round/>
            <a:headEnd/>
            <a:tailEnd type="triangle" w="med" len="med"/>
          </a:ln>
          <a:effectLst/>
        </p:spPr>
        <p:txBody>
          <a:bodyPr lIns="63500" tIns="0" rIns="0" bIns="0" anchor="ctr">
            <a:spAutoFit/>
          </a:bodyPr>
          <a:lstStyle/>
          <a:p>
            <a:endParaRPr lang="en-GB" dirty="0">
              <a:solidFill>
                <a:srgbClr val="000000"/>
              </a:solidFill>
              <a:latin typeface="Georgia"/>
            </a:endParaRPr>
          </a:p>
        </p:txBody>
      </p:sp>
      <p:grpSp>
        <p:nvGrpSpPr>
          <p:cNvPr id="2" name="Group 36"/>
          <p:cNvGrpSpPr>
            <a:grpSpLocks/>
          </p:cNvGrpSpPr>
          <p:nvPr/>
        </p:nvGrpSpPr>
        <p:grpSpPr bwMode="auto">
          <a:xfrm>
            <a:off x="2195513" y="2376413"/>
            <a:ext cx="2016447" cy="360362"/>
            <a:chOff x="1383" y="1706"/>
            <a:chExt cx="2994" cy="227"/>
          </a:xfrm>
        </p:grpSpPr>
        <p:sp>
          <p:nvSpPr>
            <p:cNvPr id="748577" name="Line 33"/>
            <p:cNvSpPr>
              <a:spLocks noChangeShapeType="1"/>
            </p:cNvSpPr>
            <p:nvPr/>
          </p:nvSpPr>
          <p:spPr bwMode="auto">
            <a:xfrm>
              <a:off x="4377" y="1706"/>
              <a:ext cx="0" cy="91"/>
            </a:xfrm>
            <a:prstGeom prst="line">
              <a:avLst/>
            </a:prstGeom>
            <a:noFill/>
            <a:ln w="9525">
              <a:solidFill>
                <a:schemeClr val="tx1"/>
              </a:solidFill>
              <a:round/>
              <a:headEnd/>
              <a:tailEnd/>
            </a:ln>
            <a:effectLst/>
          </p:spPr>
          <p:txBody>
            <a:bodyPr wrap="none" lIns="63500" tIns="0" rIns="0" bIns="0" anchor="ctr">
              <a:spAutoFit/>
            </a:bodyPr>
            <a:lstStyle/>
            <a:p>
              <a:endParaRPr lang="en-GB" dirty="0">
                <a:solidFill>
                  <a:srgbClr val="FFFFFF"/>
                </a:solidFill>
                <a:latin typeface="Georgia"/>
              </a:endParaRPr>
            </a:p>
          </p:txBody>
        </p:sp>
        <p:sp>
          <p:nvSpPr>
            <p:cNvPr id="748578" name="Line 34"/>
            <p:cNvSpPr>
              <a:spLocks noChangeShapeType="1"/>
            </p:cNvSpPr>
            <p:nvPr/>
          </p:nvSpPr>
          <p:spPr bwMode="auto">
            <a:xfrm flipH="1">
              <a:off x="1383" y="1797"/>
              <a:ext cx="2994" cy="0"/>
            </a:xfrm>
            <a:prstGeom prst="line">
              <a:avLst/>
            </a:prstGeom>
            <a:noFill/>
            <a:ln w="9525">
              <a:solidFill>
                <a:schemeClr val="tx1"/>
              </a:solidFill>
              <a:round/>
              <a:headEnd/>
              <a:tailEnd/>
            </a:ln>
            <a:effectLst/>
          </p:spPr>
          <p:txBody>
            <a:bodyPr wrap="none" lIns="63500" tIns="0" rIns="0" bIns="0" anchor="ctr">
              <a:spAutoFit/>
            </a:bodyPr>
            <a:lstStyle/>
            <a:p>
              <a:endParaRPr lang="en-GB" dirty="0">
                <a:solidFill>
                  <a:srgbClr val="FFFFFF"/>
                </a:solidFill>
                <a:latin typeface="Georgia"/>
              </a:endParaRPr>
            </a:p>
          </p:txBody>
        </p:sp>
        <p:sp>
          <p:nvSpPr>
            <p:cNvPr id="748579" name="Line 35"/>
            <p:cNvSpPr>
              <a:spLocks noChangeShapeType="1"/>
            </p:cNvSpPr>
            <p:nvPr/>
          </p:nvSpPr>
          <p:spPr bwMode="auto">
            <a:xfrm>
              <a:off x="1383" y="1797"/>
              <a:ext cx="0" cy="136"/>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dirty="0">
                <a:solidFill>
                  <a:srgbClr val="FFFFFF"/>
                </a:solidFill>
                <a:latin typeface="Georgia"/>
              </a:endParaRPr>
            </a:p>
          </p:txBody>
        </p:sp>
      </p:grpSp>
      <p:sp>
        <p:nvSpPr>
          <p:cNvPr id="748546" name="Rectangle 2"/>
          <p:cNvSpPr>
            <a:spLocks noGrp="1" noChangeArrowheads="1"/>
          </p:cNvSpPr>
          <p:nvPr>
            <p:ph type="title"/>
          </p:nvPr>
        </p:nvSpPr>
        <p:spPr/>
        <p:txBody>
          <a:bodyPr/>
          <a:lstStyle/>
          <a:p>
            <a:r>
              <a:rPr lang="de-DE" dirty="0" smtClean="0"/>
              <a:t>2. Valor justo (Cont.)</a:t>
            </a:r>
            <a:endParaRPr lang="de-DE" dirty="0"/>
          </a:p>
        </p:txBody>
      </p:sp>
      <p:sp>
        <p:nvSpPr>
          <p:cNvPr id="748559" name="Rectangle 15"/>
          <p:cNvSpPr>
            <a:spLocks noChangeAspect="1" noChangeArrowheads="1"/>
          </p:cNvSpPr>
          <p:nvPr/>
        </p:nvSpPr>
        <p:spPr bwMode="auto">
          <a:xfrm>
            <a:off x="4788024" y="2780928"/>
            <a:ext cx="2208360" cy="585418"/>
          </a:xfrm>
          <a:prstGeom prst="rect">
            <a:avLst/>
          </a:prstGeom>
          <a:solidFill>
            <a:schemeClr val="accent2"/>
          </a:solidFill>
          <a:ln w="12700">
            <a:noFill/>
            <a:miter lim="800000"/>
            <a:headEnd/>
            <a:tailEnd/>
          </a:ln>
          <a:effectLst/>
        </p:spPr>
        <p:txBody>
          <a:bodyPr wrap="square" lIns="92075" tIns="46038" rIns="92075" bIns="46038" anchor="ctr">
            <a:spAutoFit/>
          </a:bodyPr>
          <a:lstStyle/>
          <a:p>
            <a:pPr algn="ctr" eaLnBrk="0" hangingPunct="0">
              <a:spcBef>
                <a:spcPct val="0"/>
              </a:spcBef>
            </a:pPr>
            <a:r>
              <a:rPr lang="de-DE" sz="1600" dirty="0" smtClean="0">
                <a:solidFill>
                  <a:srgbClr val="000000"/>
                </a:solidFill>
                <a:latin typeface="Georgia"/>
              </a:rPr>
              <a:t>Métodos indirectos o residuales</a:t>
            </a:r>
            <a:endParaRPr lang="de-DE" sz="1600" dirty="0">
              <a:solidFill>
                <a:srgbClr val="000000"/>
              </a:solidFill>
              <a:latin typeface="Georgia"/>
            </a:endParaRPr>
          </a:p>
        </p:txBody>
      </p:sp>
      <p:sp>
        <p:nvSpPr>
          <p:cNvPr id="748560" name="Rectangle 16"/>
          <p:cNvSpPr>
            <a:spLocks noChangeArrowheads="1"/>
          </p:cNvSpPr>
          <p:nvPr/>
        </p:nvSpPr>
        <p:spPr bwMode="auto">
          <a:xfrm>
            <a:off x="1336675" y="2779638"/>
            <a:ext cx="1670050" cy="684212"/>
          </a:xfrm>
          <a:prstGeom prst="rect">
            <a:avLst/>
          </a:prstGeom>
          <a:solidFill>
            <a:schemeClr val="accent2"/>
          </a:solidFill>
          <a:ln w="12700">
            <a:noFill/>
            <a:miter lim="800000"/>
            <a:headEnd/>
            <a:tailEnd/>
          </a:ln>
          <a:effectLst/>
        </p:spPr>
        <p:txBody>
          <a:bodyPr wrap="none" lIns="92075" tIns="46038" rIns="92075" bIns="46038" anchor="ctr"/>
          <a:lstStyle/>
          <a:p>
            <a:pPr algn="ctr" eaLnBrk="0" hangingPunct="0">
              <a:spcBef>
                <a:spcPct val="0"/>
              </a:spcBef>
            </a:pPr>
            <a:r>
              <a:rPr lang="de-DE" sz="1600" dirty="0" smtClean="0">
                <a:solidFill>
                  <a:srgbClr val="000000"/>
                </a:solidFill>
                <a:latin typeface="Georgia"/>
              </a:rPr>
              <a:t>Métodos directos</a:t>
            </a:r>
            <a:endParaRPr lang="de-DE" sz="1600" dirty="0">
              <a:solidFill>
                <a:srgbClr val="000000"/>
              </a:solidFill>
              <a:latin typeface="Georgia"/>
            </a:endParaRPr>
          </a:p>
        </p:txBody>
      </p:sp>
      <p:sp>
        <p:nvSpPr>
          <p:cNvPr id="748563" name="Rectangle 19"/>
          <p:cNvSpPr>
            <a:spLocks noChangeArrowheads="1"/>
          </p:cNvSpPr>
          <p:nvPr/>
        </p:nvSpPr>
        <p:spPr bwMode="auto">
          <a:xfrm>
            <a:off x="4471988" y="3933055"/>
            <a:ext cx="3556396" cy="6468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2075" tIns="46038" rIns="92075" bIns="46038" anchor="ctr"/>
          <a:lstStyle/>
          <a:p>
            <a:pPr algn="ctr" eaLnBrk="0" hangingPunct="0">
              <a:spcBef>
                <a:spcPct val="0"/>
              </a:spcBef>
            </a:pPr>
            <a:r>
              <a:rPr lang="de-DE" sz="1600" dirty="0">
                <a:solidFill>
                  <a:srgbClr val="000000"/>
                </a:solidFill>
                <a:latin typeface="Georgia"/>
              </a:rPr>
              <a:t>Return on Assets / </a:t>
            </a:r>
          </a:p>
          <a:p>
            <a:pPr algn="ctr" eaLnBrk="0" hangingPunct="0">
              <a:spcBef>
                <a:spcPct val="0"/>
              </a:spcBef>
            </a:pPr>
            <a:r>
              <a:rPr lang="de-DE" sz="1600" dirty="0">
                <a:solidFill>
                  <a:srgbClr val="000000"/>
                </a:solidFill>
                <a:latin typeface="Georgia"/>
              </a:rPr>
              <a:t>Residual Earnings / MEEM </a:t>
            </a:r>
          </a:p>
        </p:txBody>
      </p:sp>
      <p:sp>
        <p:nvSpPr>
          <p:cNvPr id="748565" name="Rectangle 21"/>
          <p:cNvSpPr>
            <a:spLocks noChangeArrowheads="1"/>
          </p:cNvSpPr>
          <p:nvPr/>
        </p:nvSpPr>
        <p:spPr bwMode="gray">
          <a:xfrm flipH="1">
            <a:off x="2855006" y="1898691"/>
            <a:ext cx="2725106" cy="339196"/>
          </a:xfrm>
          <a:prstGeom prst="rect">
            <a:avLst/>
          </a:prstGeom>
          <a:solidFill>
            <a:schemeClr val="tx2"/>
          </a:solidFill>
          <a:ln w="12700">
            <a:noFill/>
            <a:miter lim="800000"/>
            <a:headEnd/>
            <a:tailEnd/>
          </a:ln>
          <a:effectLst/>
        </p:spPr>
        <p:txBody>
          <a:bodyPr wrap="none" lIns="92075" tIns="46038" rIns="92075" bIns="46038" anchor="ctr">
            <a:spAutoFit/>
          </a:bodyPr>
          <a:lstStyle/>
          <a:p>
            <a:pPr algn="ctr" eaLnBrk="0" hangingPunct="0">
              <a:spcBef>
                <a:spcPct val="0"/>
              </a:spcBef>
            </a:pPr>
            <a:r>
              <a:rPr lang="de-DE" sz="1600" b="1" dirty="0" smtClean="0">
                <a:solidFill>
                  <a:srgbClr val="FFFFFF"/>
                </a:solidFill>
                <a:latin typeface="Georgia"/>
              </a:rPr>
              <a:t>Metodología del ingreso</a:t>
            </a:r>
            <a:endParaRPr lang="de-DE" sz="1600" b="1" dirty="0">
              <a:solidFill>
                <a:srgbClr val="FFFFFF"/>
              </a:solidFill>
              <a:latin typeface="Georgia"/>
            </a:endParaRPr>
          </a:p>
        </p:txBody>
      </p:sp>
      <p:sp>
        <p:nvSpPr>
          <p:cNvPr id="748581" name="Line 37"/>
          <p:cNvSpPr>
            <a:spLocks noChangeShapeType="1"/>
          </p:cNvSpPr>
          <p:nvPr/>
        </p:nvSpPr>
        <p:spPr bwMode="auto">
          <a:xfrm>
            <a:off x="5867400" y="2520875"/>
            <a:ext cx="0" cy="215900"/>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dirty="0">
              <a:solidFill>
                <a:srgbClr val="FFFFFF"/>
              </a:solidFill>
              <a:latin typeface="Georgia"/>
            </a:endParaRPr>
          </a:p>
        </p:txBody>
      </p:sp>
      <p:sp>
        <p:nvSpPr>
          <p:cNvPr id="748587" name="Line 43"/>
          <p:cNvSpPr>
            <a:spLocks noChangeShapeType="1"/>
          </p:cNvSpPr>
          <p:nvPr/>
        </p:nvSpPr>
        <p:spPr bwMode="auto">
          <a:xfrm>
            <a:off x="1044575" y="3097138"/>
            <a:ext cx="215900" cy="0"/>
          </a:xfrm>
          <a:prstGeom prst="line">
            <a:avLst/>
          </a:prstGeom>
          <a:noFill/>
          <a:ln w="9525">
            <a:solidFill>
              <a:schemeClr val="tx1"/>
            </a:solidFill>
            <a:round/>
            <a:headEnd/>
            <a:tailEnd/>
          </a:ln>
          <a:effectLst/>
        </p:spPr>
        <p:txBody>
          <a:bodyPr wrap="none" lIns="63500" tIns="0" rIns="0" bIns="0" anchor="ctr">
            <a:spAutoFit/>
          </a:bodyPr>
          <a:lstStyle/>
          <a:p>
            <a:endParaRPr lang="en-GB" dirty="0">
              <a:solidFill>
                <a:srgbClr val="000000"/>
              </a:solidFill>
              <a:latin typeface="Georgia"/>
            </a:endParaRPr>
          </a:p>
        </p:txBody>
      </p:sp>
      <p:sp>
        <p:nvSpPr>
          <p:cNvPr id="748588" name="Line 44"/>
          <p:cNvSpPr>
            <a:spLocks noChangeShapeType="1"/>
          </p:cNvSpPr>
          <p:nvPr/>
        </p:nvSpPr>
        <p:spPr bwMode="auto">
          <a:xfrm>
            <a:off x="1044575" y="3717850"/>
            <a:ext cx="287338" cy="0"/>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dirty="0">
              <a:solidFill>
                <a:srgbClr val="000000"/>
              </a:solidFill>
              <a:latin typeface="Georgia"/>
            </a:endParaRPr>
          </a:p>
        </p:txBody>
      </p:sp>
      <p:sp>
        <p:nvSpPr>
          <p:cNvPr id="748589" name="Line 45"/>
          <p:cNvSpPr>
            <a:spLocks noChangeShapeType="1"/>
          </p:cNvSpPr>
          <p:nvPr/>
        </p:nvSpPr>
        <p:spPr bwMode="auto">
          <a:xfrm>
            <a:off x="1044575" y="4221088"/>
            <a:ext cx="287338" cy="0"/>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dirty="0">
              <a:solidFill>
                <a:srgbClr val="000000"/>
              </a:solidFill>
              <a:latin typeface="Georgia"/>
            </a:endParaRPr>
          </a:p>
        </p:txBody>
      </p:sp>
      <p:sp>
        <p:nvSpPr>
          <p:cNvPr id="748590" name="Line 46"/>
          <p:cNvSpPr>
            <a:spLocks noChangeShapeType="1"/>
          </p:cNvSpPr>
          <p:nvPr/>
        </p:nvSpPr>
        <p:spPr bwMode="auto">
          <a:xfrm>
            <a:off x="1042988" y="4652888"/>
            <a:ext cx="287337" cy="0"/>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dirty="0">
              <a:solidFill>
                <a:srgbClr val="000000"/>
              </a:solidFill>
              <a:latin typeface="Georgia"/>
            </a:endParaRPr>
          </a:p>
        </p:txBody>
      </p:sp>
      <p:sp>
        <p:nvSpPr>
          <p:cNvPr id="748591" name="Line 47"/>
          <p:cNvSpPr>
            <a:spLocks noChangeShapeType="1"/>
          </p:cNvSpPr>
          <p:nvPr/>
        </p:nvSpPr>
        <p:spPr bwMode="auto">
          <a:xfrm>
            <a:off x="1044575" y="5157713"/>
            <a:ext cx="287338" cy="0"/>
          </a:xfrm>
          <a:prstGeom prst="line">
            <a:avLst/>
          </a:prstGeom>
          <a:noFill/>
          <a:ln w="9525">
            <a:solidFill>
              <a:schemeClr val="tx1"/>
            </a:solidFill>
            <a:round/>
            <a:headEnd/>
            <a:tailEnd type="triangle" w="med" len="med"/>
          </a:ln>
          <a:effectLst/>
        </p:spPr>
        <p:txBody>
          <a:bodyPr wrap="none" lIns="63500" tIns="0" rIns="0" bIns="0" anchor="ctr">
            <a:spAutoFit/>
          </a:bodyPr>
          <a:lstStyle/>
          <a:p>
            <a:endParaRPr lang="en-GB" dirty="0">
              <a:solidFill>
                <a:srgbClr val="000000"/>
              </a:solidFill>
              <a:latin typeface="Georgia"/>
            </a:endParaRPr>
          </a:p>
        </p:txBody>
      </p:sp>
      <p:sp>
        <p:nvSpPr>
          <p:cNvPr id="748592" name="Line 48"/>
          <p:cNvSpPr>
            <a:spLocks noChangeShapeType="1"/>
          </p:cNvSpPr>
          <p:nvPr/>
        </p:nvSpPr>
        <p:spPr bwMode="auto">
          <a:xfrm flipH="1">
            <a:off x="1042988" y="3097138"/>
            <a:ext cx="1587" cy="2060575"/>
          </a:xfrm>
          <a:prstGeom prst="line">
            <a:avLst/>
          </a:prstGeom>
          <a:noFill/>
          <a:ln w="9525">
            <a:solidFill>
              <a:schemeClr val="tx1"/>
            </a:solidFill>
            <a:round/>
            <a:headEnd/>
            <a:tailEnd/>
          </a:ln>
          <a:effectLst/>
        </p:spPr>
        <p:txBody>
          <a:bodyPr lIns="63500" tIns="0" rIns="0" bIns="0" anchor="ctr">
            <a:spAutoFit/>
          </a:bodyPr>
          <a:lstStyle/>
          <a:p>
            <a:endParaRPr lang="en-GB" dirty="0">
              <a:solidFill>
                <a:srgbClr val="000000"/>
              </a:solidFill>
              <a:latin typeface="Georgia"/>
            </a:endParaRPr>
          </a:p>
        </p:txBody>
      </p:sp>
      <p:sp>
        <p:nvSpPr>
          <p:cNvPr id="748593" name="Rectangle 49"/>
          <p:cNvSpPr>
            <a:spLocks noChangeArrowheads="1"/>
          </p:cNvSpPr>
          <p:nvPr/>
        </p:nvSpPr>
        <p:spPr bwMode="auto">
          <a:xfrm>
            <a:off x="1331913" y="4471913"/>
            <a:ext cx="1655762" cy="396875"/>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ctr" eaLnBrk="0" hangingPunct="0">
              <a:spcBef>
                <a:spcPct val="0"/>
              </a:spcBef>
            </a:pPr>
            <a:r>
              <a:rPr lang="de-DE" sz="1050" b="1" dirty="0">
                <a:solidFill>
                  <a:srgbClr val="000000"/>
                </a:solidFill>
                <a:latin typeface="Georgia"/>
              </a:rPr>
              <a:t>Premium Pricing </a:t>
            </a:r>
            <a:endParaRPr lang="de-DE" sz="1050" b="1" dirty="0" smtClean="0">
              <a:solidFill>
                <a:srgbClr val="000000"/>
              </a:solidFill>
              <a:latin typeface="Georgia"/>
            </a:endParaRPr>
          </a:p>
          <a:p>
            <a:pPr algn="ctr" eaLnBrk="0" hangingPunct="0">
              <a:spcBef>
                <a:spcPct val="0"/>
              </a:spcBef>
            </a:pPr>
            <a:r>
              <a:rPr lang="de-DE" sz="1050" b="1" dirty="0" smtClean="0">
                <a:solidFill>
                  <a:srgbClr val="000000"/>
                </a:solidFill>
                <a:latin typeface="Georgia"/>
              </a:rPr>
              <a:t>Method</a:t>
            </a:r>
            <a:endParaRPr lang="de-DE" sz="1050" b="1" dirty="0">
              <a:solidFill>
                <a:srgbClr val="000000"/>
              </a:solidFill>
              <a:latin typeface="Georgia"/>
            </a:endParaRPr>
          </a:p>
        </p:txBody>
      </p:sp>
      <p:sp>
        <p:nvSpPr>
          <p:cNvPr id="748594" name="Rectangle 50"/>
          <p:cNvSpPr>
            <a:spLocks noChangeArrowheads="1"/>
          </p:cNvSpPr>
          <p:nvPr/>
        </p:nvSpPr>
        <p:spPr bwMode="auto">
          <a:xfrm>
            <a:off x="1331913" y="4941813"/>
            <a:ext cx="1655762" cy="358775"/>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ctr" eaLnBrk="0" hangingPunct="0">
              <a:spcBef>
                <a:spcPct val="0"/>
              </a:spcBef>
            </a:pPr>
            <a:r>
              <a:rPr lang="de-DE" sz="1050" b="1" dirty="0">
                <a:solidFill>
                  <a:srgbClr val="000000"/>
                </a:solidFill>
                <a:latin typeface="Georgia"/>
              </a:rPr>
              <a:t>Premium Profit Method</a:t>
            </a:r>
          </a:p>
        </p:txBody>
      </p:sp>
      <p:sp>
        <p:nvSpPr>
          <p:cNvPr id="748595" name="Rectangle 51"/>
          <p:cNvSpPr>
            <a:spLocks noChangeArrowheads="1"/>
          </p:cNvSpPr>
          <p:nvPr/>
        </p:nvSpPr>
        <p:spPr bwMode="auto">
          <a:xfrm>
            <a:off x="1341438" y="3528938"/>
            <a:ext cx="1646237" cy="404812"/>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ctr" eaLnBrk="0" hangingPunct="0">
              <a:spcBef>
                <a:spcPct val="0"/>
              </a:spcBef>
            </a:pPr>
            <a:r>
              <a:rPr lang="de-DE" sz="1050" b="1" dirty="0" smtClean="0">
                <a:solidFill>
                  <a:srgbClr val="000000"/>
                </a:solidFill>
                <a:latin typeface="Georgia"/>
              </a:rPr>
              <a:t>Relief-from-Royalty</a:t>
            </a:r>
          </a:p>
          <a:p>
            <a:pPr algn="ctr" eaLnBrk="0" hangingPunct="0">
              <a:spcBef>
                <a:spcPct val="0"/>
              </a:spcBef>
            </a:pPr>
            <a:r>
              <a:rPr lang="de-DE" sz="1050" b="1" dirty="0" smtClean="0">
                <a:solidFill>
                  <a:srgbClr val="000000"/>
                </a:solidFill>
                <a:latin typeface="Georgia"/>
              </a:rPr>
              <a:t> </a:t>
            </a:r>
            <a:r>
              <a:rPr lang="de-DE" sz="1050" b="1" dirty="0">
                <a:solidFill>
                  <a:srgbClr val="000000"/>
                </a:solidFill>
                <a:latin typeface="Georgia"/>
              </a:rPr>
              <a:t>Method</a:t>
            </a:r>
          </a:p>
        </p:txBody>
      </p:sp>
      <p:sp>
        <p:nvSpPr>
          <p:cNvPr id="748596" name="Rectangle 52"/>
          <p:cNvSpPr>
            <a:spLocks noChangeArrowheads="1"/>
          </p:cNvSpPr>
          <p:nvPr/>
        </p:nvSpPr>
        <p:spPr bwMode="auto">
          <a:xfrm>
            <a:off x="1341438" y="4005188"/>
            <a:ext cx="1646237" cy="403225"/>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eaLnBrk="0" hangingPunct="0">
              <a:spcBef>
                <a:spcPct val="0"/>
              </a:spcBef>
            </a:pPr>
            <a:r>
              <a:rPr lang="de-DE" sz="1050" b="1" dirty="0">
                <a:solidFill>
                  <a:srgbClr val="000000"/>
                </a:solidFill>
                <a:latin typeface="Georgia"/>
              </a:rPr>
              <a:t>Cost Savings Method </a:t>
            </a:r>
          </a:p>
        </p:txBody>
      </p:sp>
      <p:cxnSp>
        <p:nvCxnSpPr>
          <p:cNvPr id="29" name="Straight Connector 28"/>
          <p:cNvCxnSpPr>
            <a:stCxn id="748577" idx="1"/>
            <a:endCxn id="748581" idx="0"/>
          </p:cNvCxnSpPr>
          <p:nvPr/>
        </p:nvCxnSpPr>
        <p:spPr>
          <a:xfrm>
            <a:off x="4211960" y="2520875"/>
            <a:ext cx="16554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Slide Number Placeholder 9"/>
          <p:cNvSpPr txBox="1">
            <a:spLocks/>
          </p:cNvSpPr>
          <p:nvPr/>
        </p:nvSpPr>
        <p:spPr>
          <a:xfrm>
            <a:off x="7086600" y="6477000"/>
            <a:ext cx="1527048" cy="152400"/>
          </a:xfrm>
          <a:prstGeom prst="rect">
            <a:avLst/>
          </a:prstGeom>
        </p:spPr>
        <p:txBody>
          <a:bodyPr lIns="0" tIns="0" rIns="0" bIns="0" anchor="t" anchorCtr="0">
            <a:noAutofit/>
          </a:bodyPr>
          <a:lstStyle>
            <a:defPPr>
              <a:defRPr lang="en-US"/>
            </a:defPPr>
            <a:lvl1pPr marL="0" algn="r"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t>Slide </a:t>
            </a:r>
            <a:fld id="{1362E92C-E989-4D66-8E43-0B2E53FF3E06}" type="slidenum">
              <a:rPr kumimoji="0" lang="es-CL" sz="10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CL" sz="10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2" name="Footer Placeholder 11"/>
          <p:cNvSpPr txBox="1">
            <a:spLocks/>
          </p:cNvSpPr>
          <p:nvPr/>
        </p:nvSpPr>
        <p:spPr>
          <a:xfrm>
            <a:off x="530352" y="6324600"/>
            <a:ext cx="5260848" cy="150876"/>
          </a:xfrm>
          <a:prstGeom prst="rect">
            <a:avLst/>
          </a:prstGeom>
        </p:spPr>
        <p:txBody>
          <a:bodyPr vert="horz" lIns="0" tIns="0" rIns="0" bIns="0" anchor="b" anchorCtr="0">
            <a:noAutofit/>
          </a:bodyPr>
          <a:lstStyle>
            <a:defPPr>
              <a:defRPr lang="en-US"/>
            </a:defPPr>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t>Contabilidad Gerencial</a:t>
            </a:r>
            <a:endParaRPr kumimoji="0" lang="es-CL" sz="10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34" name="PwCFirm"/>
          <p:cNvSpPr txBox="1"/>
          <p:nvPr/>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Tree>
    <p:extLst>
      <p:ext uri="{BB962C8B-B14F-4D97-AF65-F5344CB8AC3E}">
        <p14:creationId xmlns:p14="http://schemas.microsoft.com/office/powerpoint/2010/main" val="31626527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3. Deterioro</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25</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pic>
        <p:nvPicPr>
          <p:cNvPr id="1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602" t="37162" r="38659" b="13876"/>
          <a:stretch/>
        </p:blipFill>
        <p:spPr bwMode="auto">
          <a:xfrm>
            <a:off x="502915" y="1404000"/>
            <a:ext cx="3925070" cy="3270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9592" t="12402" r="36072" b="27094"/>
          <a:stretch/>
        </p:blipFill>
        <p:spPr bwMode="auto">
          <a:xfrm>
            <a:off x="4536472" y="2206450"/>
            <a:ext cx="4284000" cy="38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198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3. Deterioro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26</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1" name="Rectangle 2"/>
          <p:cNvSpPr txBox="1">
            <a:spLocks noChangeArrowheads="1"/>
          </p:cNvSpPr>
          <p:nvPr/>
        </p:nvSpPr>
        <p:spPr>
          <a:xfrm>
            <a:off x="131763" y="1752600"/>
            <a:ext cx="8869362" cy="4335463"/>
          </a:xfrm>
          <a:prstGeom prst="rect">
            <a:avLst/>
          </a:prstGeom>
        </p:spPr>
        <p:txBody>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FFFFFF"/>
              </a:buClr>
              <a:buFontTx/>
              <a:buChar char="•"/>
            </a:pPr>
            <a:endParaRPr lang="en-US" altLang="en-US" sz="1600" smtClean="0">
              <a:latin typeface="+mj-lt"/>
            </a:endParaRPr>
          </a:p>
          <a:p>
            <a:endParaRPr lang="en-GB" altLang="en-US" sz="160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96752"/>
            <a:ext cx="65722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37964" y="4579289"/>
            <a:ext cx="3169940" cy="214862"/>
          </a:xfrm>
          <a:prstGeom prst="rect">
            <a:avLst/>
          </a:prstGeom>
          <a:noFill/>
        </p:spPr>
        <p:txBody>
          <a:bodyPr vert="horz" wrap="square" lIns="0" tIns="0" rIns="0" bIns="0" rtlCol="0">
            <a:noAutofit/>
          </a:bodyPr>
          <a:lstStyle/>
          <a:p>
            <a:pPr indent="-274320">
              <a:spcAft>
                <a:spcPts val="900"/>
              </a:spcAft>
            </a:pPr>
            <a:r>
              <a:rPr lang="es-CL" sz="1000" dirty="0" smtClean="0">
                <a:latin typeface="Georgia" pitchFamily="18" charset="0"/>
              </a:rPr>
              <a:t>Ref. EEFF Molibdenos y Metales S.A. al 31.12.2014</a:t>
            </a:r>
          </a:p>
        </p:txBody>
      </p:sp>
      <p:sp>
        <p:nvSpPr>
          <p:cNvPr id="2" name="Rectangle 1"/>
          <p:cNvSpPr/>
          <p:nvPr/>
        </p:nvSpPr>
        <p:spPr bwMode="ltGray">
          <a:xfrm>
            <a:off x="4283968" y="3861048"/>
            <a:ext cx="2952328" cy="216024"/>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Tree>
    <p:extLst>
      <p:ext uri="{BB962C8B-B14F-4D97-AF65-F5344CB8AC3E}">
        <p14:creationId xmlns:p14="http://schemas.microsoft.com/office/powerpoint/2010/main" val="4287123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3. Deterioro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27</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11" name="TextBox 10"/>
          <p:cNvSpPr txBox="1"/>
          <p:nvPr/>
        </p:nvSpPr>
        <p:spPr>
          <a:xfrm>
            <a:off x="537964" y="6022450"/>
            <a:ext cx="3169940" cy="214862"/>
          </a:xfrm>
          <a:prstGeom prst="rect">
            <a:avLst/>
          </a:prstGeom>
          <a:noFill/>
        </p:spPr>
        <p:txBody>
          <a:bodyPr vert="horz" wrap="square" lIns="0" tIns="0" rIns="0" bIns="0" rtlCol="0">
            <a:noAutofit/>
          </a:bodyPr>
          <a:lstStyle/>
          <a:p>
            <a:pPr indent="-274320">
              <a:spcAft>
                <a:spcPts val="900"/>
              </a:spcAft>
            </a:pPr>
            <a:r>
              <a:rPr lang="es-CL" sz="1000" dirty="0" smtClean="0">
                <a:latin typeface="Georgia" pitchFamily="18" charset="0"/>
              </a:rPr>
              <a:t>Ref. EEFF Molibdenos y Metales S.A. al 31.12.2014</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71922"/>
            <a:ext cx="73056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bwMode="ltGray">
          <a:xfrm>
            <a:off x="4427984" y="5589240"/>
            <a:ext cx="2016224" cy="216024"/>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Tree>
    <p:extLst>
      <p:ext uri="{BB962C8B-B14F-4D97-AF65-F5344CB8AC3E}">
        <p14:creationId xmlns:p14="http://schemas.microsoft.com/office/powerpoint/2010/main" val="2248036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3. Deterioro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28</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11" name="Text Box 4"/>
          <p:cNvSpPr txBox="1">
            <a:spLocks noChangeArrowheads="1"/>
          </p:cNvSpPr>
          <p:nvPr/>
        </p:nvSpPr>
        <p:spPr bwMode="auto">
          <a:xfrm>
            <a:off x="630238" y="1637755"/>
            <a:ext cx="7294562" cy="427037"/>
          </a:xfrm>
          <a:prstGeom prst="rect">
            <a:avLst/>
          </a:prstGeom>
          <a:noFill/>
          <a:ln w="28575">
            <a:solidFill>
              <a:schemeClr val="accent1"/>
            </a:solidFill>
            <a:miter lim="800000"/>
            <a:headEnd/>
            <a:tailEnd/>
          </a:ln>
        </p:spPr>
        <p:txBody>
          <a:bodyPr>
            <a:spAutoFit/>
          </a:bodyPr>
          <a:lstStyle/>
          <a:p>
            <a:pPr marL="265113" indent="-265113">
              <a:spcBef>
                <a:spcPct val="50000"/>
              </a:spcBef>
              <a:defRPr/>
            </a:pPr>
            <a:r>
              <a:rPr lang="es-AR" sz="2200" dirty="0">
                <a:latin typeface="+mj-lt"/>
              </a:rPr>
              <a:t>	</a:t>
            </a:r>
            <a:r>
              <a:rPr lang="es-CL" sz="2200" dirty="0">
                <a:latin typeface="+mj-lt"/>
              </a:rPr>
              <a:t>Valor libros (neto)        &gt;          Valor recuperable</a:t>
            </a:r>
            <a:endParaRPr lang="es-AR" sz="2200" dirty="0">
              <a:latin typeface="+mj-lt"/>
            </a:endParaRPr>
          </a:p>
        </p:txBody>
      </p:sp>
      <p:sp>
        <p:nvSpPr>
          <p:cNvPr id="12" name="Line 5"/>
          <p:cNvSpPr>
            <a:spLocks noChangeShapeType="1"/>
          </p:cNvSpPr>
          <p:nvPr/>
        </p:nvSpPr>
        <p:spPr bwMode="auto">
          <a:xfrm>
            <a:off x="5796136" y="2101305"/>
            <a:ext cx="0" cy="61595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3" name="Text Box 6"/>
          <p:cNvSpPr txBox="1">
            <a:spLocks noChangeArrowheads="1"/>
          </p:cNvSpPr>
          <p:nvPr/>
        </p:nvSpPr>
        <p:spPr bwMode="auto">
          <a:xfrm>
            <a:off x="4086225" y="2644230"/>
            <a:ext cx="36337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a:defRPr sz="3600">
                <a:solidFill>
                  <a:schemeClr val="tx1"/>
                </a:solidFill>
                <a:latin typeface="Times New Roman" pitchFamily="18" charset="0"/>
              </a:defRPr>
            </a:lvl1pPr>
            <a:lvl2pPr marL="742950" indent="-285750">
              <a:defRPr sz="3600">
                <a:solidFill>
                  <a:schemeClr val="tx1"/>
                </a:solidFill>
                <a:latin typeface="Times New Roman" pitchFamily="18" charset="0"/>
              </a:defRPr>
            </a:lvl2pPr>
            <a:lvl3pPr marL="1143000" indent="-228600">
              <a:defRPr sz="3600">
                <a:solidFill>
                  <a:schemeClr val="tx1"/>
                </a:solidFill>
                <a:latin typeface="Times New Roman" pitchFamily="18" charset="0"/>
              </a:defRPr>
            </a:lvl3pPr>
            <a:lvl4pPr marL="1600200" indent="-228600">
              <a:defRPr sz="3600">
                <a:solidFill>
                  <a:schemeClr val="tx1"/>
                </a:solidFill>
                <a:latin typeface="Times New Roman" pitchFamily="18" charset="0"/>
              </a:defRPr>
            </a:lvl4pPr>
            <a:lvl5pPr marL="2057400" indent="-22860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spcBef>
                <a:spcPct val="50000"/>
              </a:spcBef>
            </a:pPr>
            <a:r>
              <a:rPr lang="es-AR" altLang="en-US" sz="2200">
                <a:solidFill>
                  <a:schemeClr val="bg2"/>
                </a:solidFill>
                <a:latin typeface="Arial" charset="0"/>
              </a:rPr>
              <a:t>Es el mayor valor entre:</a:t>
            </a:r>
          </a:p>
        </p:txBody>
      </p:sp>
      <p:sp>
        <p:nvSpPr>
          <p:cNvPr id="15" name="Text Box 8"/>
          <p:cNvSpPr txBox="1">
            <a:spLocks noChangeArrowheads="1"/>
          </p:cNvSpPr>
          <p:nvPr/>
        </p:nvSpPr>
        <p:spPr bwMode="auto">
          <a:xfrm>
            <a:off x="4957763" y="3858667"/>
            <a:ext cx="1098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5113" indent="-265113">
              <a:defRPr sz="3600">
                <a:solidFill>
                  <a:schemeClr val="tx1"/>
                </a:solidFill>
                <a:latin typeface="Times New Roman" pitchFamily="18" charset="0"/>
              </a:defRPr>
            </a:lvl1pPr>
            <a:lvl2pPr marL="742950" indent="-285750">
              <a:defRPr sz="3600">
                <a:solidFill>
                  <a:schemeClr val="tx1"/>
                </a:solidFill>
                <a:latin typeface="Times New Roman" pitchFamily="18" charset="0"/>
              </a:defRPr>
            </a:lvl2pPr>
            <a:lvl3pPr marL="1143000" indent="-228600">
              <a:defRPr sz="3600">
                <a:solidFill>
                  <a:schemeClr val="tx1"/>
                </a:solidFill>
                <a:latin typeface="Times New Roman" pitchFamily="18" charset="0"/>
              </a:defRPr>
            </a:lvl3pPr>
            <a:lvl4pPr marL="1600200" indent="-228600">
              <a:defRPr sz="3600">
                <a:solidFill>
                  <a:schemeClr val="tx1"/>
                </a:solidFill>
                <a:latin typeface="Times New Roman" pitchFamily="18" charset="0"/>
              </a:defRPr>
            </a:lvl4pPr>
            <a:lvl5pPr marL="2057400" indent="-22860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spcBef>
                <a:spcPct val="50000"/>
              </a:spcBef>
            </a:pPr>
            <a:r>
              <a:rPr lang="es-AR" altLang="en-US" sz="2200">
                <a:solidFill>
                  <a:schemeClr val="bg2"/>
                </a:solidFill>
                <a:latin typeface="Arial" charset="0"/>
              </a:rPr>
              <a:t>	y</a:t>
            </a:r>
          </a:p>
        </p:txBody>
      </p:sp>
      <p:sp>
        <p:nvSpPr>
          <p:cNvPr id="17" name="Line 10"/>
          <p:cNvSpPr>
            <a:spLocks noChangeShapeType="1"/>
          </p:cNvSpPr>
          <p:nvPr/>
        </p:nvSpPr>
        <p:spPr bwMode="auto">
          <a:xfrm flipH="1">
            <a:off x="3640138" y="3053805"/>
            <a:ext cx="1954212" cy="536575"/>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8" name="Line 11"/>
          <p:cNvSpPr>
            <a:spLocks noChangeShapeType="1"/>
          </p:cNvSpPr>
          <p:nvPr/>
        </p:nvSpPr>
        <p:spPr bwMode="auto">
          <a:xfrm>
            <a:off x="5605463" y="3049042"/>
            <a:ext cx="1530350" cy="598488"/>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19" name="Text Box 6"/>
          <p:cNvSpPr txBox="1">
            <a:spLocks noChangeArrowheads="1"/>
          </p:cNvSpPr>
          <p:nvPr/>
        </p:nvSpPr>
        <p:spPr bwMode="auto">
          <a:xfrm>
            <a:off x="3674516" y="2796630"/>
            <a:ext cx="3633788" cy="427037"/>
          </a:xfrm>
          <a:prstGeom prst="rect">
            <a:avLst/>
          </a:prstGeom>
          <a:noFill/>
          <a:ln w="9525">
            <a:solidFill>
              <a:schemeClr val="accent1"/>
            </a:solidFill>
            <a:miter lim="800000"/>
            <a:headEnd/>
            <a:tailEnd/>
          </a:ln>
        </p:spPr>
        <p:txBody>
          <a:bodyPr>
            <a:spAutoFit/>
          </a:bodyPr>
          <a:lstStyle/>
          <a:p>
            <a:pPr marL="265113" indent="-265113" algn="ctr" eaLnBrk="1" fontAlgn="auto" hangingPunct="1">
              <a:spcBef>
                <a:spcPct val="50000"/>
              </a:spcBef>
              <a:spcAft>
                <a:spcPts val="0"/>
              </a:spcAft>
              <a:defRPr/>
            </a:pPr>
            <a:r>
              <a:rPr lang="es-AR" sz="2200" kern="0" dirty="0">
                <a:solidFill>
                  <a:srgbClr val="000000"/>
                </a:solidFill>
                <a:latin typeface="+mj-lt"/>
              </a:rPr>
              <a:t>Es el mayor valor entre:</a:t>
            </a:r>
          </a:p>
        </p:txBody>
      </p:sp>
      <p:sp>
        <p:nvSpPr>
          <p:cNvPr id="20" name="Text Box 7"/>
          <p:cNvSpPr txBox="1">
            <a:spLocks noChangeArrowheads="1"/>
          </p:cNvSpPr>
          <p:nvPr/>
        </p:nvSpPr>
        <p:spPr bwMode="auto">
          <a:xfrm>
            <a:off x="2209800" y="3704680"/>
            <a:ext cx="2819400" cy="1108075"/>
          </a:xfrm>
          <a:prstGeom prst="rect">
            <a:avLst/>
          </a:prstGeom>
          <a:solidFill>
            <a:schemeClr val="accent1"/>
          </a:solidFill>
          <a:ln w="9525">
            <a:solidFill>
              <a:schemeClr val="accent1"/>
            </a:solidFill>
            <a:miter lim="800000"/>
            <a:headEnd/>
            <a:tailEnd/>
          </a:ln>
        </p:spPr>
        <p:txBody>
          <a:bodyPr>
            <a:spAutoFit/>
          </a:bodyPr>
          <a:lstStyle/>
          <a:p>
            <a:pPr marL="265113" indent="-265113" eaLnBrk="1" fontAlgn="auto" hangingPunct="1">
              <a:spcBef>
                <a:spcPct val="50000"/>
              </a:spcBef>
              <a:spcAft>
                <a:spcPts val="0"/>
              </a:spcAft>
              <a:defRPr/>
            </a:pPr>
            <a:r>
              <a:rPr lang="es-AR" sz="2200" kern="0" dirty="0">
                <a:solidFill>
                  <a:schemeClr val="bg1"/>
                </a:solidFill>
                <a:latin typeface="+mj-lt"/>
              </a:rPr>
              <a:t>	Valor razonable menos costos de venta</a:t>
            </a:r>
          </a:p>
        </p:txBody>
      </p:sp>
      <p:sp>
        <p:nvSpPr>
          <p:cNvPr id="21" name="Text Box 8"/>
          <p:cNvSpPr txBox="1">
            <a:spLocks noChangeArrowheads="1"/>
          </p:cNvSpPr>
          <p:nvPr/>
        </p:nvSpPr>
        <p:spPr bwMode="auto">
          <a:xfrm>
            <a:off x="5110163" y="4011067"/>
            <a:ext cx="1098550" cy="427038"/>
          </a:xfrm>
          <a:prstGeom prst="rect">
            <a:avLst/>
          </a:prstGeom>
          <a:noFill/>
          <a:ln w="9525">
            <a:noFill/>
            <a:miter lim="800000"/>
            <a:headEnd/>
            <a:tailEnd/>
          </a:ln>
        </p:spPr>
        <p:txBody>
          <a:bodyPr>
            <a:spAutoFit/>
          </a:bodyPr>
          <a:lstStyle/>
          <a:p>
            <a:pPr marL="265113" indent="-265113" eaLnBrk="1" fontAlgn="auto" hangingPunct="1">
              <a:spcBef>
                <a:spcPct val="50000"/>
              </a:spcBef>
              <a:spcAft>
                <a:spcPts val="0"/>
              </a:spcAft>
              <a:defRPr/>
            </a:pPr>
            <a:r>
              <a:rPr lang="es-AR" sz="2200" kern="0" dirty="0">
                <a:solidFill>
                  <a:srgbClr val="000000"/>
                </a:solidFill>
                <a:latin typeface="Arial" charset="0"/>
              </a:rPr>
              <a:t>	</a:t>
            </a:r>
            <a:r>
              <a:rPr lang="es-AR" sz="2200" kern="0" dirty="0">
                <a:solidFill>
                  <a:srgbClr val="000000"/>
                </a:solidFill>
                <a:latin typeface="+mj-lt"/>
              </a:rPr>
              <a:t>y</a:t>
            </a:r>
          </a:p>
        </p:txBody>
      </p:sp>
      <p:sp>
        <p:nvSpPr>
          <p:cNvPr id="22" name="Text Box 9"/>
          <p:cNvSpPr txBox="1">
            <a:spLocks noChangeArrowheads="1"/>
          </p:cNvSpPr>
          <p:nvPr/>
        </p:nvSpPr>
        <p:spPr bwMode="auto">
          <a:xfrm>
            <a:off x="6002338" y="3704679"/>
            <a:ext cx="2655887" cy="1108075"/>
          </a:xfrm>
          <a:prstGeom prst="rect">
            <a:avLst/>
          </a:prstGeom>
          <a:solidFill>
            <a:schemeClr val="accent1"/>
          </a:solidFill>
          <a:ln w="9525">
            <a:solidFill>
              <a:schemeClr val="accent1"/>
            </a:solidFill>
            <a:miter lim="800000"/>
            <a:headEnd/>
            <a:tailEnd/>
          </a:ln>
        </p:spPr>
        <p:txBody>
          <a:bodyPr>
            <a:noAutofit/>
          </a:bodyPr>
          <a:lstStyle/>
          <a:p>
            <a:pPr marL="265113" indent="-265113" eaLnBrk="1" fontAlgn="auto" hangingPunct="1">
              <a:spcBef>
                <a:spcPct val="50000"/>
              </a:spcBef>
              <a:spcAft>
                <a:spcPts val="0"/>
              </a:spcAft>
              <a:defRPr/>
            </a:pPr>
            <a:r>
              <a:rPr lang="es-AR" sz="2200" kern="0" dirty="0">
                <a:solidFill>
                  <a:schemeClr val="bg1"/>
                </a:solidFill>
                <a:latin typeface="+mj-lt"/>
              </a:rPr>
              <a:t>	Valor en uso o valor presente</a:t>
            </a:r>
          </a:p>
        </p:txBody>
      </p:sp>
      <p:sp>
        <p:nvSpPr>
          <p:cNvPr id="25" name="Right Brace 24"/>
          <p:cNvSpPr/>
          <p:nvPr/>
        </p:nvSpPr>
        <p:spPr>
          <a:xfrm rot="5400000">
            <a:off x="5375275" y="3153817"/>
            <a:ext cx="590550" cy="39497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TextBox 24"/>
          <p:cNvSpPr txBox="1">
            <a:spLocks noChangeArrowheads="1"/>
          </p:cNvSpPr>
          <p:nvPr/>
        </p:nvSpPr>
        <p:spPr bwMode="auto">
          <a:xfrm>
            <a:off x="2495872" y="5557292"/>
            <a:ext cx="6324600" cy="31998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73050">
              <a:defRPr sz="3600">
                <a:solidFill>
                  <a:schemeClr val="tx1"/>
                </a:solidFill>
                <a:latin typeface="Times New Roman" pitchFamily="18" charset="0"/>
              </a:defRPr>
            </a:lvl1pPr>
            <a:lvl2pPr marL="742950" indent="-285750">
              <a:defRPr sz="3600">
                <a:solidFill>
                  <a:schemeClr val="tx1"/>
                </a:solidFill>
                <a:latin typeface="Times New Roman" pitchFamily="18" charset="0"/>
              </a:defRPr>
            </a:lvl2pPr>
            <a:lvl3pPr marL="1143000" indent="-228600">
              <a:defRPr sz="3600">
                <a:solidFill>
                  <a:schemeClr val="tx1"/>
                </a:solidFill>
                <a:latin typeface="Times New Roman" pitchFamily="18" charset="0"/>
              </a:defRPr>
            </a:lvl3pPr>
            <a:lvl4pPr marL="1600200" indent="-228600">
              <a:defRPr sz="3600">
                <a:solidFill>
                  <a:schemeClr val="tx1"/>
                </a:solidFill>
                <a:latin typeface="Times New Roman" pitchFamily="18" charset="0"/>
              </a:defRPr>
            </a:lvl4pPr>
            <a:lvl5pPr marL="2057400" indent="-22860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pPr algn="ctr">
              <a:spcAft>
                <a:spcPts val="900"/>
              </a:spcAft>
            </a:pPr>
            <a:r>
              <a:rPr lang="es-CL" altLang="en-US" sz="1800" dirty="0" smtClean="0">
                <a:latin typeface="Georgia" pitchFamily="18" charset="0"/>
              </a:rPr>
              <a:t>Si uno es mayor al valor libro, no es necesario estimar el otro </a:t>
            </a:r>
            <a:endParaRPr lang="es-CL" altLang="en-US" sz="1800" dirty="0">
              <a:latin typeface="Georgia" pitchFamily="18" charset="0"/>
            </a:endParaRPr>
          </a:p>
        </p:txBody>
      </p:sp>
      <p:cxnSp>
        <p:nvCxnSpPr>
          <p:cNvPr id="3" name="Straight Arrow Connector 2"/>
          <p:cNvCxnSpPr>
            <a:stCxn id="19" idx="2"/>
          </p:cNvCxnSpPr>
          <p:nvPr/>
        </p:nvCxnSpPr>
        <p:spPr>
          <a:xfrm flipH="1">
            <a:off x="3486944" y="3223667"/>
            <a:ext cx="2004466" cy="481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9" idx="2"/>
            <a:endCxn id="22" idx="0"/>
          </p:cNvCxnSpPr>
          <p:nvPr/>
        </p:nvCxnSpPr>
        <p:spPr>
          <a:xfrm>
            <a:off x="5491410" y="3223667"/>
            <a:ext cx="1838872" cy="481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83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a:t>3</a:t>
            </a:r>
            <a:r>
              <a:rPr lang="es-CL" dirty="0" smtClean="0"/>
              <a:t>. Deterioro (Cont.)</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29</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2" name="Rectangle 3"/>
          <p:cNvSpPr>
            <a:spLocks noChangeArrowheads="1"/>
          </p:cNvSpPr>
          <p:nvPr/>
        </p:nvSpPr>
        <p:spPr bwMode="auto">
          <a:xfrm>
            <a:off x="467544" y="1556791"/>
            <a:ext cx="7200800" cy="4608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8775" indent="-180975" defTabSz="912813">
              <a:spcBef>
                <a:spcPct val="20000"/>
              </a:spcBef>
              <a:spcAft>
                <a:spcPct val="20000"/>
              </a:spcAft>
              <a:buFont typeface="Arial" charset="0"/>
              <a:tabLst>
                <a:tab pos="446088" algn="l"/>
                <a:tab pos="714375" algn="l"/>
                <a:tab pos="892175" algn="l"/>
                <a:tab pos="1074738" algn="l"/>
                <a:tab pos="1427163" algn="l"/>
                <a:tab pos="1700213" algn="l"/>
              </a:tabLst>
              <a:defRPr sz="2000">
                <a:solidFill>
                  <a:srgbClr val="FFFFFF"/>
                </a:solidFill>
                <a:latin typeface="Arial" charset="0"/>
                <a:cs typeface="Arial" charset="0"/>
              </a:defRPr>
            </a:lvl1pPr>
            <a:lvl2pPr marL="900113" indent="-36195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2pPr>
            <a:lvl3pPr marL="1441450" indent="-36195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3pPr>
            <a:lvl4pPr marL="1963738" indent="-34290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4pPr>
            <a:lvl5pPr marL="2486025" indent="-34290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5pPr>
            <a:lvl6pPr marL="29432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6pPr>
            <a:lvl7pPr marL="34004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7pPr>
            <a:lvl8pPr marL="38576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8pPr>
            <a:lvl9pPr marL="43148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9pPr>
          </a:lstStyle>
          <a:p>
            <a:pPr marL="0" indent="0">
              <a:buClr>
                <a:srgbClr val="FFFFFF"/>
              </a:buClr>
              <a:buSzTx/>
              <a:tabLst/>
            </a:pPr>
            <a:r>
              <a:rPr lang="es-CL" altLang="en-US" sz="1600" dirty="0" smtClean="0">
                <a:solidFill>
                  <a:schemeClr val="tx1"/>
                </a:solidFill>
                <a:latin typeface="+mj-lt"/>
              </a:rPr>
              <a:t>¿Cuándo se debe evaluar el deterioro?</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¿Cuáles son los indicios de deterioro? ¿Internos? ¿Externos?</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¿Qué plazo pueden tener las proyecciones de los flujos?</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Tasas de descuento e impuestos, ¿nominal o real? ¿Con o sin impuestos?</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¿Cómo se puede estimar el valor presente de los flujos de un intangible? (por ejemplo, una marca, patente comercial, una concesión o derecho, etc.)</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¿Qué es una unidad generadora de efectivo?</a:t>
            </a:r>
          </a:p>
          <a:p>
            <a:pPr marL="0" indent="0">
              <a:buClr>
                <a:srgbClr val="FFFFFF"/>
              </a:buClr>
              <a:buSzTx/>
              <a:tabLst/>
            </a:pPr>
            <a:endParaRPr lang="es-CL" altLang="en-US" sz="1600" dirty="0">
              <a:solidFill>
                <a:schemeClr val="tx1"/>
              </a:solidFill>
              <a:latin typeface="+mj-lt"/>
            </a:endParaRPr>
          </a:p>
          <a:p>
            <a:pPr marL="0" indent="0">
              <a:buClr>
                <a:srgbClr val="FFFFFF"/>
              </a:buClr>
              <a:buSzTx/>
              <a:tabLst/>
            </a:pPr>
            <a:r>
              <a:rPr lang="es-CL" altLang="en-US" sz="1600" dirty="0" smtClean="0">
                <a:solidFill>
                  <a:schemeClr val="tx1"/>
                </a:solidFill>
                <a:latin typeface="+mj-lt"/>
              </a:rPr>
              <a:t>¿Y los activos corporativos? ¿Y el </a:t>
            </a:r>
            <a:r>
              <a:rPr lang="es-CL" altLang="en-US" sz="1600" dirty="0" err="1" smtClean="0">
                <a:solidFill>
                  <a:schemeClr val="tx1"/>
                </a:solidFill>
                <a:latin typeface="+mj-lt"/>
              </a:rPr>
              <a:t>goodwill</a:t>
            </a:r>
            <a:r>
              <a:rPr lang="es-CL" altLang="en-US" sz="1600" dirty="0" smtClean="0">
                <a:solidFill>
                  <a:schemeClr val="tx1"/>
                </a:solidFill>
                <a:latin typeface="+mj-lt"/>
              </a:rPr>
              <a:t>?</a:t>
            </a:r>
          </a:p>
        </p:txBody>
      </p:sp>
      <p:sp>
        <p:nvSpPr>
          <p:cNvPr id="4" name="Rectangle 3"/>
          <p:cNvSpPr/>
          <p:nvPr/>
        </p:nvSpPr>
        <p:spPr bwMode="ltGray">
          <a:xfrm>
            <a:off x="8244408" y="1556792"/>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1" name="Rectangle 50"/>
          <p:cNvSpPr/>
          <p:nvPr/>
        </p:nvSpPr>
        <p:spPr bwMode="ltGray">
          <a:xfrm>
            <a:off x="8257306" y="220486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2" name="Rectangle 51"/>
          <p:cNvSpPr/>
          <p:nvPr/>
        </p:nvSpPr>
        <p:spPr bwMode="ltGray">
          <a:xfrm>
            <a:off x="8257306" y="2852936"/>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53" name="Rectangle 52"/>
          <p:cNvSpPr/>
          <p:nvPr/>
        </p:nvSpPr>
        <p:spPr bwMode="ltGray">
          <a:xfrm>
            <a:off x="8257306" y="3573016"/>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2" name="Rectangle 11"/>
          <p:cNvSpPr/>
          <p:nvPr/>
        </p:nvSpPr>
        <p:spPr bwMode="ltGray">
          <a:xfrm>
            <a:off x="8257306" y="5157192"/>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3" name="Rectangle 12"/>
          <p:cNvSpPr/>
          <p:nvPr/>
        </p:nvSpPr>
        <p:spPr bwMode="ltGray">
          <a:xfrm>
            <a:off x="8257306" y="4293096"/>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14" name="Rectangle 13"/>
          <p:cNvSpPr/>
          <p:nvPr/>
        </p:nvSpPr>
        <p:spPr bwMode="ltGray">
          <a:xfrm>
            <a:off x="8257306" y="5805264"/>
            <a:ext cx="360040" cy="36004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2" name="TextBox 1"/>
          <p:cNvSpPr txBox="1"/>
          <p:nvPr/>
        </p:nvSpPr>
        <p:spPr>
          <a:xfrm>
            <a:off x="8789670" y="2377440"/>
            <a:ext cx="914400" cy="914400"/>
          </a:xfrm>
          <a:prstGeom prst="rect">
            <a:avLst/>
          </a:prstGeom>
          <a:noFill/>
        </p:spPr>
        <p:txBody>
          <a:bodyPr vert="horz" wrap="none" lIns="0" tIns="0" rIns="0" bIns="0" rtlCol="0">
            <a:noAutofit/>
          </a:bodyPr>
          <a:lstStyle/>
          <a:p>
            <a:pPr indent="-274320">
              <a:spcAft>
                <a:spcPts val="900"/>
              </a:spcAft>
            </a:pPr>
            <a:endParaRPr lang="en-US" sz="2000" dirty="0" err="1" smtClean="0">
              <a:latin typeface="Georgia" pitchFamily="18" charset="0"/>
            </a:endParaRPr>
          </a:p>
        </p:txBody>
      </p:sp>
    </p:spTree>
    <p:extLst>
      <p:ext uri="{BB962C8B-B14F-4D97-AF65-F5344CB8AC3E}">
        <p14:creationId xmlns:p14="http://schemas.microsoft.com/office/powerpoint/2010/main" val="3508193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Objetivos del programa</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Los principales objetivos del programa son:</a:t>
            </a:r>
          </a:p>
          <a:p>
            <a:pPr lvl="1"/>
            <a:r>
              <a:rPr lang="es-CL" dirty="0" smtClean="0"/>
              <a:t>Entender como son los procesos en una empresa y la importancia de los mismos</a:t>
            </a:r>
          </a:p>
          <a:p>
            <a:pPr lvl="1"/>
            <a:r>
              <a:rPr lang="es-CL" dirty="0" smtClean="0"/>
              <a:t>¿Qué hacen los contadores hoy? ¿Cómo impactan los sistemas?</a:t>
            </a:r>
          </a:p>
          <a:p>
            <a:pPr lvl="1"/>
            <a:r>
              <a:rPr lang="es-CL" dirty="0" smtClean="0"/>
              <a:t>Conocer la importancia de la estructura de control interno a través de COSO y </a:t>
            </a:r>
            <a:r>
              <a:rPr lang="es-CL" dirty="0" err="1" smtClean="0"/>
              <a:t>SOx</a:t>
            </a:r>
            <a:endParaRPr lang="es-CL" dirty="0" smtClean="0"/>
          </a:p>
          <a:p>
            <a:pPr lvl="1"/>
            <a:r>
              <a:rPr lang="es-CL" dirty="0" smtClean="0"/>
              <a:t>¿Cuál es la función de auditoría interna y de los auditores externos?</a:t>
            </a:r>
          </a:p>
          <a:p>
            <a:pPr lvl="1"/>
            <a:r>
              <a:rPr lang="es-CL" dirty="0" smtClean="0"/>
              <a:t>El rol del Directorio y Comité de Directores: la importancia de la rigurosidad, transparencia, </a:t>
            </a:r>
            <a:r>
              <a:rPr lang="es-CL" i="1" dirty="0" err="1" smtClean="0"/>
              <a:t>compliance</a:t>
            </a:r>
            <a:r>
              <a:rPr lang="es-CL" dirty="0" smtClean="0"/>
              <a:t>, el “hacer las cosas bien”</a:t>
            </a:r>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3</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2" name="Rectangle 1"/>
          <p:cNvSpPr/>
          <p:nvPr/>
        </p:nvSpPr>
        <p:spPr bwMode="ltGray">
          <a:xfrm>
            <a:off x="6516216" y="1268760"/>
            <a:ext cx="2094384" cy="648072"/>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NUEVO!!!</a:t>
            </a:r>
            <a:endParaRPr lang="en-US" dirty="0" err="1" smtClean="0">
              <a:solidFill>
                <a:schemeClr val="bg1"/>
              </a:solidFill>
              <a:latin typeface="Georgia" pitchFamily="18" charset="0"/>
            </a:endParaRPr>
          </a:p>
        </p:txBody>
      </p:sp>
    </p:spTree>
    <p:extLst>
      <p:ext uri="{BB962C8B-B14F-4D97-AF65-F5344CB8AC3E}">
        <p14:creationId xmlns:p14="http://schemas.microsoft.com/office/powerpoint/2010/main" val="803432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a:t>4</a:t>
            </a:r>
            <a:r>
              <a:rPr lang="es-CL" dirty="0" smtClean="0"/>
              <a:t>. Estimaciones críticas de la gerencia</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30</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41" name="Rectangle 2"/>
          <p:cNvSpPr txBox="1">
            <a:spLocks noChangeArrowheads="1"/>
          </p:cNvSpPr>
          <p:nvPr/>
        </p:nvSpPr>
        <p:spPr>
          <a:xfrm>
            <a:off x="131763" y="1752600"/>
            <a:ext cx="8869362" cy="4335463"/>
          </a:xfrm>
          <a:prstGeom prst="rect">
            <a:avLst/>
          </a:prstGeom>
        </p:spPr>
        <p:txBody>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FFFFFF"/>
              </a:buClr>
              <a:buFontTx/>
              <a:buChar char="•"/>
            </a:pPr>
            <a:endParaRPr lang="en-US" altLang="en-US" sz="1600" smtClean="0">
              <a:latin typeface="+mj-lt"/>
            </a:endParaRPr>
          </a:p>
          <a:p>
            <a:endParaRPr lang="en-GB" altLang="en-US" sz="1600">
              <a:latin typeface="+mj-lt"/>
            </a:endParaRPr>
          </a:p>
        </p:txBody>
      </p:sp>
      <p:sp>
        <p:nvSpPr>
          <p:cNvPr id="42" name="Rectangle 3"/>
          <p:cNvSpPr>
            <a:spLocks noChangeArrowheads="1"/>
          </p:cNvSpPr>
          <p:nvPr/>
        </p:nvSpPr>
        <p:spPr bwMode="auto">
          <a:xfrm>
            <a:off x="467544" y="1556791"/>
            <a:ext cx="8136904" cy="46805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58775" indent="-180975" defTabSz="912813">
              <a:spcBef>
                <a:spcPct val="20000"/>
              </a:spcBef>
              <a:spcAft>
                <a:spcPct val="20000"/>
              </a:spcAft>
              <a:buFont typeface="Arial" charset="0"/>
              <a:tabLst>
                <a:tab pos="446088" algn="l"/>
                <a:tab pos="714375" algn="l"/>
                <a:tab pos="892175" algn="l"/>
                <a:tab pos="1074738" algn="l"/>
                <a:tab pos="1427163" algn="l"/>
                <a:tab pos="1700213" algn="l"/>
              </a:tabLst>
              <a:defRPr sz="2000">
                <a:solidFill>
                  <a:srgbClr val="FFFFFF"/>
                </a:solidFill>
                <a:latin typeface="Arial" charset="0"/>
                <a:cs typeface="Arial" charset="0"/>
              </a:defRPr>
            </a:lvl1pPr>
            <a:lvl2pPr marL="900113" indent="-36195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2pPr>
            <a:lvl3pPr marL="1441450" indent="-36195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3pPr>
            <a:lvl4pPr marL="1963738" indent="-342900" defTabSz="912813">
              <a:spcAft>
                <a:spcPct val="20000"/>
              </a:spcAft>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4pPr>
            <a:lvl5pPr marL="2486025" indent="-342900" defTabSz="912813">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5pPr>
            <a:lvl6pPr marL="29432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6pPr>
            <a:lvl7pPr marL="34004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7pPr>
            <a:lvl8pPr marL="38576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8pPr>
            <a:lvl9pPr marL="4314825" indent="-342900" defTabSz="912813" fontAlgn="base">
              <a:spcBef>
                <a:spcPct val="0"/>
              </a:spcBef>
              <a:spcAft>
                <a:spcPct val="20000"/>
              </a:spcAft>
              <a:buFont typeface="Arial" charset="0"/>
              <a:buChar char="-"/>
              <a:tabLst>
                <a:tab pos="446088" algn="l"/>
                <a:tab pos="714375" algn="l"/>
                <a:tab pos="892175" algn="l"/>
                <a:tab pos="1074738" algn="l"/>
                <a:tab pos="1427163" algn="l"/>
                <a:tab pos="1700213" algn="l"/>
              </a:tabLst>
              <a:defRPr sz="2000">
                <a:solidFill>
                  <a:srgbClr val="FFFFFF"/>
                </a:solidFill>
                <a:latin typeface="Arial" charset="0"/>
                <a:cs typeface="Arial" charset="0"/>
              </a:defRPr>
            </a:lvl9pPr>
          </a:lstStyle>
          <a:p>
            <a:pPr marL="0" lvl="0" indent="0" defTabSz="914400">
              <a:spcBef>
                <a:spcPts val="0"/>
              </a:spcBef>
              <a:spcAft>
                <a:spcPts val="0"/>
              </a:spcAft>
              <a:buClr>
                <a:srgbClr val="FFFFFF"/>
              </a:buClr>
              <a:tabLst/>
            </a:pPr>
            <a:r>
              <a:rPr lang="es-CL" altLang="en-US" sz="1600" dirty="0" smtClean="0">
                <a:solidFill>
                  <a:schemeClr val="accent1"/>
                </a:solidFill>
                <a:latin typeface="Georgia"/>
                <a:cs typeface="+mn-cs"/>
              </a:rPr>
              <a:t>La contabilidad dejó de ser una “ciencia cierta”. Contiene muchos </a:t>
            </a:r>
            <a:r>
              <a:rPr lang="es-CL" altLang="en-US" sz="1600" u="sng" dirty="0" smtClean="0">
                <a:solidFill>
                  <a:schemeClr val="accent1"/>
                </a:solidFill>
                <a:latin typeface="Georgia"/>
                <a:cs typeface="+mn-cs"/>
              </a:rPr>
              <a:t>supuestos</a:t>
            </a:r>
            <a:r>
              <a:rPr lang="es-CL" altLang="en-US" sz="1600" dirty="0" smtClean="0">
                <a:solidFill>
                  <a:schemeClr val="accent1"/>
                </a:solidFill>
                <a:latin typeface="Georgia"/>
                <a:cs typeface="+mn-cs"/>
              </a:rPr>
              <a:t> o </a:t>
            </a:r>
            <a:r>
              <a:rPr lang="es-CL" altLang="en-US" sz="1600" u="sng" dirty="0" smtClean="0">
                <a:solidFill>
                  <a:schemeClr val="accent1"/>
                </a:solidFill>
                <a:latin typeface="Georgia"/>
                <a:cs typeface="+mn-cs"/>
              </a:rPr>
              <a:t>estimaciones</a:t>
            </a:r>
            <a:r>
              <a:rPr lang="es-CL" altLang="en-US" sz="1600" dirty="0" smtClean="0">
                <a:solidFill>
                  <a:schemeClr val="accent1"/>
                </a:solidFill>
                <a:latin typeface="Georgia"/>
                <a:cs typeface="+mn-cs"/>
              </a:rPr>
              <a:t>.</a:t>
            </a:r>
          </a:p>
          <a:p>
            <a:pPr marL="0" lvl="0" indent="0" defTabSz="914400">
              <a:spcBef>
                <a:spcPts val="0"/>
              </a:spcBef>
              <a:spcAft>
                <a:spcPts val="0"/>
              </a:spcAft>
              <a:buClr>
                <a:srgbClr val="FFFFFF"/>
              </a:buClr>
              <a:tabLst/>
            </a:pPr>
            <a:endParaRPr lang="es-CL" altLang="en-US" sz="1600" dirty="0" smtClean="0">
              <a:solidFill>
                <a:srgbClr val="000000"/>
              </a:solidFill>
              <a:latin typeface="Georgia"/>
              <a:cs typeface="+mn-cs"/>
            </a:endParaRPr>
          </a:p>
          <a:p>
            <a:pPr marL="0" lvl="0" indent="0" defTabSz="914400">
              <a:spcBef>
                <a:spcPts val="0"/>
              </a:spcBef>
              <a:spcAft>
                <a:spcPts val="0"/>
              </a:spcAft>
              <a:buClr>
                <a:srgbClr val="FFFFFF"/>
              </a:buClr>
              <a:tabLst/>
            </a:pPr>
            <a:r>
              <a:rPr lang="es-CL" altLang="en-US" sz="1600" dirty="0" smtClean="0">
                <a:solidFill>
                  <a:srgbClr val="000000"/>
                </a:solidFill>
                <a:latin typeface="Georgia"/>
                <a:cs typeface="+mn-cs"/>
              </a:rPr>
              <a:t>Las </a:t>
            </a:r>
            <a:r>
              <a:rPr lang="es-CL" altLang="en-US" sz="1600" dirty="0">
                <a:solidFill>
                  <a:srgbClr val="000000"/>
                </a:solidFill>
                <a:latin typeface="Georgia"/>
                <a:cs typeface="+mn-cs"/>
              </a:rPr>
              <a:t>compañías deben realizar estimaciones significativas en la preparación de los estados financieros. Veamos algunos ejemplos</a:t>
            </a:r>
            <a:r>
              <a:rPr lang="es-CL" altLang="en-US" sz="1600" dirty="0" smtClean="0">
                <a:solidFill>
                  <a:srgbClr val="000000"/>
                </a:solidFill>
                <a:latin typeface="Georgia"/>
                <a:cs typeface="+mn-cs"/>
              </a:rPr>
              <a:t>:</a:t>
            </a:r>
          </a:p>
          <a:p>
            <a:pPr marL="0" lvl="0" indent="0" defTabSz="914400">
              <a:spcBef>
                <a:spcPts val="0"/>
              </a:spcBef>
              <a:spcAft>
                <a:spcPts val="0"/>
              </a:spcAft>
              <a:buClr>
                <a:srgbClr val="FFFFFF"/>
              </a:buClr>
              <a:tabLst/>
            </a:pPr>
            <a:endParaRPr lang="es-CL" altLang="en-US" sz="1600" dirty="0">
              <a:solidFill>
                <a:srgbClr val="000000"/>
              </a:solidFill>
              <a:latin typeface="Georgia"/>
              <a:cs typeface="+mn-cs"/>
            </a:endParaRPr>
          </a:p>
          <a:p>
            <a:pPr marL="285750" lvl="0" indent="-285750" defTabSz="914400">
              <a:spcBef>
                <a:spcPts val="0"/>
              </a:spcBef>
              <a:spcAft>
                <a:spcPts val="0"/>
              </a:spcAft>
              <a:buFont typeface="Arial" panose="020B0604020202020204" pitchFamily="34" charset="0"/>
              <a:buChar char="•"/>
              <a:tabLst/>
            </a:pPr>
            <a:r>
              <a:rPr lang="es-CL" altLang="en-US" sz="1600" dirty="0">
                <a:solidFill>
                  <a:srgbClr val="000000"/>
                </a:solidFill>
                <a:latin typeface="Georgia"/>
                <a:cs typeface="+mn-cs"/>
              </a:rPr>
              <a:t>Vida útiles</a:t>
            </a:r>
          </a:p>
          <a:p>
            <a:pPr marL="285750" lvl="0" indent="-285750" defTabSz="914400">
              <a:spcBef>
                <a:spcPts val="0"/>
              </a:spcBef>
              <a:spcAft>
                <a:spcPts val="0"/>
              </a:spcAft>
              <a:buFont typeface="Arial" panose="020B0604020202020204" pitchFamily="34" charset="0"/>
              <a:buChar char="•"/>
              <a:tabLst/>
            </a:pPr>
            <a:r>
              <a:rPr lang="es-CL" altLang="en-US" sz="1600" dirty="0">
                <a:solidFill>
                  <a:srgbClr val="000000"/>
                </a:solidFill>
                <a:latin typeface="Georgia"/>
                <a:cs typeface="+mn-cs"/>
              </a:rPr>
              <a:t>Valores residuales</a:t>
            </a:r>
          </a:p>
          <a:p>
            <a:pPr marL="285750" lvl="0" indent="-285750" defTabSz="914400">
              <a:spcBef>
                <a:spcPts val="0"/>
              </a:spcBef>
              <a:spcAft>
                <a:spcPts val="0"/>
              </a:spcAft>
              <a:buFont typeface="Arial" panose="020B0604020202020204" pitchFamily="34" charset="0"/>
              <a:buChar char="•"/>
              <a:tabLst/>
            </a:pPr>
            <a:r>
              <a:rPr lang="es-CL" altLang="en-US" sz="1600" dirty="0">
                <a:solidFill>
                  <a:srgbClr val="000000"/>
                </a:solidFill>
                <a:latin typeface="Georgia"/>
                <a:cs typeface="+mn-cs"/>
              </a:rPr>
              <a:t>Estimaciones de valor justo y otras mediciones (para instrumentos financieros, activos biológicos, propiedades de inversión, activos fijos, </a:t>
            </a:r>
            <a:r>
              <a:rPr lang="es-CL" altLang="en-US" sz="1600" dirty="0" err="1">
                <a:solidFill>
                  <a:srgbClr val="000000"/>
                </a:solidFill>
                <a:latin typeface="Georgia"/>
                <a:cs typeface="+mn-cs"/>
              </a:rPr>
              <a:t>goodwill</a:t>
            </a:r>
            <a:r>
              <a:rPr lang="es-CL" altLang="en-US" sz="1600" dirty="0">
                <a:solidFill>
                  <a:srgbClr val="000000"/>
                </a:solidFill>
                <a:latin typeface="Georgia"/>
                <a:cs typeface="+mn-cs"/>
              </a:rPr>
              <a:t>, etc.), que consideran:</a:t>
            </a:r>
          </a:p>
          <a:p>
            <a:pPr marL="827088" lvl="1" indent="-285750" defTabSz="914400">
              <a:spcAft>
                <a:spcPts val="0"/>
              </a:spcAft>
              <a:buFont typeface="Courier New" panose="02070309020205020404" pitchFamily="49" charset="0"/>
              <a:buChar char="o"/>
              <a:tabLst/>
            </a:pPr>
            <a:r>
              <a:rPr lang="es-CL" altLang="en-US" sz="1600" dirty="0">
                <a:solidFill>
                  <a:srgbClr val="000000"/>
                </a:solidFill>
                <a:latin typeface="Georgia"/>
                <a:cs typeface="+mn-cs"/>
              </a:rPr>
              <a:t>Flujos futuros</a:t>
            </a:r>
          </a:p>
          <a:p>
            <a:pPr marL="827088" lvl="1" indent="-285750" defTabSz="914400">
              <a:spcAft>
                <a:spcPts val="0"/>
              </a:spcAft>
              <a:buFont typeface="Courier New" panose="02070309020205020404" pitchFamily="49" charset="0"/>
              <a:buChar char="o"/>
              <a:tabLst/>
            </a:pPr>
            <a:r>
              <a:rPr lang="es-CL" altLang="en-US" sz="1600" dirty="0">
                <a:solidFill>
                  <a:srgbClr val="000000"/>
                </a:solidFill>
                <a:latin typeface="Georgia"/>
                <a:cs typeface="+mn-cs"/>
              </a:rPr>
              <a:t>Tasa de descuento</a:t>
            </a:r>
          </a:p>
          <a:p>
            <a:pPr marL="827088" lvl="1" indent="-285750" defTabSz="914400">
              <a:spcAft>
                <a:spcPts val="0"/>
              </a:spcAft>
              <a:buFont typeface="Courier New" panose="02070309020205020404" pitchFamily="49" charset="0"/>
              <a:buChar char="o"/>
              <a:tabLst/>
            </a:pPr>
            <a:r>
              <a:rPr lang="es-CL" altLang="en-US" sz="1600" dirty="0">
                <a:solidFill>
                  <a:srgbClr val="000000"/>
                </a:solidFill>
                <a:latin typeface="Georgia"/>
                <a:cs typeface="+mn-cs"/>
              </a:rPr>
              <a:t>Tasas de crecimiento</a:t>
            </a:r>
          </a:p>
          <a:p>
            <a:pPr marL="827088" lvl="1" indent="-285750" defTabSz="914400">
              <a:spcAft>
                <a:spcPts val="0"/>
              </a:spcAft>
              <a:buFont typeface="Courier New" panose="02070309020205020404" pitchFamily="49" charset="0"/>
              <a:buChar char="o"/>
              <a:tabLst/>
            </a:pPr>
            <a:r>
              <a:rPr lang="es-CL" altLang="en-US" sz="1600" dirty="0">
                <a:solidFill>
                  <a:srgbClr val="000000"/>
                </a:solidFill>
                <a:latin typeface="Georgia"/>
                <a:cs typeface="+mn-cs"/>
              </a:rPr>
              <a:t>Tipos de cambio</a:t>
            </a:r>
          </a:p>
          <a:p>
            <a:pPr marL="285750" lvl="0" indent="-285750" defTabSz="914400">
              <a:spcBef>
                <a:spcPts val="0"/>
              </a:spcBef>
              <a:spcAft>
                <a:spcPts val="0"/>
              </a:spcAft>
              <a:buFont typeface="Arial" panose="020B0604020202020204" pitchFamily="34" charset="0"/>
              <a:buChar char="•"/>
              <a:tabLst/>
            </a:pPr>
            <a:r>
              <a:rPr lang="es-CL" altLang="en-US" sz="1600" dirty="0">
                <a:solidFill>
                  <a:srgbClr val="000000"/>
                </a:solidFill>
                <a:latin typeface="Georgia"/>
                <a:cs typeface="+mn-cs"/>
              </a:rPr>
              <a:t>Contingencias</a:t>
            </a:r>
          </a:p>
          <a:p>
            <a:pPr marL="285750" lvl="0" indent="-285750" defTabSz="914400">
              <a:spcBef>
                <a:spcPts val="0"/>
              </a:spcBef>
              <a:spcAft>
                <a:spcPts val="0"/>
              </a:spcAft>
              <a:buFont typeface="Arial" panose="020B0604020202020204" pitchFamily="34" charset="0"/>
              <a:buChar char="•"/>
              <a:tabLst/>
            </a:pPr>
            <a:r>
              <a:rPr lang="es-CL" altLang="en-US" sz="1600" dirty="0" err="1">
                <a:solidFill>
                  <a:srgbClr val="000000"/>
                </a:solidFill>
                <a:latin typeface="Georgia"/>
                <a:cs typeface="+mn-cs"/>
              </a:rPr>
              <a:t>Recuperabilidad</a:t>
            </a:r>
            <a:r>
              <a:rPr lang="es-CL" altLang="en-US" sz="1600" dirty="0">
                <a:solidFill>
                  <a:srgbClr val="000000"/>
                </a:solidFill>
                <a:latin typeface="Georgia"/>
                <a:cs typeface="+mn-cs"/>
              </a:rPr>
              <a:t> de impuestos</a:t>
            </a:r>
          </a:p>
          <a:p>
            <a:pPr marL="285750" lvl="0" indent="-285750" defTabSz="914400">
              <a:spcBef>
                <a:spcPts val="0"/>
              </a:spcBef>
              <a:spcAft>
                <a:spcPts val="0"/>
              </a:spcAft>
              <a:buFont typeface="Arial" panose="020B0604020202020204" pitchFamily="34" charset="0"/>
              <a:buChar char="•"/>
              <a:tabLst/>
            </a:pPr>
            <a:r>
              <a:rPr lang="es-CL" altLang="en-US" sz="1600" dirty="0">
                <a:solidFill>
                  <a:srgbClr val="000000"/>
                </a:solidFill>
                <a:latin typeface="Georgia"/>
                <a:cs typeface="+mn-cs"/>
              </a:rPr>
              <a:t>Pasivos por restauración </a:t>
            </a:r>
            <a:r>
              <a:rPr lang="es-CL" altLang="en-US" sz="1600" dirty="0" smtClean="0">
                <a:solidFill>
                  <a:srgbClr val="000000"/>
                </a:solidFill>
                <a:latin typeface="Georgia"/>
                <a:cs typeface="+mn-cs"/>
              </a:rPr>
              <a:t>medioambiental</a:t>
            </a:r>
          </a:p>
          <a:p>
            <a:pPr marL="285750" lvl="0" indent="-285750" defTabSz="914400">
              <a:spcBef>
                <a:spcPts val="0"/>
              </a:spcBef>
              <a:spcAft>
                <a:spcPts val="0"/>
              </a:spcAft>
              <a:buFont typeface="Arial" panose="020B0604020202020204" pitchFamily="34" charset="0"/>
              <a:buChar char="•"/>
              <a:tabLst/>
            </a:pPr>
            <a:r>
              <a:rPr lang="es-CL" altLang="en-US" sz="1600" dirty="0" smtClean="0">
                <a:solidFill>
                  <a:srgbClr val="000000"/>
                </a:solidFill>
                <a:latin typeface="Georgia"/>
                <a:cs typeface="+mn-cs"/>
              </a:rPr>
              <a:t>Provisiones</a:t>
            </a:r>
          </a:p>
          <a:p>
            <a:pPr marL="285750" lvl="0" indent="-285750" defTabSz="914400">
              <a:spcBef>
                <a:spcPts val="0"/>
              </a:spcBef>
              <a:spcAft>
                <a:spcPts val="0"/>
              </a:spcAft>
              <a:buFont typeface="Arial" panose="020B0604020202020204" pitchFamily="34" charset="0"/>
              <a:buChar char="•"/>
              <a:tabLst/>
            </a:pPr>
            <a:r>
              <a:rPr lang="es-CL" altLang="en-US" sz="1600" dirty="0" smtClean="0">
                <a:solidFill>
                  <a:srgbClr val="000000"/>
                </a:solidFill>
                <a:latin typeface="Georgia"/>
                <a:cs typeface="+mn-cs"/>
              </a:rPr>
              <a:t>Porcentaje de uso de “puntos” o descuentos</a:t>
            </a:r>
          </a:p>
        </p:txBody>
      </p:sp>
    </p:spTree>
    <p:extLst>
      <p:ext uri="{BB962C8B-B14F-4D97-AF65-F5344CB8AC3E}">
        <p14:creationId xmlns:p14="http://schemas.microsoft.com/office/powerpoint/2010/main" val="620047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Preguntas?</a:t>
            </a:r>
            <a:endParaRPr lang="es-CL" dirty="0"/>
          </a:p>
        </p:txBody>
      </p:sp>
      <p:sp>
        <p:nvSpPr>
          <p:cNvPr id="3" name="Text Placeholder 2"/>
          <p:cNvSpPr>
            <a:spLocks noGrp="1"/>
          </p:cNvSpPr>
          <p:nvPr>
            <p:ph type="body" sz="quarter" idx="10"/>
          </p:nvPr>
        </p:nvSpPr>
        <p:spPr/>
        <p:txBody>
          <a:bodyPr/>
          <a:lstStyle/>
          <a:p>
            <a:pPr lvl="0"/>
            <a:r>
              <a:rPr lang="es-CL" dirty="0" smtClean="0"/>
              <a:t>© 2015 PricewaterhouseCoopers Consultores, Auditores y Compañía Limitada. Todos los derechos reservados. Prohibida su reproducción total o parcial. “</a:t>
            </a:r>
            <a:r>
              <a:rPr lang="es-CL" dirty="0" err="1" smtClean="0"/>
              <a:t>PwC</a:t>
            </a:r>
            <a:r>
              <a:rPr lang="es-CL" dirty="0" smtClean="0"/>
              <a:t>” se refiere a la red de firmas miembros de PricewaterhouseCoopers International </a:t>
            </a:r>
            <a:r>
              <a:rPr lang="es-CL" dirty="0" err="1" smtClean="0"/>
              <a:t>Limited</a:t>
            </a:r>
            <a:r>
              <a:rPr lang="es-CL" dirty="0" smtClean="0"/>
              <a:t>, cada una de las cuales es una entidad legal separada e independiente.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La información financiera</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4</a:t>
            </a:fld>
            <a:endParaRPr lang="es-CL"/>
          </a:p>
        </p:txBody>
      </p:sp>
      <p:sp>
        <p:nvSpPr>
          <p:cNvPr id="14" name="Rectangle 13"/>
          <p:cNvSpPr/>
          <p:nvPr/>
        </p:nvSpPr>
        <p:spPr bwMode="ltGray">
          <a:xfrm>
            <a:off x="3707904" y="3717032"/>
            <a:ext cx="2160240" cy="1296144"/>
          </a:xfrm>
          <a:prstGeom prst="rect">
            <a:avLst/>
          </a:prstGeom>
          <a:solidFill>
            <a:schemeClr val="accent5"/>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Estados Financieros y Otra Información Financiera</a:t>
            </a:r>
          </a:p>
        </p:txBody>
      </p:sp>
      <p:sp>
        <p:nvSpPr>
          <p:cNvPr id="15" name="Rectangle 14"/>
          <p:cNvSpPr/>
          <p:nvPr/>
        </p:nvSpPr>
        <p:spPr bwMode="ltGray">
          <a:xfrm>
            <a:off x="683568" y="3933056"/>
            <a:ext cx="2304256" cy="864096"/>
          </a:xfrm>
          <a:prstGeom prst="rect">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Contabilidad</a:t>
            </a:r>
          </a:p>
        </p:txBody>
      </p:sp>
      <p:sp>
        <p:nvSpPr>
          <p:cNvPr id="16" name="Rectangle 15"/>
          <p:cNvSpPr/>
          <p:nvPr/>
        </p:nvSpPr>
        <p:spPr bwMode="ltGray">
          <a:xfrm>
            <a:off x="3707904" y="5517232"/>
            <a:ext cx="2160240" cy="936104"/>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Auditores Externos</a:t>
            </a:r>
          </a:p>
        </p:txBody>
      </p:sp>
      <p:sp>
        <p:nvSpPr>
          <p:cNvPr id="17" name="Rectangle 16"/>
          <p:cNvSpPr/>
          <p:nvPr/>
        </p:nvSpPr>
        <p:spPr bwMode="ltGray">
          <a:xfrm>
            <a:off x="1007604" y="1340768"/>
            <a:ext cx="1656184" cy="792088"/>
          </a:xfrm>
          <a:prstGeom prst="rect">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Auditores Internos</a:t>
            </a:r>
          </a:p>
        </p:txBody>
      </p:sp>
      <p:sp>
        <p:nvSpPr>
          <p:cNvPr id="18" name="Rectangle 17"/>
          <p:cNvSpPr/>
          <p:nvPr/>
        </p:nvSpPr>
        <p:spPr bwMode="ltGray">
          <a:xfrm>
            <a:off x="3995936" y="1340768"/>
            <a:ext cx="1584176" cy="792088"/>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Comité de Directores</a:t>
            </a:r>
          </a:p>
        </p:txBody>
      </p:sp>
      <p:sp>
        <p:nvSpPr>
          <p:cNvPr id="19" name="Rectangle 18"/>
          <p:cNvSpPr/>
          <p:nvPr/>
        </p:nvSpPr>
        <p:spPr bwMode="ltGray">
          <a:xfrm>
            <a:off x="6516216" y="2636912"/>
            <a:ext cx="2160240" cy="93610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Reguladores</a:t>
            </a:r>
          </a:p>
        </p:txBody>
      </p:sp>
      <p:sp>
        <p:nvSpPr>
          <p:cNvPr id="20" name="Rectangle 19"/>
          <p:cNvSpPr/>
          <p:nvPr/>
        </p:nvSpPr>
        <p:spPr bwMode="ltGray">
          <a:xfrm>
            <a:off x="6516216" y="3789040"/>
            <a:ext cx="2160240" cy="1152128"/>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Inversionistas (accionistas, bonistas, otros usuarios)</a:t>
            </a:r>
          </a:p>
        </p:txBody>
      </p:sp>
      <p:sp>
        <p:nvSpPr>
          <p:cNvPr id="21" name="Rectangle 20"/>
          <p:cNvSpPr/>
          <p:nvPr/>
        </p:nvSpPr>
        <p:spPr bwMode="ltGray">
          <a:xfrm>
            <a:off x="3923928" y="2636912"/>
            <a:ext cx="1728192" cy="648072"/>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Directorio</a:t>
            </a:r>
          </a:p>
        </p:txBody>
      </p:sp>
      <p:cxnSp>
        <p:nvCxnSpPr>
          <p:cNvPr id="25" name="Straight Arrow Connector 24"/>
          <p:cNvCxnSpPr>
            <a:stCxn id="21" idx="2"/>
            <a:endCxn id="14" idx="0"/>
          </p:cNvCxnSpPr>
          <p:nvPr/>
        </p:nvCxnSpPr>
        <p:spPr>
          <a:xfrm>
            <a:off x="4788024" y="32849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21" idx="0"/>
          </p:cNvCxnSpPr>
          <p:nvPr/>
        </p:nvCxnSpPr>
        <p:spPr>
          <a:xfrm>
            <a:off x="4788024" y="2132856"/>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0"/>
            <a:endCxn id="14" idx="2"/>
          </p:cNvCxnSpPr>
          <p:nvPr/>
        </p:nvCxnSpPr>
        <p:spPr>
          <a:xfrm flipV="1">
            <a:off x="4788024" y="5013176"/>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5" idx="3"/>
            <a:endCxn id="14" idx="1"/>
          </p:cNvCxnSpPr>
          <p:nvPr/>
        </p:nvCxnSpPr>
        <p:spPr>
          <a:xfrm>
            <a:off x="2987824" y="43651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15" idx="0"/>
          </p:cNvCxnSpPr>
          <p:nvPr/>
        </p:nvCxnSpPr>
        <p:spPr>
          <a:xfrm>
            <a:off x="1835696" y="213285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3"/>
            <a:endCxn id="20" idx="1"/>
          </p:cNvCxnSpPr>
          <p:nvPr/>
        </p:nvCxnSpPr>
        <p:spPr>
          <a:xfrm>
            <a:off x="5868144" y="436510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56176" y="1052736"/>
            <a:ext cx="0" cy="5616624"/>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588224" y="5085184"/>
            <a:ext cx="2411760" cy="1080120"/>
          </a:xfrm>
          <a:prstGeom prst="rect">
            <a:avLst/>
          </a:prstGeom>
          <a:noFill/>
        </p:spPr>
        <p:txBody>
          <a:bodyPr vert="horz" wrap="square" lIns="0" tIns="0" rIns="0" bIns="0" rtlCol="0">
            <a:noAutofit/>
          </a:bodyPr>
          <a:lstStyle/>
          <a:p>
            <a:pPr indent="-274320"/>
            <a:r>
              <a:rPr lang="es-CL" sz="1200" dirty="0" smtClean="0">
                <a:latin typeface="Georgia" pitchFamily="18" charset="0"/>
              </a:rPr>
              <a:t>Ejemplo: ver Investor </a:t>
            </a:r>
            <a:r>
              <a:rPr lang="es-CL" sz="1200" dirty="0" err="1" smtClean="0">
                <a:latin typeface="Georgia" pitchFamily="18" charset="0"/>
              </a:rPr>
              <a:t>Relations</a:t>
            </a:r>
            <a:r>
              <a:rPr lang="es-CL" sz="1200" dirty="0" smtClean="0">
                <a:latin typeface="Georgia" pitchFamily="18" charset="0"/>
              </a:rPr>
              <a:t> </a:t>
            </a:r>
            <a:r>
              <a:rPr lang="es-CL" sz="1200" dirty="0" err="1" smtClean="0">
                <a:latin typeface="Georgia" pitchFamily="18" charset="0"/>
              </a:rPr>
              <a:t>Lan</a:t>
            </a:r>
            <a:r>
              <a:rPr lang="es-CL" sz="1200" dirty="0" smtClean="0">
                <a:latin typeface="Georgia" pitchFamily="18" charset="0"/>
              </a:rPr>
              <a:t> para el tipo de información:</a:t>
            </a:r>
          </a:p>
          <a:p>
            <a:pPr indent="-274320">
              <a:buFont typeface="Arial" pitchFamily="34" charset="0"/>
              <a:buChar char="•"/>
            </a:pPr>
            <a:r>
              <a:rPr lang="es-CL" sz="1200" dirty="0" smtClean="0">
                <a:latin typeface="Georgia" pitchFamily="18" charset="0"/>
              </a:rPr>
              <a:t>Estados financieros</a:t>
            </a:r>
          </a:p>
          <a:p>
            <a:pPr indent="-274320">
              <a:buFont typeface="Arial" pitchFamily="34" charset="0"/>
              <a:buChar char="•"/>
            </a:pPr>
            <a:r>
              <a:rPr lang="es-CL" sz="1200" dirty="0" smtClean="0">
                <a:latin typeface="Georgia" pitchFamily="18" charset="0"/>
              </a:rPr>
              <a:t>Memoria</a:t>
            </a:r>
          </a:p>
          <a:p>
            <a:pPr indent="-274320">
              <a:buFont typeface="Arial" pitchFamily="34" charset="0"/>
              <a:buChar char="•"/>
            </a:pPr>
            <a:r>
              <a:rPr lang="es-CL" sz="1200" dirty="0" smtClean="0">
                <a:latin typeface="Georgia" pitchFamily="18" charset="0"/>
              </a:rPr>
              <a:t>Presentaciones de resultados</a:t>
            </a:r>
          </a:p>
        </p:txBody>
      </p:sp>
      <p:sp>
        <p:nvSpPr>
          <p:cNvPr id="22"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cxnSp>
        <p:nvCxnSpPr>
          <p:cNvPr id="7" name="Straight Arrow Connector 6"/>
          <p:cNvCxnSpPr>
            <a:stCxn id="17" idx="3"/>
            <a:endCxn id="18" idx="1"/>
          </p:cNvCxnSpPr>
          <p:nvPr/>
        </p:nvCxnSpPr>
        <p:spPr>
          <a:xfrm>
            <a:off x="2663788" y="1736812"/>
            <a:ext cx="13321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ltGray">
          <a:xfrm>
            <a:off x="6516216" y="1412776"/>
            <a:ext cx="2160240" cy="93610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bg1"/>
                </a:solidFill>
                <a:latin typeface="Georgia" pitchFamily="18" charset="0"/>
              </a:rPr>
              <a:t>Otros usuarios de la información (bancos,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Objetivos del programa</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Aspectos generales:</a:t>
            </a:r>
          </a:p>
          <a:p>
            <a:pPr lvl="1"/>
            <a:r>
              <a:rPr lang="es-CL" dirty="0" smtClean="0"/>
              <a:t>El programa se encuentra en la página web. En él encontrarán:</a:t>
            </a:r>
          </a:p>
          <a:p>
            <a:pPr lvl="2"/>
            <a:r>
              <a:rPr lang="es-CL" dirty="0" smtClean="0"/>
              <a:t>Bibliografía</a:t>
            </a:r>
          </a:p>
          <a:p>
            <a:pPr lvl="2"/>
            <a:r>
              <a:rPr lang="es-CL" dirty="0" smtClean="0"/>
              <a:t>Contenidos</a:t>
            </a:r>
          </a:p>
          <a:p>
            <a:pPr lvl="2"/>
            <a:r>
              <a:rPr lang="es-CL" dirty="0" smtClean="0"/>
              <a:t>Evaluaciones </a:t>
            </a:r>
            <a:r>
              <a:rPr lang="es-CL" dirty="0" smtClean="0">
                <a:sym typeface="Wingdings" panose="05000000000000000000" pitchFamily="2" charset="2"/>
              </a:rPr>
              <a:t> metodología y fechas</a:t>
            </a:r>
          </a:p>
          <a:p>
            <a:pPr lvl="1"/>
            <a:r>
              <a:rPr lang="es-CL" dirty="0" smtClean="0">
                <a:sym typeface="Wingdings" panose="05000000000000000000" pitchFamily="2" charset="2"/>
              </a:rPr>
              <a:t>Repaso de contabilidad 2: REQUISITO FUNDAMENTAL</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5</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4216215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Definiciones</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Algunas definiciones importantes:</a:t>
            </a:r>
          </a:p>
          <a:p>
            <a:pPr marL="0" lvl="1" indent="0" algn="ctr">
              <a:buNone/>
            </a:pPr>
            <a:r>
              <a:rPr lang="es-CL" dirty="0" smtClean="0"/>
              <a:t>IFRS = NIIF = International </a:t>
            </a:r>
            <a:r>
              <a:rPr lang="es-CL" dirty="0" err="1" smtClean="0"/>
              <a:t>Financial</a:t>
            </a:r>
            <a:r>
              <a:rPr lang="es-CL" dirty="0" smtClean="0"/>
              <a:t> </a:t>
            </a:r>
            <a:r>
              <a:rPr lang="es-CL" dirty="0" err="1" smtClean="0"/>
              <a:t>Reporting</a:t>
            </a:r>
            <a:r>
              <a:rPr lang="es-CL" dirty="0" smtClean="0"/>
              <a:t> </a:t>
            </a:r>
            <a:r>
              <a:rPr lang="es-CL" dirty="0" err="1" smtClean="0"/>
              <a:t>Standards</a:t>
            </a:r>
            <a:r>
              <a:rPr lang="es-CL" dirty="0" smtClean="0"/>
              <a:t> = Normas Internacionales de Información Financiera</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6</a:t>
            </a:fld>
            <a:endParaRPr lang="es-CL"/>
          </a:p>
        </p:txBody>
      </p:sp>
      <p:sp>
        <p:nvSpPr>
          <p:cNvPr id="7" name="Rectangle 6"/>
          <p:cNvSpPr/>
          <p:nvPr/>
        </p:nvSpPr>
        <p:spPr bwMode="ltGray">
          <a:xfrm>
            <a:off x="611560" y="4005064"/>
            <a:ext cx="2016224" cy="2016224"/>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smtClean="0">
                <a:solidFill>
                  <a:schemeClr val="bg1"/>
                </a:solidFill>
                <a:latin typeface="Georgia" pitchFamily="18" charset="0"/>
              </a:rPr>
              <a:t>IAS = NIC = International </a:t>
            </a:r>
            <a:r>
              <a:rPr lang="es-CL" sz="1600" dirty="0" err="1" smtClean="0">
                <a:solidFill>
                  <a:schemeClr val="bg1"/>
                </a:solidFill>
                <a:latin typeface="Georgia" pitchFamily="18" charset="0"/>
              </a:rPr>
              <a:t>Accounting</a:t>
            </a:r>
            <a:r>
              <a:rPr lang="es-CL" sz="1600" dirty="0" smtClean="0">
                <a:solidFill>
                  <a:schemeClr val="bg1"/>
                </a:solidFill>
                <a:latin typeface="Georgia" pitchFamily="18" charset="0"/>
              </a:rPr>
              <a:t> </a:t>
            </a:r>
            <a:r>
              <a:rPr lang="es-CL" sz="1600" dirty="0" err="1" smtClean="0">
                <a:solidFill>
                  <a:schemeClr val="bg1"/>
                </a:solidFill>
                <a:latin typeface="Georgia" pitchFamily="18" charset="0"/>
              </a:rPr>
              <a:t>Standards</a:t>
            </a:r>
            <a:r>
              <a:rPr lang="es-CL" sz="1600" dirty="0" smtClean="0">
                <a:solidFill>
                  <a:schemeClr val="bg1"/>
                </a:solidFill>
                <a:latin typeface="Georgia" pitchFamily="18" charset="0"/>
              </a:rPr>
              <a:t> = Norma Internacional de Contabilidad</a:t>
            </a:r>
          </a:p>
        </p:txBody>
      </p:sp>
      <p:sp>
        <p:nvSpPr>
          <p:cNvPr id="8" name="Rectangle 7"/>
          <p:cNvSpPr/>
          <p:nvPr/>
        </p:nvSpPr>
        <p:spPr bwMode="ltGray">
          <a:xfrm>
            <a:off x="3203848" y="4005064"/>
            <a:ext cx="1080120" cy="2016224"/>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smtClean="0">
                <a:solidFill>
                  <a:schemeClr val="bg1"/>
                </a:solidFill>
                <a:latin typeface="Georgia" pitchFamily="18" charset="0"/>
              </a:rPr>
              <a:t>IFRS</a:t>
            </a:r>
          </a:p>
        </p:txBody>
      </p:sp>
      <p:sp>
        <p:nvSpPr>
          <p:cNvPr id="13" name="Rectangle 12"/>
          <p:cNvSpPr/>
          <p:nvPr/>
        </p:nvSpPr>
        <p:spPr bwMode="ltGray">
          <a:xfrm>
            <a:off x="4932040" y="4005064"/>
            <a:ext cx="1728192" cy="2016224"/>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smtClean="0">
                <a:solidFill>
                  <a:schemeClr val="bg1"/>
                </a:solidFill>
                <a:latin typeface="Georgia" pitchFamily="18" charset="0"/>
              </a:rPr>
              <a:t>IFRIC = International </a:t>
            </a:r>
            <a:r>
              <a:rPr lang="es-CL" sz="1600" dirty="0" err="1" smtClean="0">
                <a:solidFill>
                  <a:schemeClr val="bg1"/>
                </a:solidFill>
                <a:latin typeface="Georgia" pitchFamily="18" charset="0"/>
              </a:rPr>
              <a:t>Financial</a:t>
            </a:r>
            <a:r>
              <a:rPr lang="es-CL" sz="1600" dirty="0" smtClean="0">
                <a:solidFill>
                  <a:schemeClr val="bg1"/>
                </a:solidFill>
                <a:latin typeface="Georgia" pitchFamily="18" charset="0"/>
              </a:rPr>
              <a:t> </a:t>
            </a:r>
            <a:r>
              <a:rPr lang="es-CL" sz="1600" dirty="0" err="1" smtClean="0">
                <a:solidFill>
                  <a:schemeClr val="bg1"/>
                </a:solidFill>
                <a:latin typeface="Georgia" pitchFamily="18" charset="0"/>
              </a:rPr>
              <a:t>Reporting</a:t>
            </a:r>
            <a:r>
              <a:rPr lang="es-CL" sz="1600" dirty="0" smtClean="0">
                <a:solidFill>
                  <a:schemeClr val="bg1"/>
                </a:solidFill>
                <a:latin typeface="Georgia" pitchFamily="18" charset="0"/>
              </a:rPr>
              <a:t> </a:t>
            </a:r>
            <a:r>
              <a:rPr lang="es-CL" sz="1600" dirty="0" err="1" smtClean="0">
                <a:solidFill>
                  <a:schemeClr val="bg1"/>
                </a:solidFill>
                <a:latin typeface="Georgia" pitchFamily="18" charset="0"/>
              </a:rPr>
              <a:t>Interpretations</a:t>
            </a:r>
            <a:r>
              <a:rPr lang="es-CL" sz="1600" dirty="0" smtClean="0">
                <a:solidFill>
                  <a:schemeClr val="bg1"/>
                </a:solidFill>
                <a:latin typeface="Georgia" pitchFamily="18" charset="0"/>
              </a:rPr>
              <a:t> </a:t>
            </a:r>
            <a:r>
              <a:rPr lang="es-CL" sz="1600" dirty="0" err="1" smtClean="0">
                <a:solidFill>
                  <a:schemeClr val="bg1"/>
                </a:solidFill>
                <a:latin typeface="Georgia" pitchFamily="18" charset="0"/>
              </a:rPr>
              <a:t>Committee</a:t>
            </a:r>
            <a:endParaRPr lang="es-CL" sz="1600" dirty="0" smtClean="0">
              <a:solidFill>
                <a:schemeClr val="bg1"/>
              </a:solidFill>
              <a:latin typeface="Georgia" pitchFamily="18" charset="0"/>
            </a:endParaRPr>
          </a:p>
        </p:txBody>
      </p:sp>
      <p:sp>
        <p:nvSpPr>
          <p:cNvPr id="14" name="TextBox 13"/>
          <p:cNvSpPr txBox="1"/>
          <p:nvPr/>
        </p:nvSpPr>
        <p:spPr>
          <a:xfrm>
            <a:off x="2699792" y="4725144"/>
            <a:ext cx="432048" cy="720080"/>
          </a:xfrm>
          <a:prstGeom prst="rect">
            <a:avLst/>
          </a:prstGeom>
          <a:noFill/>
        </p:spPr>
        <p:txBody>
          <a:bodyPr vert="horz" wrap="square" lIns="0" tIns="0" rIns="0" bIns="0" rtlCol="0">
            <a:noAutofit/>
          </a:bodyPr>
          <a:lstStyle/>
          <a:p>
            <a:pPr indent="-274320" algn="ctr">
              <a:spcAft>
                <a:spcPts val="900"/>
              </a:spcAft>
            </a:pPr>
            <a:r>
              <a:rPr lang="es-CL" sz="4400" dirty="0" smtClean="0">
                <a:latin typeface="Georgia" pitchFamily="18" charset="0"/>
              </a:rPr>
              <a:t>+</a:t>
            </a:r>
          </a:p>
        </p:txBody>
      </p:sp>
      <p:sp>
        <p:nvSpPr>
          <p:cNvPr id="15" name="TextBox 14"/>
          <p:cNvSpPr txBox="1"/>
          <p:nvPr/>
        </p:nvSpPr>
        <p:spPr>
          <a:xfrm>
            <a:off x="4427984" y="4725144"/>
            <a:ext cx="432048" cy="720080"/>
          </a:xfrm>
          <a:prstGeom prst="rect">
            <a:avLst/>
          </a:prstGeom>
          <a:noFill/>
        </p:spPr>
        <p:txBody>
          <a:bodyPr vert="horz" wrap="square" lIns="0" tIns="0" rIns="0" bIns="0" rtlCol="0">
            <a:noAutofit/>
          </a:bodyPr>
          <a:lstStyle/>
          <a:p>
            <a:pPr indent="-274320" algn="ctr">
              <a:spcAft>
                <a:spcPts val="900"/>
              </a:spcAft>
            </a:pPr>
            <a:r>
              <a:rPr lang="es-CL" sz="4400" dirty="0" smtClean="0">
                <a:latin typeface="Georgia" pitchFamily="18" charset="0"/>
              </a:rPr>
              <a:t>+</a:t>
            </a:r>
          </a:p>
        </p:txBody>
      </p:sp>
      <p:sp>
        <p:nvSpPr>
          <p:cNvPr id="16" name="Right Brace 15"/>
          <p:cNvSpPr/>
          <p:nvPr/>
        </p:nvSpPr>
        <p:spPr>
          <a:xfrm rot="16200000">
            <a:off x="4247964" y="152635"/>
            <a:ext cx="504056" cy="66247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
        <p:nvSpPr>
          <p:cNvPr id="18" name="TextBox 17"/>
          <p:cNvSpPr txBox="1"/>
          <p:nvPr/>
        </p:nvSpPr>
        <p:spPr>
          <a:xfrm>
            <a:off x="6732240" y="4725144"/>
            <a:ext cx="432048" cy="720080"/>
          </a:xfrm>
          <a:prstGeom prst="rect">
            <a:avLst/>
          </a:prstGeom>
          <a:noFill/>
        </p:spPr>
        <p:txBody>
          <a:bodyPr vert="horz" wrap="square" lIns="0" tIns="0" rIns="0" bIns="0" rtlCol="0">
            <a:noAutofit/>
          </a:bodyPr>
          <a:lstStyle/>
          <a:p>
            <a:pPr indent="-274320" algn="ctr">
              <a:spcAft>
                <a:spcPts val="900"/>
              </a:spcAft>
            </a:pPr>
            <a:r>
              <a:rPr lang="es-CL" sz="4400" dirty="0" smtClean="0">
                <a:latin typeface="Georgia" pitchFamily="18" charset="0"/>
              </a:rPr>
              <a:t>+</a:t>
            </a:r>
          </a:p>
        </p:txBody>
      </p:sp>
      <p:sp>
        <p:nvSpPr>
          <p:cNvPr id="19" name="Rectangle 18"/>
          <p:cNvSpPr/>
          <p:nvPr/>
        </p:nvSpPr>
        <p:spPr bwMode="ltGray">
          <a:xfrm>
            <a:off x="7236296" y="4005064"/>
            <a:ext cx="1584176" cy="2016224"/>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smtClean="0">
                <a:solidFill>
                  <a:schemeClr val="bg1"/>
                </a:solidFill>
                <a:latin typeface="Georgia" pitchFamily="18" charset="0"/>
              </a:rPr>
              <a:t>SIC = Standing </a:t>
            </a:r>
            <a:r>
              <a:rPr lang="es-CL" sz="1600" dirty="0" err="1" smtClean="0">
                <a:solidFill>
                  <a:schemeClr val="bg1"/>
                </a:solidFill>
                <a:latin typeface="Georgia" pitchFamily="18" charset="0"/>
              </a:rPr>
              <a:t>Interpretations</a:t>
            </a:r>
            <a:r>
              <a:rPr lang="es-CL" sz="1600" dirty="0" smtClean="0">
                <a:solidFill>
                  <a:schemeClr val="bg1"/>
                </a:solidFill>
                <a:latin typeface="Georgia" pitchFamily="18" charset="0"/>
              </a:rPr>
              <a:t> </a:t>
            </a:r>
            <a:r>
              <a:rPr lang="es-CL" sz="1600" dirty="0" err="1" smtClean="0">
                <a:solidFill>
                  <a:schemeClr val="bg1"/>
                </a:solidFill>
                <a:latin typeface="Georgia" pitchFamily="18" charset="0"/>
              </a:rPr>
              <a:t>Committee</a:t>
            </a:r>
            <a:endParaRPr lang="es-CL" sz="1600" dirty="0" smtClean="0">
              <a:solidFill>
                <a:schemeClr val="bg1"/>
              </a:solidFill>
              <a:latin typeface="Georgia" pitchFamily="18" charset="0"/>
            </a:endParaRPr>
          </a:p>
        </p:txBody>
      </p:sp>
    </p:spTree>
    <p:extLst>
      <p:ext uri="{BB962C8B-B14F-4D97-AF65-F5344CB8AC3E}">
        <p14:creationId xmlns:p14="http://schemas.microsoft.com/office/powerpoint/2010/main" val="4092559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929" name="Rectangle 73"/>
          <p:cNvSpPr>
            <a:spLocks noGrp="1" noChangeArrowheads="1"/>
          </p:cNvSpPr>
          <p:nvPr>
            <p:ph type="title"/>
          </p:nvPr>
        </p:nvSpPr>
        <p:spPr/>
        <p:txBody>
          <a:bodyPr/>
          <a:lstStyle/>
          <a:p>
            <a:r>
              <a:rPr lang="es-CL" dirty="0" smtClean="0"/>
              <a:t>Estructura de una norma</a:t>
            </a:r>
            <a:br>
              <a:rPr lang="es-CL" dirty="0" smtClean="0"/>
            </a:br>
            <a:r>
              <a:rPr lang="es-CL" sz="2000" b="0" i="0" dirty="0" smtClean="0"/>
              <a:t>Normalmente una norma se estructura de la siguiente manera:</a:t>
            </a:r>
            <a:endParaRPr lang="es-CL" sz="2000" dirty="0"/>
          </a:p>
        </p:txBody>
      </p:sp>
      <p:grpSp>
        <p:nvGrpSpPr>
          <p:cNvPr id="2" name="Group 55"/>
          <p:cNvGrpSpPr>
            <a:grpSpLocks/>
          </p:cNvGrpSpPr>
          <p:nvPr/>
        </p:nvGrpSpPr>
        <p:grpSpPr bwMode="auto">
          <a:xfrm>
            <a:off x="533400" y="1754187"/>
            <a:ext cx="8077200" cy="788988"/>
            <a:chOff x="113" y="1152"/>
            <a:chExt cx="5535" cy="497"/>
          </a:xfrm>
        </p:grpSpPr>
        <p:sp>
          <p:nvSpPr>
            <p:cNvPr id="1145861" name="Rectangle 5"/>
            <p:cNvSpPr>
              <a:spLocks noChangeArrowheads="1"/>
            </p:cNvSpPr>
            <p:nvPr/>
          </p:nvSpPr>
          <p:spPr bwMode="gray">
            <a:xfrm>
              <a:off x="2979" y="1152"/>
              <a:ext cx="2669" cy="497"/>
            </a:xfrm>
            <a:prstGeom prst="rect">
              <a:avLst/>
            </a:prstGeom>
            <a:solidFill>
              <a:schemeClr val="accent1"/>
            </a:solidFill>
            <a:ln w="9525">
              <a:noFill/>
              <a:miter lim="800000"/>
              <a:headEnd/>
              <a:tailEnd/>
            </a:ln>
            <a:effectLst/>
          </p:spPr>
          <p:txBody>
            <a:bodyPr lIns="63500" tIns="0" rIns="64800" bIns="0"/>
            <a:lstStyle/>
            <a:p>
              <a:pPr marL="360363">
                <a:spcBef>
                  <a:spcPct val="0"/>
                </a:spcBef>
                <a:spcAft>
                  <a:spcPct val="0"/>
                </a:spcAft>
              </a:pPr>
              <a:r>
                <a:rPr lang="es-CL" dirty="0" smtClean="0">
                  <a:solidFill>
                    <a:schemeClr val="bg1"/>
                  </a:solidFill>
                  <a:latin typeface="Georgia" pitchFamily="18" charset="0"/>
                </a:rPr>
                <a:t>Se explican las razones para emitir la norma  principales cambios</a:t>
              </a:r>
              <a:endParaRPr lang="es-CL" dirty="0">
                <a:solidFill>
                  <a:schemeClr val="bg1"/>
                </a:solidFill>
                <a:latin typeface="Georgia" pitchFamily="18" charset="0"/>
              </a:endParaRPr>
            </a:p>
          </p:txBody>
        </p:sp>
        <p:sp>
          <p:nvSpPr>
            <p:cNvPr id="1145862" name="AutoShape 6"/>
            <p:cNvSpPr>
              <a:spLocks noChangeArrowheads="1"/>
            </p:cNvSpPr>
            <p:nvPr/>
          </p:nvSpPr>
          <p:spPr bwMode="gray">
            <a:xfrm>
              <a:off x="113" y="1152"/>
              <a:ext cx="3147" cy="497"/>
            </a:xfrm>
            <a:prstGeom prst="homePlate">
              <a:avLst>
                <a:gd name="adj" fmla="val 46962"/>
              </a:avLst>
            </a:prstGeom>
            <a:solidFill>
              <a:schemeClr val="bg1"/>
            </a:solidFill>
            <a:ln w="9525">
              <a:noFill/>
              <a:miter lim="800000"/>
              <a:headEnd/>
              <a:tailEnd/>
            </a:ln>
            <a:effectLst/>
          </p:spPr>
          <p:txBody>
            <a:bodyPr lIns="0" tIns="0" rIns="720000" bIns="0"/>
            <a:lstStyle/>
            <a:p>
              <a:pPr>
                <a:spcBef>
                  <a:spcPct val="0"/>
                </a:spcBef>
                <a:spcAft>
                  <a:spcPct val="0"/>
                </a:spcAft>
              </a:pPr>
              <a:r>
                <a:rPr lang="es-CL" dirty="0" smtClean="0">
                  <a:solidFill>
                    <a:schemeClr val="accent1"/>
                  </a:solidFill>
                  <a:latin typeface="Georgia" pitchFamily="18" charset="0"/>
                </a:rPr>
                <a:t>Introducción</a:t>
              </a:r>
              <a:endParaRPr lang="es-CL" sz="1800" dirty="0">
                <a:solidFill>
                  <a:schemeClr val="accent1"/>
                </a:solidFill>
                <a:latin typeface="Georgia" pitchFamily="18" charset="0"/>
              </a:endParaRPr>
            </a:p>
          </p:txBody>
        </p:sp>
        <p:sp>
          <p:nvSpPr>
            <p:cNvPr id="1145863" name="Text Box 7"/>
            <p:cNvSpPr txBox="1">
              <a:spLocks noChangeArrowheads="1"/>
            </p:cNvSpPr>
            <p:nvPr/>
          </p:nvSpPr>
          <p:spPr bwMode="gray">
            <a:xfrm>
              <a:off x="2797" y="1159"/>
              <a:ext cx="475" cy="337"/>
            </a:xfrm>
            <a:prstGeom prst="rect">
              <a:avLst/>
            </a:prstGeom>
            <a:noFill/>
            <a:ln w="9525">
              <a:noFill/>
              <a:miter lim="800000"/>
              <a:headEnd/>
              <a:tailEnd/>
            </a:ln>
            <a:effectLst/>
          </p:spPr>
          <p:txBody>
            <a:bodyPr lIns="64800" tIns="0" rIns="0" bIns="0"/>
            <a:lstStyle/>
            <a:p>
              <a:pPr>
                <a:spcBef>
                  <a:spcPct val="0"/>
                </a:spcBef>
                <a:spcAft>
                  <a:spcPct val="0"/>
                </a:spcAft>
              </a:pPr>
              <a:r>
                <a:rPr lang="es-CL" sz="4800" smtClean="0">
                  <a:solidFill>
                    <a:schemeClr val="accent1"/>
                  </a:solidFill>
                  <a:latin typeface="Georgia" pitchFamily="18" charset="0"/>
                </a:rPr>
                <a:t>1</a:t>
              </a:r>
              <a:endParaRPr lang="es-CL" sz="4800" dirty="0">
                <a:solidFill>
                  <a:schemeClr val="accent1"/>
                </a:solidFill>
                <a:latin typeface="Georgia" pitchFamily="18" charset="0"/>
              </a:endParaRPr>
            </a:p>
          </p:txBody>
        </p:sp>
      </p:grpSp>
      <p:grpSp>
        <p:nvGrpSpPr>
          <p:cNvPr id="3" name="Group 56"/>
          <p:cNvGrpSpPr>
            <a:grpSpLocks/>
          </p:cNvGrpSpPr>
          <p:nvPr/>
        </p:nvGrpSpPr>
        <p:grpSpPr bwMode="auto">
          <a:xfrm>
            <a:off x="533400" y="2622550"/>
            <a:ext cx="8077200" cy="788987"/>
            <a:chOff x="113" y="1152"/>
            <a:chExt cx="5535" cy="497"/>
          </a:xfrm>
        </p:grpSpPr>
        <p:sp>
          <p:nvSpPr>
            <p:cNvPr id="1145913" name="Rectangle 57"/>
            <p:cNvSpPr>
              <a:spLocks noChangeArrowheads="1"/>
            </p:cNvSpPr>
            <p:nvPr/>
          </p:nvSpPr>
          <p:spPr bwMode="gray">
            <a:xfrm>
              <a:off x="2979" y="1152"/>
              <a:ext cx="2669" cy="497"/>
            </a:xfrm>
            <a:prstGeom prst="rect">
              <a:avLst/>
            </a:prstGeom>
            <a:solidFill>
              <a:schemeClr val="accent1"/>
            </a:solidFill>
            <a:ln w="9525">
              <a:noFill/>
              <a:miter lim="800000"/>
              <a:headEnd/>
              <a:tailEnd/>
            </a:ln>
            <a:effectLst/>
          </p:spPr>
          <p:txBody>
            <a:bodyPr lIns="63500" tIns="0" rIns="64800" bIns="0"/>
            <a:lstStyle/>
            <a:p>
              <a:pPr marL="360363">
                <a:spcBef>
                  <a:spcPct val="0"/>
                </a:spcBef>
                <a:spcAft>
                  <a:spcPct val="0"/>
                </a:spcAft>
              </a:pPr>
              <a:r>
                <a:rPr lang="es-CL" dirty="0" smtClean="0">
                  <a:solidFill>
                    <a:schemeClr val="bg1"/>
                  </a:solidFill>
                  <a:latin typeface="Georgia" pitchFamily="18" charset="0"/>
                </a:rPr>
                <a:t>Es el cuerpo fundamental de la norma</a:t>
              </a:r>
              <a:endParaRPr lang="es-CL" dirty="0">
                <a:solidFill>
                  <a:schemeClr val="bg1"/>
                </a:solidFill>
                <a:latin typeface="Georgia" pitchFamily="18" charset="0"/>
              </a:endParaRPr>
            </a:p>
          </p:txBody>
        </p:sp>
        <p:sp>
          <p:nvSpPr>
            <p:cNvPr id="1145914" name="AutoShape 58"/>
            <p:cNvSpPr>
              <a:spLocks noChangeArrowheads="1"/>
            </p:cNvSpPr>
            <p:nvPr/>
          </p:nvSpPr>
          <p:spPr bwMode="gray">
            <a:xfrm>
              <a:off x="113" y="1152"/>
              <a:ext cx="3147" cy="497"/>
            </a:xfrm>
            <a:prstGeom prst="homePlate">
              <a:avLst>
                <a:gd name="adj" fmla="val 46962"/>
              </a:avLst>
            </a:prstGeom>
            <a:solidFill>
              <a:schemeClr val="bg1"/>
            </a:solidFill>
            <a:ln w="9525">
              <a:noFill/>
              <a:miter lim="800000"/>
              <a:headEnd/>
              <a:tailEnd/>
            </a:ln>
            <a:effectLst/>
          </p:spPr>
          <p:txBody>
            <a:bodyPr lIns="0" tIns="0" rIns="720000" bIns="0"/>
            <a:lstStyle/>
            <a:p>
              <a:pPr>
                <a:spcBef>
                  <a:spcPct val="0"/>
                </a:spcBef>
                <a:spcAft>
                  <a:spcPct val="0"/>
                </a:spcAft>
              </a:pPr>
              <a:r>
                <a:rPr lang="es-CL" dirty="0" smtClean="0">
                  <a:solidFill>
                    <a:schemeClr val="accent1"/>
                  </a:solidFill>
                  <a:latin typeface="Georgia" pitchFamily="18" charset="0"/>
                </a:rPr>
                <a:t>Norma</a:t>
              </a:r>
              <a:endParaRPr lang="es-CL" sz="1800" dirty="0">
                <a:solidFill>
                  <a:schemeClr val="accent1"/>
                </a:solidFill>
                <a:latin typeface="Georgia" pitchFamily="18" charset="0"/>
              </a:endParaRPr>
            </a:p>
          </p:txBody>
        </p:sp>
        <p:sp>
          <p:nvSpPr>
            <p:cNvPr id="1145915" name="Text Box 59"/>
            <p:cNvSpPr txBox="1">
              <a:spLocks noChangeArrowheads="1"/>
            </p:cNvSpPr>
            <p:nvPr/>
          </p:nvSpPr>
          <p:spPr bwMode="gray">
            <a:xfrm>
              <a:off x="2797" y="1159"/>
              <a:ext cx="475" cy="337"/>
            </a:xfrm>
            <a:prstGeom prst="rect">
              <a:avLst/>
            </a:prstGeom>
            <a:noFill/>
            <a:ln w="9525">
              <a:noFill/>
              <a:miter lim="800000"/>
              <a:headEnd/>
              <a:tailEnd/>
            </a:ln>
            <a:effectLst/>
          </p:spPr>
          <p:txBody>
            <a:bodyPr lIns="64800" tIns="0" rIns="0" bIns="0"/>
            <a:lstStyle/>
            <a:p>
              <a:pPr>
                <a:spcBef>
                  <a:spcPct val="0"/>
                </a:spcBef>
                <a:spcAft>
                  <a:spcPct val="0"/>
                </a:spcAft>
              </a:pPr>
              <a:r>
                <a:rPr lang="es-CL" sz="4800" smtClean="0">
                  <a:solidFill>
                    <a:schemeClr val="accent1"/>
                  </a:solidFill>
                  <a:latin typeface="Georgia" pitchFamily="18" charset="0"/>
                </a:rPr>
                <a:t>2</a:t>
              </a:r>
              <a:endParaRPr lang="es-CL" sz="4800" dirty="0">
                <a:solidFill>
                  <a:schemeClr val="accent1"/>
                </a:solidFill>
                <a:latin typeface="Georgia" pitchFamily="18" charset="0"/>
              </a:endParaRPr>
            </a:p>
          </p:txBody>
        </p:sp>
      </p:grpSp>
      <p:grpSp>
        <p:nvGrpSpPr>
          <p:cNvPr id="4" name="Group 60"/>
          <p:cNvGrpSpPr>
            <a:grpSpLocks/>
          </p:cNvGrpSpPr>
          <p:nvPr/>
        </p:nvGrpSpPr>
        <p:grpSpPr bwMode="auto">
          <a:xfrm>
            <a:off x="533400" y="3492500"/>
            <a:ext cx="8077200" cy="788987"/>
            <a:chOff x="113" y="1152"/>
            <a:chExt cx="5535" cy="497"/>
          </a:xfrm>
        </p:grpSpPr>
        <p:sp>
          <p:nvSpPr>
            <p:cNvPr id="1145917" name="Rectangle 61"/>
            <p:cNvSpPr>
              <a:spLocks noChangeArrowheads="1"/>
            </p:cNvSpPr>
            <p:nvPr/>
          </p:nvSpPr>
          <p:spPr bwMode="gray">
            <a:xfrm>
              <a:off x="2979" y="1152"/>
              <a:ext cx="2669" cy="497"/>
            </a:xfrm>
            <a:prstGeom prst="rect">
              <a:avLst/>
            </a:prstGeom>
            <a:solidFill>
              <a:schemeClr val="accent1"/>
            </a:solidFill>
            <a:ln w="9525">
              <a:noFill/>
              <a:miter lim="800000"/>
              <a:headEnd/>
              <a:tailEnd/>
            </a:ln>
            <a:effectLst/>
          </p:spPr>
          <p:txBody>
            <a:bodyPr lIns="63500" tIns="0" rIns="64800" bIns="0"/>
            <a:lstStyle/>
            <a:p>
              <a:pPr marL="360363">
                <a:spcBef>
                  <a:spcPct val="0"/>
                </a:spcBef>
                <a:spcAft>
                  <a:spcPct val="0"/>
                </a:spcAft>
              </a:pPr>
              <a:r>
                <a:rPr lang="es-CL" dirty="0" smtClean="0">
                  <a:solidFill>
                    <a:schemeClr val="bg1"/>
                  </a:solidFill>
                  <a:latin typeface="Georgia" pitchFamily="18" charset="0"/>
                </a:rPr>
                <a:t>Se incluye información en mayor detalle que complementan a la norma</a:t>
              </a:r>
              <a:endParaRPr lang="es-CL" dirty="0">
                <a:solidFill>
                  <a:schemeClr val="bg1"/>
                </a:solidFill>
                <a:latin typeface="Georgia" pitchFamily="18" charset="0"/>
              </a:endParaRPr>
            </a:p>
          </p:txBody>
        </p:sp>
        <p:sp>
          <p:nvSpPr>
            <p:cNvPr id="1145918" name="AutoShape 62"/>
            <p:cNvSpPr>
              <a:spLocks noChangeArrowheads="1"/>
            </p:cNvSpPr>
            <p:nvPr/>
          </p:nvSpPr>
          <p:spPr bwMode="gray">
            <a:xfrm>
              <a:off x="113" y="1152"/>
              <a:ext cx="3147" cy="497"/>
            </a:xfrm>
            <a:prstGeom prst="homePlate">
              <a:avLst>
                <a:gd name="adj" fmla="val 46962"/>
              </a:avLst>
            </a:prstGeom>
            <a:solidFill>
              <a:schemeClr val="bg1"/>
            </a:solidFill>
            <a:ln w="9525">
              <a:noFill/>
              <a:miter lim="800000"/>
              <a:headEnd/>
              <a:tailEnd/>
            </a:ln>
            <a:effectLst/>
          </p:spPr>
          <p:txBody>
            <a:bodyPr lIns="0" tIns="0" rIns="720000" bIns="0"/>
            <a:lstStyle/>
            <a:p>
              <a:pPr>
                <a:spcBef>
                  <a:spcPct val="0"/>
                </a:spcBef>
                <a:spcAft>
                  <a:spcPct val="0"/>
                </a:spcAft>
              </a:pPr>
              <a:r>
                <a:rPr lang="es-CL" dirty="0" smtClean="0">
                  <a:solidFill>
                    <a:schemeClr val="accent1"/>
                  </a:solidFill>
                  <a:latin typeface="Georgia" pitchFamily="18" charset="0"/>
                </a:rPr>
                <a:t>Apéndices</a:t>
              </a:r>
              <a:endParaRPr lang="es-CL" sz="1800" dirty="0">
                <a:solidFill>
                  <a:schemeClr val="accent1"/>
                </a:solidFill>
                <a:latin typeface="Georgia" pitchFamily="18" charset="0"/>
              </a:endParaRPr>
            </a:p>
          </p:txBody>
        </p:sp>
        <p:sp>
          <p:nvSpPr>
            <p:cNvPr id="1145919" name="Text Box 63"/>
            <p:cNvSpPr txBox="1">
              <a:spLocks noChangeArrowheads="1"/>
            </p:cNvSpPr>
            <p:nvPr/>
          </p:nvSpPr>
          <p:spPr bwMode="gray">
            <a:xfrm>
              <a:off x="2797" y="1159"/>
              <a:ext cx="475" cy="337"/>
            </a:xfrm>
            <a:prstGeom prst="rect">
              <a:avLst/>
            </a:prstGeom>
            <a:noFill/>
            <a:ln w="9525">
              <a:noFill/>
              <a:miter lim="800000"/>
              <a:headEnd/>
              <a:tailEnd/>
            </a:ln>
            <a:effectLst/>
          </p:spPr>
          <p:txBody>
            <a:bodyPr lIns="64800" tIns="0" rIns="0" bIns="0"/>
            <a:lstStyle/>
            <a:p>
              <a:pPr>
                <a:spcBef>
                  <a:spcPct val="0"/>
                </a:spcBef>
                <a:spcAft>
                  <a:spcPct val="0"/>
                </a:spcAft>
              </a:pPr>
              <a:r>
                <a:rPr lang="es-CL" sz="4800" smtClean="0">
                  <a:solidFill>
                    <a:schemeClr val="accent1"/>
                  </a:solidFill>
                  <a:latin typeface="Georgia" pitchFamily="18" charset="0"/>
                </a:rPr>
                <a:t>3</a:t>
              </a:r>
              <a:endParaRPr lang="es-CL" sz="4800" dirty="0">
                <a:solidFill>
                  <a:schemeClr val="accent1"/>
                </a:solidFill>
                <a:latin typeface="Georgia" pitchFamily="18" charset="0"/>
              </a:endParaRPr>
            </a:p>
          </p:txBody>
        </p:sp>
      </p:grpSp>
      <p:grpSp>
        <p:nvGrpSpPr>
          <p:cNvPr id="5" name="Group 64"/>
          <p:cNvGrpSpPr>
            <a:grpSpLocks/>
          </p:cNvGrpSpPr>
          <p:nvPr/>
        </p:nvGrpSpPr>
        <p:grpSpPr bwMode="auto">
          <a:xfrm>
            <a:off x="533400" y="4360862"/>
            <a:ext cx="8077200" cy="788988"/>
            <a:chOff x="113" y="1152"/>
            <a:chExt cx="5535" cy="497"/>
          </a:xfrm>
        </p:grpSpPr>
        <p:sp>
          <p:nvSpPr>
            <p:cNvPr id="1145921" name="Rectangle 65"/>
            <p:cNvSpPr>
              <a:spLocks noChangeArrowheads="1"/>
            </p:cNvSpPr>
            <p:nvPr/>
          </p:nvSpPr>
          <p:spPr bwMode="gray">
            <a:xfrm>
              <a:off x="2979" y="1152"/>
              <a:ext cx="2669" cy="497"/>
            </a:xfrm>
            <a:prstGeom prst="rect">
              <a:avLst/>
            </a:prstGeom>
            <a:solidFill>
              <a:schemeClr val="accent1"/>
            </a:solidFill>
            <a:ln w="9525">
              <a:noFill/>
              <a:miter lim="800000"/>
              <a:headEnd/>
              <a:tailEnd/>
            </a:ln>
            <a:effectLst/>
          </p:spPr>
          <p:txBody>
            <a:bodyPr lIns="63500" tIns="0" rIns="64800" bIns="0"/>
            <a:lstStyle/>
            <a:p>
              <a:pPr marL="360363">
                <a:spcBef>
                  <a:spcPct val="0"/>
                </a:spcBef>
                <a:spcAft>
                  <a:spcPct val="0"/>
                </a:spcAft>
              </a:pPr>
              <a:r>
                <a:rPr lang="es-CL" dirty="0" smtClean="0">
                  <a:solidFill>
                    <a:schemeClr val="bg1"/>
                  </a:solidFill>
                  <a:latin typeface="Georgia" pitchFamily="18" charset="0"/>
                </a:rPr>
                <a:t>Se explica el proceso seguido en la elaboración de la norma y las razones</a:t>
              </a:r>
              <a:endParaRPr lang="es-CL" dirty="0">
                <a:solidFill>
                  <a:schemeClr val="bg1"/>
                </a:solidFill>
                <a:latin typeface="Georgia" pitchFamily="18" charset="0"/>
              </a:endParaRPr>
            </a:p>
          </p:txBody>
        </p:sp>
        <p:sp>
          <p:nvSpPr>
            <p:cNvPr id="1145922" name="AutoShape 66"/>
            <p:cNvSpPr>
              <a:spLocks noChangeArrowheads="1"/>
            </p:cNvSpPr>
            <p:nvPr/>
          </p:nvSpPr>
          <p:spPr bwMode="gray">
            <a:xfrm>
              <a:off x="113" y="1152"/>
              <a:ext cx="3147" cy="497"/>
            </a:xfrm>
            <a:prstGeom prst="homePlate">
              <a:avLst>
                <a:gd name="adj" fmla="val 46962"/>
              </a:avLst>
            </a:prstGeom>
            <a:solidFill>
              <a:schemeClr val="bg1"/>
            </a:solidFill>
            <a:ln w="9525">
              <a:noFill/>
              <a:miter lim="800000"/>
              <a:headEnd/>
              <a:tailEnd/>
            </a:ln>
            <a:effectLst/>
          </p:spPr>
          <p:txBody>
            <a:bodyPr lIns="0" tIns="0" rIns="720000" bIns="0"/>
            <a:lstStyle/>
            <a:p>
              <a:pPr>
                <a:spcBef>
                  <a:spcPct val="0"/>
                </a:spcBef>
                <a:spcAft>
                  <a:spcPct val="0"/>
                </a:spcAft>
              </a:pPr>
              <a:r>
                <a:rPr lang="es-CL" dirty="0" smtClean="0">
                  <a:solidFill>
                    <a:schemeClr val="accent1"/>
                  </a:solidFill>
                  <a:latin typeface="Georgia" pitchFamily="18" charset="0"/>
                </a:rPr>
                <a:t>Bases para conclusiones</a:t>
              </a:r>
              <a:endParaRPr lang="es-CL" sz="1800" dirty="0">
                <a:solidFill>
                  <a:schemeClr val="accent1"/>
                </a:solidFill>
                <a:latin typeface="Georgia" pitchFamily="18" charset="0"/>
              </a:endParaRPr>
            </a:p>
          </p:txBody>
        </p:sp>
        <p:sp>
          <p:nvSpPr>
            <p:cNvPr id="1145923" name="Text Box 67"/>
            <p:cNvSpPr txBox="1">
              <a:spLocks noChangeArrowheads="1"/>
            </p:cNvSpPr>
            <p:nvPr/>
          </p:nvSpPr>
          <p:spPr bwMode="gray">
            <a:xfrm>
              <a:off x="2797" y="1159"/>
              <a:ext cx="475" cy="337"/>
            </a:xfrm>
            <a:prstGeom prst="rect">
              <a:avLst/>
            </a:prstGeom>
            <a:noFill/>
            <a:ln w="9525">
              <a:noFill/>
              <a:miter lim="800000"/>
              <a:headEnd/>
              <a:tailEnd/>
            </a:ln>
            <a:effectLst/>
          </p:spPr>
          <p:txBody>
            <a:bodyPr lIns="64800" tIns="0" rIns="0" bIns="0"/>
            <a:lstStyle/>
            <a:p>
              <a:pPr>
                <a:spcBef>
                  <a:spcPct val="0"/>
                </a:spcBef>
                <a:spcAft>
                  <a:spcPct val="0"/>
                </a:spcAft>
              </a:pPr>
              <a:r>
                <a:rPr lang="es-CL" sz="4800" smtClean="0">
                  <a:solidFill>
                    <a:schemeClr val="accent1"/>
                  </a:solidFill>
                  <a:latin typeface="Georgia" pitchFamily="18" charset="0"/>
                </a:rPr>
                <a:t>4</a:t>
              </a:r>
              <a:endParaRPr lang="es-CL" sz="4800" dirty="0">
                <a:solidFill>
                  <a:schemeClr val="accent1"/>
                </a:solidFill>
                <a:latin typeface="Georgia" pitchFamily="18" charset="0"/>
              </a:endParaRPr>
            </a:p>
          </p:txBody>
        </p:sp>
      </p:grpSp>
      <p:grpSp>
        <p:nvGrpSpPr>
          <p:cNvPr id="6" name="Group 68"/>
          <p:cNvGrpSpPr>
            <a:grpSpLocks/>
          </p:cNvGrpSpPr>
          <p:nvPr/>
        </p:nvGrpSpPr>
        <p:grpSpPr bwMode="auto">
          <a:xfrm>
            <a:off x="533400" y="5230812"/>
            <a:ext cx="8077200" cy="788988"/>
            <a:chOff x="113" y="1152"/>
            <a:chExt cx="5535" cy="497"/>
          </a:xfrm>
        </p:grpSpPr>
        <p:sp>
          <p:nvSpPr>
            <p:cNvPr id="1145925" name="Rectangle 69"/>
            <p:cNvSpPr>
              <a:spLocks noChangeArrowheads="1"/>
            </p:cNvSpPr>
            <p:nvPr/>
          </p:nvSpPr>
          <p:spPr bwMode="gray">
            <a:xfrm>
              <a:off x="2979" y="1152"/>
              <a:ext cx="2669" cy="497"/>
            </a:xfrm>
            <a:prstGeom prst="rect">
              <a:avLst/>
            </a:prstGeom>
            <a:solidFill>
              <a:schemeClr val="accent1"/>
            </a:solidFill>
            <a:ln w="9525">
              <a:noFill/>
              <a:miter lim="800000"/>
              <a:headEnd/>
              <a:tailEnd/>
            </a:ln>
            <a:effectLst/>
          </p:spPr>
          <p:txBody>
            <a:bodyPr lIns="63500" tIns="0" rIns="64800" bIns="0"/>
            <a:lstStyle/>
            <a:p>
              <a:pPr marL="360363">
                <a:spcBef>
                  <a:spcPct val="0"/>
                </a:spcBef>
                <a:spcAft>
                  <a:spcPct val="0"/>
                </a:spcAft>
              </a:pPr>
              <a:r>
                <a:rPr lang="es-CL" dirty="0" smtClean="0">
                  <a:solidFill>
                    <a:schemeClr val="bg1"/>
                  </a:solidFill>
                  <a:latin typeface="Georgia" pitchFamily="18" charset="0"/>
                </a:rPr>
                <a:t>Guía práctica</a:t>
              </a:r>
              <a:endParaRPr lang="es-CL" dirty="0">
                <a:solidFill>
                  <a:schemeClr val="bg1"/>
                </a:solidFill>
                <a:latin typeface="Georgia" pitchFamily="18" charset="0"/>
              </a:endParaRPr>
            </a:p>
          </p:txBody>
        </p:sp>
        <p:sp>
          <p:nvSpPr>
            <p:cNvPr id="1145926" name="AutoShape 70"/>
            <p:cNvSpPr>
              <a:spLocks noChangeArrowheads="1"/>
            </p:cNvSpPr>
            <p:nvPr/>
          </p:nvSpPr>
          <p:spPr bwMode="gray">
            <a:xfrm>
              <a:off x="113" y="1152"/>
              <a:ext cx="3147" cy="497"/>
            </a:xfrm>
            <a:prstGeom prst="homePlate">
              <a:avLst>
                <a:gd name="adj" fmla="val 46962"/>
              </a:avLst>
            </a:prstGeom>
            <a:solidFill>
              <a:schemeClr val="bg1"/>
            </a:solidFill>
            <a:ln w="9525">
              <a:noFill/>
              <a:miter lim="800000"/>
              <a:headEnd/>
              <a:tailEnd/>
            </a:ln>
            <a:effectLst/>
          </p:spPr>
          <p:txBody>
            <a:bodyPr lIns="0" tIns="0" rIns="720000" bIns="0"/>
            <a:lstStyle/>
            <a:p>
              <a:pPr>
                <a:spcBef>
                  <a:spcPct val="0"/>
                </a:spcBef>
                <a:spcAft>
                  <a:spcPct val="0"/>
                </a:spcAft>
              </a:pPr>
              <a:r>
                <a:rPr lang="es-CL" dirty="0" smtClean="0">
                  <a:solidFill>
                    <a:schemeClr val="accent1"/>
                  </a:solidFill>
                  <a:latin typeface="Georgia" pitchFamily="18" charset="0"/>
                </a:rPr>
                <a:t>Guía de implementación y ejemplos</a:t>
              </a:r>
              <a:endParaRPr lang="es-CL" sz="1800" dirty="0">
                <a:solidFill>
                  <a:schemeClr val="accent1"/>
                </a:solidFill>
                <a:latin typeface="Georgia" pitchFamily="18" charset="0"/>
              </a:endParaRPr>
            </a:p>
          </p:txBody>
        </p:sp>
        <p:sp>
          <p:nvSpPr>
            <p:cNvPr id="1145927" name="Text Box 71"/>
            <p:cNvSpPr txBox="1">
              <a:spLocks noChangeArrowheads="1"/>
            </p:cNvSpPr>
            <p:nvPr/>
          </p:nvSpPr>
          <p:spPr bwMode="gray">
            <a:xfrm>
              <a:off x="2797" y="1159"/>
              <a:ext cx="475" cy="337"/>
            </a:xfrm>
            <a:prstGeom prst="rect">
              <a:avLst/>
            </a:prstGeom>
            <a:noFill/>
            <a:ln w="9525">
              <a:noFill/>
              <a:miter lim="800000"/>
              <a:headEnd/>
              <a:tailEnd/>
            </a:ln>
            <a:effectLst/>
          </p:spPr>
          <p:txBody>
            <a:bodyPr lIns="64800" tIns="0" rIns="0" bIns="0"/>
            <a:lstStyle/>
            <a:p>
              <a:pPr>
                <a:spcBef>
                  <a:spcPct val="0"/>
                </a:spcBef>
                <a:spcAft>
                  <a:spcPct val="0"/>
                </a:spcAft>
              </a:pPr>
              <a:r>
                <a:rPr lang="es-CL" sz="4800" dirty="0" smtClean="0">
                  <a:solidFill>
                    <a:schemeClr val="accent1"/>
                  </a:solidFill>
                  <a:latin typeface="Georgia" pitchFamily="18" charset="0"/>
                </a:rPr>
                <a:t>5</a:t>
              </a:r>
              <a:endParaRPr lang="es-CL" sz="4800" dirty="0">
                <a:solidFill>
                  <a:schemeClr val="accent1"/>
                </a:solidFill>
                <a:latin typeface="Georgia" pitchFamily="18" charset="0"/>
              </a:endParaRPr>
            </a:p>
          </p:txBody>
        </p:sp>
      </p:grpSp>
      <p:sp>
        <p:nvSpPr>
          <p:cNvPr id="27" name="Slide Number Placeholder 26"/>
          <p:cNvSpPr>
            <a:spLocks noGrp="1"/>
          </p:cNvSpPr>
          <p:nvPr>
            <p:ph type="sldNum" sz="quarter" idx="12"/>
          </p:nvPr>
        </p:nvSpPr>
        <p:spPr/>
        <p:txBody>
          <a:bodyPr/>
          <a:lstStyle/>
          <a:p>
            <a:r>
              <a:rPr lang="es-CL" smtClean="0"/>
              <a:t>Slide </a:t>
            </a:r>
            <a:fld id="{40FD9592-9C66-4CED-B59B-A5C8608A17F8}" type="slidenum">
              <a:rPr lang="es-CL" smtClean="0"/>
              <a:pPr/>
              <a:t>7</a:t>
            </a:fld>
            <a:endParaRPr lang="es-CL"/>
          </a:p>
        </p:txBody>
      </p:sp>
      <p:sp>
        <p:nvSpPr>
          <p:cNvPr id="32" name="Oval 31"/>
          <p:cNvSpPr/>
          <p:nvPr/>
        </p:nvSpPr>
        <p:spPr bwMode="ltGray">
          <a:xfrm>
            <a:off x="179512" y="2348880"/>
            <a:ext cx="1656184" cy="864096"/>
          </a:xfrm>
          <a:prstGeom prst="ellipse">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err="1" smtClean="0">
              <a:solidFill>
                <a:schemeClr val="bg1"/>
              </a:solidFill>
              <a:latin typeface="Georgia" pitchFamily="18" charset="0"/>
            </a:endParaRPr>
          </a:p>
        </p:txBody>
      </p:sp>
      <p:sp>
        <p:nvSpPr>
          <p:cNvPr id="28" name="Footer Placeholder 11"/>
          <p:cNvSpPr>
            <a:spLocks noGrp="1"/>
          </p:cNvSpPr>
          <p:nvPr>
            <p:ph type="ftr" sz="quarter" idx="4294967295"/>
          </p:nvPr>
        </p:nvSpPr>
        <p:spPr>
          <a:xfrm>
            <a:off x="530352" y="6324600"/>
            <a:ext cx="5260848" cy="150876"/>
          </a:xfrm>
          <a:prstGeom prst="rect">
            <a:avLst/>
          </a:prstGeom>
        </p:spPr>
        <p:txBody>
          <a:bodyPr vert="horz" lIns="0" tIns="0" rIns="0" bIns="0" anchor="b" anchorCtr="0">
            <a:noAutofit/>
          </a:bodyPr>
          <a:lstStyle/>
          <a:p>
            <a:r>
              <a:rPr lang="es-CL" sz="1000" dirty="0">
                <a:latin typeface="Arial" pitchFamily="34" charset="0"/>
                <a:cs typeface="Arial" pitchFamily="34" charset="0"/>
              </a:rPr>
              <a:t>Contabilidad Gerencial</a:t>
            </a:r>
          </a:p>
        </p:txBody>
      </p:sp>
    </p:spTree>
    <p:custDataLst>
      <p:tags r:id="rId1"/>
    </p:custDataLst>
    <p:extLst>
      <p:ext uri="{BB962C8B-B14F-4D97-AF65-F5344CB8AC3E}">
        <p14:creationId xmlns:p14="http://schemas.microsoft.com/office/powerpoint/2010/main" val="379987550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Contenidos de un estado financiero bajo IFRS</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Contenido:</a:t>
            </a:r>
          </a:p>
          <a:p>
            <a:pPr lvl="1"/>
            <a:r>
              <a:rPr lang="es-CL" dirty="0" smtClean="0"/>
              <a:t>Estado de situación financiera</a:t>
            </a:r>
          </a:p>
          <a:p>
            <a:pPr lvl="1"/>
            <a:r>
              <a:rPr lang="es-CL" dirty="0" smtClean="0"/>
              <a:t>Estado de resultados (por función o por naturaleza)</a:t>
            </a:r>
          </a:p>
          <a:p>
            <a:pPr lvl="1"/>
            <a:r>
              <a:rPr lang="es-CL" dirty="0" smtClean="0"/>
              <a:t>Estado de resultados integrales</a:t>
            </a:r>
          </a:p>
          <a:p>
            <a:pPr lvl="1"/>
            <a:r>
              <a:rPr lang="es-CL" dirty="0" smtClean="0"/>
              <a:t>Estado de cambio en el patrimonio</a:t>
            </a:r>
          </a:p>
          <a:p>
            <a:pPr lvl="1"/>
            <a:r>
              <a:rPr lang="es-CL" dirty="0" smtClean="0"/>
              <a:t>Estado de flujos de efectivo</a:t>
            </a:r>
          </a:p>
          <a:p>
            <a:pPr lvl="1"/>
            <a:r>
              <a:rPr lang="es-CL" dirty="0" smtClean="0"/>
              <a:t>Notas a los estados financieros</a:t>
            </a:r>
            <a:endParaRPr lang="es-CL"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8</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25951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Lectura para la próxima clase</a:t>
            </a:r>
            <a:endParaRPr lang="es-CL" b="0" i="0" dirty="0"/>
          </a:p>
        </p:txBody>
      </p:sp>
      <p:sp>
        <p:nvSpPr>
          <p:cNvPr id="3" name="Content Placeholder 2"/>
          <p:cNvSpPr>
            <a:spLocks noGrp="1"/>
          </p:cNvSpPr>
          <p:nvPr>
            <p:ph sz="quarter" idx="15"/>
          </p:nvPr>
        </p:nvSpPr>
        <p:spPr/>
        <p:txBody>
          <a:bodyPr/>
          <a:lstStyle/>
          <a:p>
            <a:r>
              <a:rPr lang="es-CL" b="1" dirty="0" smtClean="0">
                <a:solidFill>
                  <a:schemeClr val="tx2"/>
                </a:solidFill>
              </a:rPr>
              <a:t>EEFF de </a:t>
            </a:r>
            <a:r>
              <a:rPr lang="es-CL" b="1" dirty="0" err="1" smtClean="0">
                <a:solidFill>
                  <a:schemeClr val="tx2"/>
                </a:solidFill>
              </a:rPr>
              <a:t>Latam</a:t>
            </a:r>
            <a:r>
              <a:rPr lang="es-CL" b="1" dirty="0" smtClean="0">
                <a:solidFill>
                  <a:schemeClr val="tx2"/>
                </a:solidFill>
              </a:rPr>
              <a:t> Airlines </a:t>
            </a:r>
            <a:r>
              <a:rPr lang="es-CL" b="1" dirty="0" err="1" smtClean="0">
                <a:solidFill>
                  <a:schemeClr val="tx2"/>
                </a:solidFill>
              </a:rPr>
              <a:t>Group</a:t>
            </a:r>
            <a:r>
              <a:rPr lang="es-CL" b="1" dirty="0" smtClean="0">
                <a:solidFill>
                  <a:schemeClr val="tx2"/>
                </a:solidFill>
              </a:rPr>
              <a:t> S.A. al 31 de diciembre de 2016</a:t>
            </a:r>
          </a:p>
          <a:p>
            <a:r>
              <a:rPr lang="es-CL" dirty="0" smtClean="0"/>
              <a:t>Leer en detalle:</a:t>
            </a:r>
          </a:p>
          <a:p>
            <a:pPr lvl="1"/>
            <a:r>
              <a:rPr lang="es-CL" dirty="0" smtClean="0"/>
              <a:t>Estados financieros básicos (balance, estado de resultados y resultados integrales, flujo y patrimonio)</a:t>
            </a:r>
          </a:p>
          <a:p>
            <a:pPr lvl="1"/>
            <a:r>
              <a:rPr lang="es-CL" dirty="0" smtClean="0"/>
              <a:t>Mínimo Notas 1, 2, 4 y 5.</a:t>
            </a:r>
          </a:p>
          <a:p>
            <a:pPr lvl="1">
              <a:buNone/>
            </a:pPr>
            <a:endParaRPr lang="es-CL" dirty="0" smtClean="0"/>
          </a:p>
          <a:p>
            <a:pPr lvl="1">
              <a:buNone/>
            </a:pPr>
            <a:endParaRPr lang="es-CL" dirty="0" smtClean="0"/>
          </a:p>
          <a:p>
            <a:pPr lvl="1">
              <a:buNone/>
            </a:pPr>
            <a:r>
              <a:rPr lang="es-CL" sz="1400" dirty="0" smtClean="0"/>
              <a:t>(*) Bajar de la página </a:t>
            </a:r>
            <a:r>
              <a:rPr lang="es-CL" sz="1400" dirty="0" smtClean="0">
                <a:hlinkClick r:id="rId3"/>
              </a:rPr>
              <a:t>www.lan.com</a:t>
            </a:r>
            <a:r>
              <a:rPr lang="es-CL" sz="1400" dirty="0" smtClean="0"/>
              <a:t> (Investor </a:t>
            </a:r>
            <a:r>
              <a:rPr lang="es-CL" sz="1400" dirty="0" err="1" smtClean="0"/>
              <a:t>relations</a:t>
            </a:r>
            <a:r>
              <a:rPr lang="es-CL" sz="1400" dirty="0" smtClean="0"/>
              <a:t>) o </a:t>
            </a:r>
            <a:r>
              <a:rPr lang="es-CL" sz="1400" dirty="0" smtClean="0">
                <a:hlinkClick r:id="rId4"/>
              </a:rPr>
              <a:t>www.svs.cl</a:t>
            </a:r>
            <a:r>
              <a:rPr lang="es-CL" sz="1400" dirty="0" smtClean="0"/>
              <a:t> .</a:t>
            </a:r>
            <a:endParaRPr lang="es-CL" sz="1400" dirty="0"/>
          </a:p>
        </p:txBody>
      </p:sp>
      <p:sp>
        <p:nvSpPr>
          <p:cNvPr id="10" name="Slide Number Placeholder 9"/>
          <p:cNvSpPr>
            <a:spLocks noGrp="1"/>
          </p:cNvSpPr>
          <p:nvPr>
            <p:ph type="sldNum" sz="quarter" idx="18"/>
          </p:nvPr>
        </p:nvSpPr>
        <p:spPr/>
        <p:txBody>
          <a:bodyPr/>
          <a:lstStyle/>
          <a:p>
            <a:r>
              <a:rPr lang="es-CL" smtClean="0"/>
              <a:t>Slide </a:t>
            </a:r>
            <a:fld id="{1362E92C-E989-4D66-8E43-0B2E53FF3E06}" type="slidenum">
              <a:rPr lang="es-CL" smtClean="0"/>
              <a:pPr/>
              <a:t>9</a:t>
            </a:fld>
            <a:endParaRPr lang="es-CL"/>
          </a:p>
        </p:txBody>
      </p:sp>
      <p:sp>
        <p:nvSpPr>
          <p:cNvPr id="7"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6951779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PYRIGHT" val="Templeton &amp; Webster GmbH"/>
  <p:tag name="S_LAYOUT" val="CENTER"/>
</p:tagLst>
</file>

<file path=ppt/theme/theme1.xml><?xml version="1.0" encoding="utf-8"?>
<a:theme xmlns:a="http://schemas.openxmlformats.org/drawingml/2006/main" name="PwC Presentation Chile">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wC Burgundy">
    <a:dk1>
      <a:srgbClr val="000000"/>
    </a:dk1>
    <a:lt1>
      <a:srgbClr val="FFFFFF"/>
    </a:lt1>
    <a:dk2>
      <a:srgbClr val="A32020"/>
    </a:dk2>
    <a:lt2>
      <a:srgbClr val="FFFFFF"/>
    </a:lt2>
    <a:accent1>
      <a:srgbClr val="A32020"/>
    </a:accent1>
    <a:accent2>
      <a:srgbClr val="E0301E"/>
    </a:accent2>
    <a:accent3>
      <a:srgbClr val="602320"/>
    </a:accent3>
    <a:accent4>
      <a:srgbClr val="E27588"/>
    </a:accent4>
    <a:accent5>
      <a:srgbClr val="DC6900"/>
    </a:accent5>
    <a:accent6>
      <a:srgbClr val="FFB600"/>
    </a:accent6>
    <a:hlink>
      <a:srgbClr val="0000FF"/>
    </a:hlink>
    <a:folHlink>
      <a:srgbClr val="0000FF"/>
    </a:folHlink>
  </a:clrScheme>
</a:themeOverride>
</file>

<file path=docProps/app.xml><?xml version="1.0" encoding="utf-8"?>
<Properties xmlns="http://schemas.openxmlformats.org/officeDocument/2006/extended-properties" xmlns:vt="http://schemas.openxmlformats.org/officeDocument/2006/docPropsVTypes">
  <Template/>
  <TotalTime>7634</TotalTime>
  <Words>2032</Words>
  <Application>Microsoft Macintosh PowerPoint</Application>
  <PresentationFormat>On-screen Show (4:3)</PresentationFormat>
  <Paragraphs>398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Courier New</vt:lpstr>
      <vt:lpstr>Georgia</vt:lpstr>
      <vt:lpstr>Wingdings</vt:lpstr>
      <vt:lpstr>ZDingbats</vt:lpstr>
      <vt:lpstr>Arial</vt:lpstr>
      <vt:lpstr>PwC Presentation Chile</vt:lpstr>
      <vt:lpstr>Contabilidad Gerencial</vt:lpstr>
      <vt:lpstr>Objetivos del programa</vt:lpstr>
      <vt:lpstr>Objetivos del programa</vt:lpstr>
      <vt:lpstr>La información financiera</vt:lpstr>
      <vt:lpstr>Objetivos del programa</vt:lpstr>
      <vt:lpstr>Definiciones</vt:lpstr>
      <vt:lpstr>Estructura de una norma Normalmente una norma se estructura de la siguiente manera:</vt:lpstr>
      <vt:lpstr>Contenidos de un estado financiero bajo IFRS</vt:lpstr>
      <vt:lpstr>Lectura para la próxima clase</vt:lpstr>
      <vt:lpstr>Próximos temas</vt:lpstr>
      <vt:lpstr>1. Información por segmentos</vt:lpstr>
      <vt:lpstr>1. Información por segmentos (Cont.)</vt:lpstr>
      <vt:lpstr>1. Información por segmentos (Cont.)</vt:lpstr>
      <vt:lpstr>1. Información por segmentos (Cont.)</vt:lpstr>
      <vt:lpstr>1. Información por segmentos (Cont.)</vt:lpstr>
      <vt:lpstr>2. Valor justo </vt:lpstr>
      <vt:lpstr>2. Valor justo (Cont.) </vt:lpstr>
      <vt:lpstr>2. Valor justo (Cont.) </vt:lpstr>
      <vt:lpstr>2. Valor justo (Cont.)</vt:lpstr>
      <vt:lpstr>2. Valor justo (Cont.)</vt:lpstr>
      <vt:lpstr>2. Valor justo (Cont.)</vt:lpstr>
      <vt:lpstr>2. Valor justo (Cont.)</vt:lpstr>
      <vt:lpstr>2. Valor justo (Cont.)</vt:lpstr>
      <vt:lpstr>2. Valor justo (Cont.)</vt:lpstr>
      <vt:lpstr>3. Deterioro</vt:lpstr>
      <vt:lpstr>3. Deterioro (Cont.)</vt:lpstr>
      <vt:lpstr>3. Deterioro (Cont.)</vt:lpstr>
      <vt:lpstr>3. Deterioro (Cont.)</vt:lpstr>
      <vt:lpstr>3. Deterioro (Cont.)</vt:lpstr>
      <vt:lpstr>4. Estimaciones críticas de la gerencia</vt:lpstr>
      <vt:lpstr>Preguntas?</vt:lpstr>
    </vt:vector>
  </TitlesOfParts>
  <Company>PricewaterhouseCoopers</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IFRS</dc:title>
  <dc:creator>Jonathan Yeomans</dc:creator>
  <cp:lastModifiedBy>Marcelo Dutilh</cp:lastModifiedBy>
  <cp:revision>109</cp:revision>
  <dcterms:created xsi:type="dcterms:W3CDTF">2011-05-27T19:05:48Z</dcterms:created>
  <dcterms:modified xsi:type="dcterms:W3CDTF">2017-08-19T22:24:23Z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5</vt:lpwstr>
  </property>
</Properties>
</file>