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33" r:id="rId1"/>
  </p:sldMasterIdLst>
  <p:notesMasterIdLst>
    <p:notesMasterId r:id="rId57"/>
  </p:notesMasterIdLst>
  <p:handoutMasterIdLst>
    <p:handoutMasterId r:id="rId58"/>
  </p:handoutMasterIdLst>
  <p:sldIdLst>
    <p:sldId id="996" r:id="rId2"/>
    <p:sldId id="951" r:id="rId3"/>
    <p:sldId id="640" r:id="rId4"/>
    <p:sldId id="938" r:id="rId5"/>
    <p:sldId id="939" r:id="rId6"/>
    <p:sldId id="953" r:id="rId7"/>
    <p:sldId id="734" r:id="rId8"/>
    <p:sldId id="954" r:id="rId9"/>
    <p:sldId id="635" r:id="rId10"/>
    <p:sldId id="955" r:id="rId11"/>
    <p:sldId id="998" r:id="rId12"/>
    <p:sldId id="993" r:id="rId13"/>
    <p:sldId id="956" r:id="rId14"/>
    <p:sldId id="900" r:id="rId15"/>
    <p:sldId id="957" r:id="rId16"/>
    <p:sldId id="577" r:id="rId17"/>
    <p:sldId id="994" r:id="rId18"/>
    <p:sldId id="979" r:id="rId19"/>
    <p:sldId id="934" r:id="rId20"/>
    <p:sldId id="967" r:id="rId21"/>
    <p:sldId id="980" r:id="rId22"/>
    <p:sldId id="904" r:id="rId23"/>
    <p:sldId id="909" r:id="rId24"/>
    <p:sldId id="992" r:id="rId25"/>
    <p:sldId id="958" r:id="rId26"/>
    <p:sldId id="817" r:id="rId27"/>
    <p:sldId id="821" r:id="rId28"/>
    <p:sldId id="940" r:id="rId29"/>
    <p:sldId id="913" r:id="rId30"/>
    <p:sldId id="819" r:id="rId31"/>
    <p:sldId id="988" r:id="rId32"/>
    <p:sldId id="984" r:id="rId33"/>
    <p:sldId id="941" r:id="rId34"/>
    <p:sldId id="985" r:id="rId35"/>
    <p:sldId id="986" r:id="rId36"/>
    <p:sldId id="989" r:id="rId37"/>
    <p:sldId id="959" r:id="rId38"/>
    <p:sldId id="991" r:id="rId39"/>
    <p:sldId id="888" r:id="rId40"/>
    <p:sldId id="990" r:id="rId41"/>
    <p:sldId id="911" r:id="rId42"/>
    <p:sldId id="961" r:id="rId43"/>
    <p:sldId id="987" r:id="rId44"/>
    <p:sldId id="824" r:id="rId45"/>
    <p:sldId id="995" r:id="rId46"/>
    <p:sldId id="901" r:id="rId47"/>
    <p:sldId id="962" r:id="rId48"/>
    <p:sldId id="844" r:id="rId49"/>
    <p:sldId id="902" r:id="rId50"/>
    <p:sldId id="964" r:id="rId51"/>
    <p:sldId id="949" r:id="rId52"/>
    <p:sldId id="950" r:id="rId53"/>
    <p:sldId id="963" r:id="rId54"/>
    <p:sldId id="943" r:id="rId55"/>
    <p:sldId id="997" r:id="rId56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00FF"/>
    <a:srgbClr val="00FFFF"/>
    <a:srgbClr val="008080"/>
    <a:srgbClr val="A29DE7"/>
    <a:srgbClr val="FFD600"/>
    <a:srgbClr val="000000"/>
    <a:srgbClr val="BCE292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31" autoAdjust="0"/>
    <p:restoredTop sz="94616" autoAdjust="0"/>
  </p:normalViewPr>
  <p:slideViewPr>
    <p:cSldViewPr>
      <p:cViewPr>
        <p:scale>
          <a:sx n="100" d="100"/>
          <a:sy n="100" d="100"/>
        </p:scale>
        <p:origin x="-954" y="-72"/>
      </p:cViewPr>
      <p:guideLst>
        <p:guide orient="horz" pos="531"/>
        <p:guide orient="horz" pos="3049"/>
        <p:guide orient="horz" pos="3117"/>
        <p:guide orient="horz" pos="429"/>
        <p:guide orient="horz" pos="974"/>
        <p:guide orient="horz" pos="1042"/>
        <p:guide orient="horz" pos="1484"/>
        <p:guide orient="horz" pos="1552"/>
        <p:guide pos="204"/>
        <p:guide pos="5556"/>
        <p:guide pos="2835"/>
        <p:guide pos="2925"/>
        <p:guide pos="3742"/>
        <p:guide pos="3833"/>
        <p:guide pos="4649"/>
        <p:guide pos="4740"/>
      </p:guideLst>
    </p:cSldViewPr>
  </p:slideViewPr>
  <p:outlineViewPr>
    <p:cViewPr>
      <p:scale>
        <a:sx n="33" d="100"/>
        <a:sy n="33" d="100"/>
      </p:scale>
      <p:origin x="264" y="1514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294"/>
    </p:cViewPr>
  </p:sorterViewPr>
  <p:notesViewPr>
    <p:cSldViewPr>
      <p:cViewPr>
        <p:scale>
          <a:sx n="75" d="100"/>
          <a:sy n="75" d="100"/>
        </p:scale>
        <p:origin x="-4074" y="-492"/>
      </p:cViewPr>
      <p:guideLst>
        <p:guide orient="horz" pos="5560"/>
        <p:guide orient="horz" pos="484"/>
        <p:guide pos="289"/>
        <p:guide pos="4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7" Type="http://schemas.openxmlformats.org/officeDocument/2006/relationships/slide" Target="slides/slide52.xml"/><Relationship Id="rId2" Type="http://schemas.openxmlformats.org/officeDocument/2006/relationships/slide" Target="slides/slide37.xml"/><Relationship Id="rId1" Type="http://schemas.openxmlformats.org/officeDocument/2006/relationships/slide" Target="slides/slide26.xml"/><Relationship Id="rId6" Type="http://schemas.openxmlformats.org/officeDocument/2006/relationships/slide" Target="slides/slide51.xml"/><Relationship Id="rId5" Type="http://schemas.openxmlformats.org/officeDocument/2006/relationships/slide" Target="slides/slide49.xml"/><Relationship Id="rId4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861050" y="8828088"/>
            <a:ext cx="690563" cy="2698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s-CL"/>
              <a:t>Page </a:t>
            </a:r>
            <a:fld id="{B1EBF2D0-279F-449C-80B6-6D2D28814716}" type="slidenum">
              <a:rPr lang="en-US" altLang="es-CL"/>
              <a:pPr>
                <a:defRPr/>
              </a:pPr>
              <a:t>‹Nº›</a:t>
            </a:fld>
            <a:endParaRPr lang="en-US" altLang="es-CL"/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08700" y="192088"/>
            <a:ext cx="4460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788" y="8828088"/>
            <a:ext cx="5126037" cy="269875"/>
          </a:xfrm>
          <a:prstGeom prst="rect">
            <a:avLst/>
          </a:prstGeom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s-CL" sz="800" smtClean="0">
                <a:solidFill>
                  <a:schemeClr val="bg2"/>
                </a:solidFill>
                <a:cs typeface="Arial" pitchFamily="34" charset="0"/>
              </a:rPr>
              <a:t>© GfK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2881527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79375" y="76835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5" tIns="46112" rIns="92225" bIns="4611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8788" y="4429125"/>
            <a:ext cx="6092825" cy="417353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  <a:endParaRPr lang="en-US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861050" y="8828088"/>
            <a:ext cx="690563" cy="2698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s-CL"/>
              <a:t>Page </a:t>
            </a:r>
            <a:fld id="{236DB4C1-3FFB-4C57-8BBA-DBEF8D7F6E22}" type="slidenum">
              <a:rPr lang="en-US" altLang="es-CL"/>
              <a:pPr>
                <a:defRPr/>
              </a:pPr>
              <a:t>‹Nº›</a:t>
            </a:fld>
            <a:endParaRPr lang="en-US" altLang="es-CL"/>
          </a:p>
        </p:txBody>
      </p:sp>
      <p:sp>
        <p:nvSpPr>
          <p:cNvPr id="6" name="TextBox 5"/>
          <p:cNvSpPr txBox="1"/>
          <p:nvPr/>
        </p:nvSpPr>
        <p:spPr>
          <a:xfrm>
            <a:off x="458788" y="8828088"/>
            <a:ext cx="5126037" cy="269875"/>
          </a:xfrm>
          <a:prstGeom prst="rect">
            <a:avLst/>
          </a:prstGeom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s-CL" sz="800" smtClean="0">
                <a:solidFill>
                  <a:schemeClr val="bg2"/>
                </a:solidFill>
                <a:cs typeface="Arial" pitchFamily="34" charset="0"/>
              </a:rPr>
              <a:t>© GfK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50658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ts val="300"/>
      </a:spcAft>
      <a:buFont typeface="Arial" pitchFamily="34" charset="0"/>
      <a:defRPr sz="1000" kern="1200">
        <a:solidFill>
          <a:schemeClr val="tx2"/>
        </a:solidFill>
        <a:latin typeface="Arial" pitchFamily="34" charset="0"/>
        <a:ea typeface="ＭＳ Ｐゴシック" charset="0"/>
        <a:cs typeface="ＭＳ Ｐゴシック" charset="0"/>
      </a:defRPr>
    </a:lvl1pPr>
    <a:lvl2pPr algn="l" rtl="0" eaLnBrk="0" fontAlgn="base" hangingPunct="0">
      <a:spcBef>
        <a:spcPct val="30000"/>
      </a:spcBef>
      <a:spcAft>
        <a:spcPts val="300"/>
      </a:spcAft>
      <a:buFont typeface="Arial" pitchFamily="34" charset="0"/>
      <a:defRPr sz="10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0488" indent="-90488" algn="l" rtl="0" eaLnBrk="0" fontAlgn="base" hangingPunct="0">
      <a:spcBef>
        <a:spcPct val="30000"/>
      </a:spcBef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79388" indent="-90488" algn="l" rtl="0" eaLnBrk="0" fontAlgn="base" hangingPunct="0">
      <a:spcBef>
        <a:spcPct val="30000"/>
      </a:spcBef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263525" indent="-88900" algn="l" rtl="0" eaLnBrk="0" fontAlgn="base" hangingPunct="0">
      <a:spcBef>
        <a:spcPct val="30000"/>
      </a:spcBef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36600"/>
            <a:ext cx="5534025" cy="31130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970161" y="8829574"/>
            <a:ext cx="3038604" cy="465340"/>
          </a:xfrm>
          <a:prstGeom prst="rect">
            <a:avLst/>
          </a:prstGeom>
        </p:spPr>
        <p:txBody>
          <a:bodyPr lIns="91283" tIns="45642" rIns="91283" bIns="45642"/>
          <a:lstStyle/>
          <a:p>
            <a:r>
              <a:rPr lang="en-US" dirty="0">
                <a:solidFill>
                  <a:srgbClr val="928580"/>
                </a:solidFill>
                <a:latin typeface="Calibri"/>
              </a:rPr>
              <a:t>Page </a:t>
            </a:r>
            <a:fld id="{631115FC-FCCC-412E-8B45-85A3F482063D}" type="slidenum">
              <a:rPr lang="en-US">
                <a:solidFill>
                  <a:srgbClr val="928580"/>
                </a:solidFill>
                <a:latin typeface="Calibri"/>
              </a:rPr>
              <a:pPr/>
              <a:t>1</a:t>
            </a:fld>
            <a:endParaRPr lang="en-US" dirty="0">
              <a:solidFill>
                <a:srgbClr val="92858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CL" sz="800" smtClean="0">
                <a:solidFill>
                  <a:schemeClr val="bg2"/>
                </a:solidFill>
              </a:rPr>
              <a:t>Page </a:t>
            </a:r>
            <a:fld id="{D2D88365-CF28-4DBC-A84D-4E54F82FD973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0907C51-7A0A-4F9E-ABDA-BFBAAB8A58A6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1A5C502-A350-4165-BF0D-546CB0A49F4F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47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6CC83F0-B32A-4586-B71F-B82130EF2174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C0AF23D5-6E20-4A12-A2E0-6DC2EE5D07D7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53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36600"/>
            <a:ext cx="5534025" cy="31130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970161" y="8829574"/>
            <a:ext cx="3038604" cy="465340"/>
          </a:xfrm>
          <a:prstGeom prst="rect">
            <a:avLst/>
          </a:prstGeom>
        </p:spPr>
        <p:txBody>
          <a:bodyPr lIns="91283" tIns="45642" rIns="91283" bIns="45642"/>
          <a:lstStyle/>
          <a:p>
            <a:r>
              <a:rPr lang="en-US" dirty="0">
                <a:solidFill>
                  <a:srgbClr val="928580"/>
                </a:solidFill>
                <a:latin typeface="Calibri"/>
              </a:rPr>
              <a:t>Page </a:t>
            </a:r>
            <a:fld id="{631115FC-FCCC-412E-8B45-85A3F482063D}" type="slidenum">
              <a:rPr lang="en-US">
                <a:solidFill>
                  <a:srgbClr val="928580"/>
                </a:solidFill>
                <a:latin typeface="Calibri"/>
              </a:rPr>
              <a:pPr/>
              <a:t>55</a:t>
            </a:fld>
            <a:endParaRPr lang="en-US" dirty="0">
              <a:solidFill>
                <a:srgbClr val="92858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88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8188" y="736600"/>
            <a:ext cx="5534025" cy="3113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36600"/>
            <a:ext cx="5534025" cy="3113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L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B3ADC9CC-A093-4F8D-BAA6-BA1B409F5F8D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2D14337D-2CBF-4E31-8931-BE95435F46DE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90F2050-2DA0-41BA-822D-22B437F19F6F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68ECCF40-0249-44E9-A796-A2D077759FDC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CL" sz="800" smtClean="0">
                <a:solidFill>
                  <a:schemeClr val="bg2"/>
                </a:solidFill>
              </a:rPr>
              <a:t>Page </a:t>
            </a:r>
            <a:fld id="{B4E4C21B-06BE-4740-BA00-765DE225789B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4138" y="768350"/>
            <a:ext cx="61928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>
              <a:ea typeface="ＭＳ Ｐゴシック" pitchFamily="34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ts val="300"/>
              </a:spcAft>
              <a:buFont typeface="Arial" pitchFamily="34" charset="0"/>
              <a:buChar char="•"/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A9C07FDF-14E4-4541-B0EC-5AFEC18C9D07}" type="slidenum">
              <a:rPr lang="en-US" altLang="es-CL" sz="8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s-CL" sz="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323410" y="915566"/>
            <a:ext cx="8496740" cy="28825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8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827" y="167224"/>
            <a:ext cx="6841455" cy="676932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50830" y="1168004"/>
            <a:ext cx="4244975" cy="3132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3" y="1168004"/>
            <a:ext cx="4244975" cy="3132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700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21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96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14300"/>
            <a:ext cx="8763000" cy="8572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273050" y="1017984"/>
            <a:ext cx="8642350" cy="3576638"/>
          </a:xfrm>
        </p:spPr>
        <p:txBody>
          <a:bodyPr/>
          <a:lstStyle/>
          <a:p>
            <a:pPr lvl="0"/>
            <a:endParaRPr lang="es-CL" noProof="0" smtClean="0"/>
          </a:p>
        </p:txBody>
      </p:sp>
    </p:spTree>
    <p:extLst>
      <p:ext uri="{BB962C8B-B14F-4D97-AF65-F5344CB8AC3E}">
        <p14:creationId xmlns:p14="http://schemas.microsoft.com/office/powerpoint/2010/main" val="11506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 with sp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922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"/>
          <a:stretch/>
        </p:blipFill>
        <p:spPr bwMode="gray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51247" y="200272"/>
            <a:ext cx="583200" cy="5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38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195263"/>
            <a:ext cx="63357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 bwMode="gray">
          <a:xfrm>
            <a:off x="323850" y="788988"/>
            <a:ext cx="8496300" cy="3997325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4" name="VCT_Marker_ID_4" hidden="1"/>
          <p:cNvSpPr/>
          <p:nvPr>
            <p:custDataLst>
              <p:tags r:id="rId11"/>
            </p:custDataLst>
          </p:nvPr>
        </p:nvSpPr>
        <p:spPr bwMode="gray">
          <a:xfrm>
            <a:off x="1270000" y="95250"/>
            <a:ext cx="127000" cy="95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197" name="Rechteck 74"/>
          <p:cNvSpPr>
            <a:spLocks noChangeArrowheads="1"/>
          </p:cNvSpPr>
          <p:nvPr userDrawn="1"/>
        </p:nvSpPr>
        <p:spPr bwMode="gray">
          <a:xfrm>
            <a:off x="7524750" y="4948238"/>
            <a:ext cx="1295400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11DDC09-DB79-4308-B645-43CC59048A0C}" type="slidenum">
              <a:rPr lang="en-US" altLang="es-CL" sz="800" smtClean="0">
                <a:solidFill>
                  <a:srgbClr val="928580"/>
                </a:solidFill>
              </a:rPr>
              <a:pPr algn="r" eaLnBrk="1" hangingPunct="1">
                <a:defRPr/>
              </a:pPr>
              <a:t>‹Nº›</a:t>
            </a:fld>
            <a:endParaRPr lang="en-US" altLang="es-CL" sz="800" smtClean="0">
              <a:solidFill>
                <a:srgbClr val="928580"/>
              </a:solidFill>
            </a:endParaRPr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324390" y="4948080"/>
            <a:ext cx="7056000" cy="10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/>
          <a:lstStyle/>
          <a:p>
            <a:pPr marL="0" lvl="8">
              <a:defRPr/>
            </a:pPr>
            <a:r>
              <a:rPr lang="en-US" sz="800" dirty="0">
                <a:solidFill>
                  <a:schemeClr val="bg2"/>
                </a:solidFill>
                <a:ea typeface="+mn-ea"/>
              </a:rPr>
              <a:t>© GfK  | </a:t>
            </a:r>
            <a:r>
              <a:rPr lang="en-US" sz="800" dirty="0" err="1">
                <a:solidFill>
                  <a:schemeClr val="bg2"/>
                </a:solidFill>
                <a:ea typeface="+mn-ea"/>
              </a:rPr>
              <a:t>Estudio</a:t>
            </a:r>
            <a:r>
              <a:rPr lang="en-US" sz="800" dirty="0">
                <a:solidFill>
                  <a:schemeClr val="bg2"/>
                </a:solidFill>
                <a:ea typeface="+mn-ea"/>
              </a:rPr>
              <a:t> IM | Agosto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40" r:id="rId1"/>
    <p:sldLayoutId id="2147488441" r:id="rId2"/>
    <p:sldLayoutId id="2147488442" r:id="rId3"/>
    <p:sldLayoutId id="2147488443" r:id="rId4"/>
    <p:sldLayoutId id="2147488444" r:id="rId5"/>
    <p:sldLayoutId id="2147488445" r:id="rId6"/>
    <p:sldLayoutId id="2147488446" r:id="rId7"/>
    <p:sldLayoutId id="21474884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80975" indent="-180975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358775" indent="-180975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539750" indent="-180975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5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46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87.bin"/><Relationship Id="rId5" Type="http://schemas.openxmlformats.org/officeDocument/2006/relationships/tags" Target="../tags/tag28.xml"/><Relationship Id="rId10" Type="http://schemas.openxmlformats.org/officeDocument/2006/relationships/image" Target="../media/image5.png"/><Relationship Id="rId4" Type="http://schemas.openxmlformats.org/officeDocument/2006/relationships/tags" Target="../tags/tag27.xml"/><Relationship Id="rId9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523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gray">
          <a:xfrm>
            <a:off x="179512" y="1503194"/>
            <a:ext cx="6307782" cy="2880320"/>
          </a:xfrm>
          <a:prstGeom prst="roundRect">
            <a:avLst/>
          </a:prstGeom>
          <a:solidFill>
            <a:srgbClr val="EAEAEA">
              <a:alpha val="69804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Objek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>
            <p:custDataLst>
              <p:tags r:id="rId3"/>
            </p:custDataLst>
          </p:nvPr>
        </p:nvGrpSpPr>
        <p:grpSpPr bwMode="gray">
          <a:xfrm>
            <a:off x="5450756" y="3941414"/>
            <a:ext cx="288032" cy="288032"/>
            <a:chOff x="7200292" y="4479962"/>
            <a:chExt cx="288032" cy="288032"/>
          </a:xfrm>
        </p:grpSpPr>
        <p:sp>
          <p:nvSpPr>
            <p:cNvPr id="25" name="Ellipse 24"/>
            <p:cNvSpPr/>
            <p:nvPr>
              <p:custDataLst>
                <p:tags r:id="rId6"/>
              </p:custDataLst>
            </p:nvPr>
          </p:nvSpPr>
          <p:spPr bwMode="gray">
            <a:xfrm>
              <a:off x="7200292" y="4479962"/>
              <a:ext cx="288032" cy="28803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buFont typeface="Courier New" pitchFamily="49" charset="0"/>
                <a:buNone/>
              </a:pPr>
              <a:endParaRPr lang="en-US" sz="16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" name="Ellipse 25"/>
            <p:cNvSpPr/>
            <p:nvPr>
              <p:custDataLst>
                <p:tags r:id="rId7"/>
              </p:custDataLst>
            </p:nvPr>
          </p:nvSpPr>
          <p:spPr bwMode="gray">
            <a:xfrm>
              <a:off x="7236308" y="4515978"/>
              <a:ext cx="216000" cy="2160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buFont typeface="Courier New" pitchFamily="49" charset="0"/>
                <a:buNone/>
              </a:pPr>
              <a:endParaRPr lang="en-US" sz="16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7" name="Rechteck 26"/>
          <p:cNvSpPr/>
          <p:nvPr>
            <p:custDataLst>
              <p:tags r:id="rId4"/>
            </p:custDataLst>
          </p:nvPr>
        </p:nvSpPr>
        <p:spPr bwMode="gray">
          <a:xfrm>
            <a:off x="467544" y="2031690"/>
            <a:ext cx="5019228" cy="16921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MÓVIL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Agosto 2017</a:t>
            </a:r>
          </a:p>
          <a:p>
            <a:endParaRPr lang="en-US" sz="2400" dirty="0">
              <a:solidFill>
                <a:srgbClr val="E55A00"/>
              </a:solidFill>
              <a:cs typeface="Arial" pitchFamily="34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cs typeface="Arial" pitchFamily="34" charset="0"/>
              </a:rPr>
              <a:t>Preparado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sz="1600" dirty="0" err="1" smtClean="0">
                <a:solidFill>
                  <a:schemeClr val="bg1"/>
                </a:solidFill>
                <a:cs typeface="Arial" pitchFamily="34" charset="0"/>
              </a:rPr>
              <a:t>Entel</a:t>
            </a:r>
            <a:endParaRPr lang="en-US" sz="16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1" name="Gerade Verbindung 2"/>
          <p:cNvCxnSpPr/>
          <p:nvPr>
            <p:custDataLst>
              <p:tags r:id="rId5"/>
            </p:custDataLst>
          </p:nvPr>
        </p:nvCxnSpPr>
        <p:spPr>
          <a:xfrm flipH="1">
            <a:off x="179512" y="4083918"/>
            <a:ext cx="5220000" cy="0"/>
          </a:xfrm>
          <a:prstGeom prst="line">
            <a:avLst/>
          </a:prstGeom>
          <a:noFill/>
          <a:ln w="28575"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51247" y="200272"/>
            <a:ext cx="583200" cy="5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5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 redondeado"/>
          <p:cNvSpPr/>
          <p:nvPr/>
        </p:nvSpPr>
        <p:spPr bwMode="gray">
          <a:xfrm>
            <a:off x="7812360" y="411510"/>
            <a:ext cx="1331640" cy="4732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27 Rectángulo redondeado"/>
          <p:cNvSpPr/>
          <p:nvPr/>
        </p:nvSpPr>
        <p:spPr bwMode="gray">
          <a:xfrm>
            <a:off x="4788024" y="411510"/>
            <a:ext cx="1584176" cy="4732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gray">
          <a:xfrm>
            <a:off x="0" y="4803998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 redondeado"/>
          <p:cNvSpPr/>
          <p:nvPr/>
        </p:nvSpPr>
        <p:spPr bwMode="gray">
          <a:xfrm>
            <a:off x="1727684" y="411163"/>
            <a:ext cx="1584176" cy="4732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33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66935"/>
              </p:ext>
            </p:extLst>
          </p:nvPr>
        </p:nvGraphicFramePr>
        <p:xfrm>
          <a:off x="414338" y="79375"/>
          <a:ext cx="87296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Gráfico" r:id="rId3" imgW="10106046" imgH="2086047" progId="MSGraph.Chart.8">
                  <p:embed followColorScheme="full"/>
                </p:oleObj>
              </mc:Choice>
              <mc:Fallback>
                <p:oleObj name="Gráfico" r:id="rId3" imgW="10106046" imgH="2086047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79375"/>
                        <a:ext cx="87296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Grp="1"/>
          </p:cNvSpPr>
          <p:nvPr>
            <p:ph type="title"/>
          </p:nvPr>
        </p:nvSpPr>
        <p:spPr>
          <a:xfrm>
            <a:off x="64405" y="65174"/>
            <a:ext cx="7927975" cy="279400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Generales </a:t>
            </a:r>
            <a:r>
              <a:rPr lang="es-ES_tradnl" altLang="es-CL" sz="1800" b="1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: </a:t>
            </a:r>
            <a:r>
              <a:rPr lang="es-ES_tradnl" altLang="es-CL" sz="1800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SUSCRIPCIÓN LIBRES</a:t>
            </a:r>
            <a:endParaRPr lang="es-ES" altLang="es-CL" sz="18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7" name="AutoShape 13"/>
          <p:cNvSpPr>
            <a:spLocks noChangeAspect="1" noChangeArrowheads="1"/>
          </p:cNvSpPr>
          <p:nvPr/>
        </p:nvSpPr>
        <p:spPr bwMode="auto">
          <a:xfrm rot="16200000">
            <a:off x="-207169" y="656432"/>
            <a:ext cx="865187" cy="3746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tabLst>
                <a:tab pos="361950" algn="l"/>
              </a:tabLst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MM FULL Y MULTI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auto">
          <a:xfrm rot="16200000">
            <a:off x="-61913" y="1485901"/>
            <a:ext cx="595313" cy="392112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 </a:t>
            </a: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SMART FUN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0" name="AutoShape 13"/>
          <p:cNvSpPr>
            <a:spLocks noChangeAspect="1" noChangeArrowheads="1"/>
          </p:cNvSpPr>
          <p:nvPr/>
        </p:nvSpPr>
        <p:spPr bwMode="auto">
          <a:xfrm rot="16200000">
            <a:off x="-209550" y="4154488"/>
            <a:ext cx="892175" cy="3746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CONECTADOS SIMPLE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2" name="AutoShape 13"/>
          <p:cNvSpPr>
            <a:spLocks noChangeAspect="1" noChangeArrowheads="1"/>
          </p:cNvSpPr>
          <p:nvPr/>
        </p:nvSpPr>
        <p:spPr bwMode="auto">
          <a:xfrm>
            <a:off x="4949825" y="4856063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33" name="AutoShape 13"/>
          <p:cNvSpPr>
            <a:spLocks noChangeAspect="1" noChangeArrowheads="1"/>
          </p:cNvSpPr>
          <p:nvPr/>
        </p:nvSpPr>
        <p:spPr bwMode="auto">
          <a:xfrm>
            <a:off x="1908175" y="4856063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34" name="AutoShape 13"/>
          <p:cNvSpPr>
            <a:spLocks noChangeAspect="1" noChangeArrowheads="1"/>
          </p:cNvSpPr>
          <p:nvPr/>
        </p:nvSpPr>
        <p:spPr bwMode="auto">
          <a:xfrm>
            <a:off x="6499225" y="4856063"/>
            <a:ext cx="12049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</a:t>
            </a:r>
            <a:r>
              <a:rPr lang="es-ES_tradnl" altLang="es-CL" sz="1000" dirty="0" err="1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M°</a:t>
            </a:r>
            <a:endParaRPr lang="es-ES_tradnl" altLang="es-CL" sz="1000" dirty="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7" name="AutoShape 13"/>
          <p:cNvSpPr>
            <a:spLocks noChangeAspect="1" noChangeArrowheads="1"/>
          </p:cNvSpPr>
          <p:nvPr/>
        </p:nvSpPr>
        <p:spPr bwMode="auto">
          <a:xfrm>
            <a:off x="395288" y="4856063"/>
            <a:ext cx="1204912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0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8" name="AutoShape 13"/>
          <p:cNvSpPr>
            <a:spLocks noChangeAspect="1" noChangeArrowheads="1"/>
          </p:cNvSpPr>
          <p:nvPr/>
        </p:nvSpPr>
        <p:spPr bwMode="auto">
          <a:xfrm>
            <a:off x="8101013" y="4856063"/>
            <a:ext cx="1042987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sp>
        <p:nvSpPr>
          <p:cNvPr id="40" name="AutoShape 13"/>
          <p:cNvSpPr>
            <a:spLocks noChangeAspect="1" noChangeArrowheads="1"/>
          </p:cNvSpPr>
          <p:nvPr/>
        </p:nvSpPr>
        <p:spPr bwMode="auto">
          <a:xfrm>
            <a:off x="3455988" y="4856063"/>
            <a:ext cx="1204912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VOZ</a:t>
            </a:r>
          </a:p>
        </p:txBody>
      </p:sp>
      <p:graphicFrame>
        <p:nvGraphicFramePr>
          <p:cNvPr id="1435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84758"/>
              </p:ext>
            </p:extLst>
          </p:nvPr>
        </p:nvGraphicFramePr>
        <p:xfrm>
          <a:off x="420688" y="839788"/>
          <a:ext cx="8736012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Gráfico" r:id="rId5" imgW="10048819" imgH="1904921" progId="MSGraph.Chart.8">
                  <p:embed followColorScheme="full"/>
                </p:oleObj>
              </mc:Choice>
              <mc:Fallback>
                <p:oleObj name="Gráfico" r:id="rId5" imgW="10048819" imgH="1904921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839788"/>
                        <a:ext cx="8736012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70662"/>
              </p:ext>
            </p:extLst>
          </p:nvPr>
        </p:nvGraphicFramePr>
        <p:xfrm>
          <a:off x="431800" y="1887674"/>
          <a:ext cx="87217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Gráfico" r:id="rId7" imgW="10106046" imgH="2086047" progId="MSGraph.Chart.8">
                  <p:embed followColorScheme="full"/>
                </p:oleObj>
              </mc:Choice>
              <mc:Fallback>
                <p:oleObj name="Gráfico" r:id="rId7" imgW="10106046" imgH="2086047" progId="MSGraph.Chart.8">
                  <p:embed followColorScheme="full"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887674"/>
                        <a:ext cx="87217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87705"/>
              </p:ext>
            </p:extLst>
          </p:nvPr>
        </p:nvGraphicFramePr>
        <p:xfrm>
          <a:off x="412192" y="2751138"/>
          <a:ext cx="87217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Gráfico" r:id="rId9" imgW="10106046" imgH="2086047" progId="MSGraph.Chart.8">
                  <p:embed followColorScheme="full"/>
                </p:oleObj>
              </mc:Choice>
              <mc:Fallback>
                <p:oleObj name="Gráfico" r:id="rId9" imgW="10106046" imgH="2086047" progId="MSGraph.Chart.8">
                  <p:embed followColorScheme="full"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2" y="2751138"/>
                        <a:ext cx="87217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13"/>
          <p:cNvSpPr>
            <a:spLocks noChangeAspect="1" noChangeArrowheads="1"/>
          </p:cNvSpPr>
          <p:nvPr/>
        </p:nvSpPr>
        <p:spPr bwMode="auto">
          <a:xfrm rot="16200000">
            <a:off x="-182562" y="2357437"/>
            <a:ext cx="827088" cy="392113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 </a:t>
            </a: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SMART FUN SIMPLE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53" name="AutoShape 13"/>
          <p:cNvSpPr>
            <a:spLocks noChangeArrowheads="1"/>
          </p:cNvSpPr>
          <p:nvPr/>
        </p:nvSpPr>
        <p:spPr bwMode="auto">
          <a:xfrm rot="16200000">
            <a:off x="-178594" y="3221832"/>
            <a:ext cx="828675" cy="392112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s-CL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CONECTADOS</a:t>
            </a:r>
          </a:p>
        </p:txBody>
      </p:sp>
      <p:graphicFrame>
        <p:nvGraphicFramePr>
          <p:cNvPr id="1435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49"/>
              </p:ext>
            </p:extLst>
          </p:nvPr>
        </p:nvGraphicFramePr>
        <p:xfrm>
          <a:off x="395536" y="3534118"/>
          <a:ext cx="878522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Gráfico" r:id="rId11" imgW="10106046" imgH="1647945" progId="MSGraph.Chart.8">
                  <p:embed followColorScheme="full"/>
                </p:oleObj>
              </mc:Choice>
              <mc:Fallback>
                <p:oleObj name="Gráfico" r:id="rId11" imgW="10106046" imgH="1647945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34118"/>
                        <a:ext cx="8785225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19 Triángulo isósceles"/>
          <p:cNvSpPr/>
          <p:nvPr/>
        </p:nvSpPr>
        <p:spPr bwMode="gray">
          <a:xfrm flipV="1">
            <a:off x="7272300" y="843755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gray">
          <a:xfrm flipV="1">
            <a:off x="8784468" y="51952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21 Triángulo isósceles"/>
          <p:cNvSpPr/>
          <p:nvPr/>
        </p:nvSpPr>
        <p:spPr bwMode="gray">
          <a:xfrm flipV="1">
            <a:off x="7272300" y="163621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22 Triángulo isósceles"/>
          <p:cNvSpPr/>
          <p:nvPr/>
        </p:nvSpPr>
        <p:spPr bwMode="gray">
          <a:xfrm flipV="1">
            <a:off x="4213101" y="235686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23 Triángulo isósceles"/>
          <p:cNvSpPr/>
          <p:nvPr/>
        </p:nvSpPr>
        <p:spPr bwMode="gray">
          <a:xfrm>
            <a:off x="2682838" y="2392300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" name="24 Triángulo isósceles"/>
          <p:cNvSpPr/>
          <p:nvPr/>
        </p:nvSpPr>
        <p:spPr bwMode="gray">
          <a:xfrm>
            <a:off x="5725269" y="235629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 bwMode="gray">
          <a:xfrm>
            <a:off x="0" y="4787900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AutoShape 13"/>
          <p:cNvSpPr>
            <a:spLocks noChangeAspect="1" noChangeArrowheads="1"/>
          </p:cNvSpPr>
          <p:nvPr/>
        </p:nvSpPr>
        <p:spPr bwMode="auto">
          <a:xfrm rot="16200000">
            <a:off x="-228090" y="691660"/>
            <a:ext cx="863662" cy="37623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MM CC</a:t>
            </a:r>
            <a:endParaRPr lang="es-ES" altLang="es-CL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15365" name="2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74416"/>
              </p:ext>
            </p:extLst>
          </p:nvPr>
        </p:nvGraphicFramePr>
        <p:xfrm>
          <a:off x="395288" y="-267767"/>
          <a:ext cx="8526462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Gráfico" r:id="rId3" imgW="10115494" imgH="2257455" progId="MSGraph.Chart.8">
                  <p:embed followColorScheme="full"/>
                </p:oleObj>
              </mc:Choice>
              <mc:Fallback>
                <p:oleObj name="Gráfico" r:id="rId3" imgW="10115494" imgH="225745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-267767"/>
                        <a:ext cx="8526462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72076"/>
              </p:ext>
            </p:extLst>
          </p:nvPr>
        </p:nvGraphicFramePr>
        <p:xfrm>
          <a:off x="397632" y="915566"/>
          <a:ext cx="8526462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Gráfico" r:id="rId5" imgW="10115494" imgH="2257455" progId="MSGraph.Chart.8">
                  <p:embed followColorScheme="full"/>
                </p:oleObj>
              </mc:Choice>
              <mc:Fallback>
                <p:oleObj name="Gráfico" r:id="rId5" imgW="10115494" imgH="225745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32" y="915566"/>
                        <a:ext cx="8526462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 rot="16200000">
            <a:off x="-227681" y="1827070"/>
            <a:ext cx="862843" cy="4079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MM CC SIMPLE</a:t>
            </a:r>
            <a:endParaRPr lang="es-ES" altLang="es-CL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4806950" y="4876006"/>
            <a:ext cx="11938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18" name="AutoShape 13"/>
          <p:cNvSpPr>
            <a:spLocks noChangeAspect="1" noChangeArrowheads="1"/>
          </p:cNvSpPr>
          <p:nvPr/>
        </p:nvSpPr>
        <p:spPr bwMode="auto">
          <a:xfrm>
            <a:off x="1831975" y="4876006"/>
            <a:ext cx="11938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19" name="AutoShape 13"/>
          <p:cNvSpPr>
            <a:spLocks noChangeAspect="1" noChangeArrowheads="1"/>
          </p:cNvSpPr>
          <p:nvPr/>
        </p:nvSpPr>
        <p:spPr bwMode="auto">
          <a:xfrm>
            <a:off x="6283325" y="4876006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</a:t>
            </a:r>
            <a:r>
              <a:rPr lang="es-ES_tradnl" altLang="es-CL" sz="1000" dirty="0" err="1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M°</a:t>
            </a:r>
            <a:endParaRPr lang="es-ES_tradnl" altLang="es-CL" sz="1000" dirty="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0" name="AutoShape 13"/>
          <p:cNvSpPr>
            <a:spLocks noChangeAspect="1" noChangeArrowheads="1"/>
          </p:cNvSpPr>
          <p:nvPr/>
        </p:nvSpPr>
        <p:spPr bwMode="auto">
          <a:xfrm>
            <a:off x="355600" y="4876006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0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spect="1" noChangeArrowheads="1"/>
          </p:cNvSpPr>
          <p:nvPr/>
        </p:nvSpPr>
        <p:spPr bwMode="auto">
          <a:xfrm>
            <a:off x="7867650" y="4876006"/>
            <a:ext cx="103346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sp>
        <p:nvSpPr>
          <p:cNvPr id="22" name="AutoShape 13"/>
          <p:cNvSpPr>
            <a:spLocks noChangeAspect="1" noChangeArrowheads="1"/>
          </p:cNvSpPr>
          <p:nvPr/>
        </p:nvSpPr>
        <p:spPr bwMode="auto">
          <a:xfrm>
            <a:off x="3330575" y="4876006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VOZ</a:t>
            </a:r>
          </a:p>
        </p:txBody>
      </p:sp>
      <p:sp>
        <p:nvSpPr>
          <p:cNvPr id="15377" name="Rectangle 3"/>
          <p:cNvSpPr>
            <a:spLocks noGrp="1"/>
          </p:cNvSpPr>
          <p:nvPr>
            <p:ph type="title"/>
          </p:nvPr>
        </p:nvSpPr>
        <p:spPr>
          <a:xfrm>
            <a:off x="35496" y="51470"/>
            <a:ext cx="8569325" cy="279400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Generales </a:t>
            </a:r>
            <a:r>
              <a:rPr lang="es-ES_tradnl" altLang="es-CL" sz="1800" b="1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: </a:t>
            </a:r>
            <a:r>
              <a:rPr lang="es-ES_tradnl" altLang="es-CL" sz="1800" dirty="0" smtClean="0">
                <a:solidFill>
                  <a:srgbClr val="0070C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SUSCRIPCIÓN CONTROLADOS</a:t>
            </a:r>
            <a:endParaRPr lang="es-ES" altLang="es-CL" sz="1800" dirty="0" smtClean="0">
              <a:solidFill>
                <a:srgbClr val="0070C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3" name="22 Triángulo isósceles"/>
          <p:cNvSpPr/>
          <p:nvPr/>
        </p:nvSpPr>
        <p:spPr bwMode="gray">
          <a:xfrm flipV="1">
            <a:off x="8532440" y="30406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23 Triángulo isósceles"/>
          <p:cNvSpPr/>
          <p:nvPr/>
        </p:nvSpPr>
        <p:spPr bwMode="gray">
          <a:xfrm>
            <a:off x="2587969" y="1708224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Triángulo isósceles"/>
          <p:cNvSpPr/>
          <p:nvPr/>
        </p:nvSpPr>
        <p:spPr bwMode="gray">
          <a:xfrm>
            <a:off x="7057417" y="1673311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AutoShape 13"/>
          <p:cNvSpPr>
            <a:spLocks noChangeAspect="1" noChangeArrowheads="1"/>
          </p:cNvSpPr>
          <p:nvPr/>
        </p:nvSpPr>
        <p:spPr bwMode="auto">
          <a:xfrm rot="16200000">
            <a:off x="-260077" y="2903480"/>
            <a:ext cx="913144" cy="3937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CONECTADOS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AutoShape 13"/>
          <p:cNvSpPr>
            <a:spLocks noChangeAspect="1" noChangeArrowheads="1"/>
          </p:cNvSpPr>
          <p:nvPr/>
        </p:nvSpPr>
        <p:spPr bwMode="auto">
          <a:xfrm rot="16200000">
            <a:off x="-295096" y="3995505"/>
            <a:ext cx="959065" cy="3698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CONECTADOS SIMPLE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29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76434"/>
              </p:ext>
            </p:extLst>
          </p:nvPr>
        </p:nvGraphicFramePr>
        <p:xfrm>
          <a:off x="403786" y="2151323"/>
          <a:ext cx="85375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Gráfico" r:id="rId7" imgW="9972696" imgH="1981312" progId="MSGraph.Chart.8">
                  <p:embed followColorScheme="full"/>
                </p:oleObj>
              </mc:Choice>
              <mc:Fallback>
                <p:oleObj name="Gráfico" r:id="rId7" imgW="9972696" imgH="198131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86" y="2151323"/>
                        <a:ext cx="853757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0467"/>
              </p:ext>
            </p:extLst>
          </p:nvPr>
        </p:nvGraphicFramePr>
        <p:xfrm>
          <a:off x="396750" y="3298139"/>
          <a:ext cx="853916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Gráfico" r:id="rId9" imgW="9972696" imgH="1933534" progId="MSGraph.Chart.8">
                  <p:embed followColorScheme="full"/>
                </p:oleObj>
              </mc:Choice>
              <mc:Fallback>
                <p:oleObj name="Gráfico" r:id="rId9" imgW="9972696" imgH="193353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50" y="3298139"/>
                        <a:ext cx="8539163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35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 bwMode="gray">
          <a:xfrm>
            <a:off x="0" y="4787900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5363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4982"/>
              </p:ext>
            </p:extLst>
          </p:nvPr>
        </p:nvGraphicFramePr>
        <p:xfrm>
          <a:off x="371475" y="1383618"/>
          <a:ext cx="85248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Gráfico" r:id="rId3" imgW="10115494" imgH="2143003" progId="MSGraph.Chart.8">
                  <p:embed followColorScheme="full"/>
                </p:oleObj>
              </mc:Choice>
              <mc:Fallback>
                <p:oleObj name="Gráfico" r:id="rId3" imgW="10115494" imgH="21430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383618"/>
                        <a:ext cx="8524875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03244"/>
              </p:ext>
            </p:extLst>
          </p:nvPr>
        </p:nvGraphicFramePr>
        <p:xfrm>
          <a:off x="371475" y="-20538"/>
          <a:ext cx="85248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Gráfico" r:id="rId5" imgW="10115494" imgH="2095494" progId="MSGraph.Chart.8">
                  <p:embed followColorScheme="full"/>
                </p:oleObj>
              </mc:Choice>
              <mc:Fallback>
                <p:oleObj name="Gráfico" r:id="rId5" imgW="10115494" imgH="209549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-20538"/>
                        <a:ext cx="8524875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3"/>
          <p:cNvSpPr>
            <a:spLocks noChangeAspect="1" noChangeArrowheads="1"/>
          </p:cNvSpPr>
          <p:nvPr/>
        </p:nvSpPr>
        <p:spPr bwMode="auto">
          <a:xfrm rot="16200000">
            <a:off x="-227956" y="800387"/>
            <a:ext cx="863899" cy="374571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CONTROL FUN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AutoShape 13"/>
          <p:cNvSpPr>
            <a:spLocks noChangeAspect="1" noChangeArrowheads="1"/>
          </p:cNvSpPr>
          <p:nvPr/>
        </p:nvSpPr>
        <p:spPr bwMode="auto">
          <a:xfrm rot="16200000">
            <a:off x="-295276" y="2221931"/>
            <a:ext cx="973139" cy="374571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CONTROL FUN SIMPLE</a:t>
            </a:r>
            <a:endParaRPr lang="es-ES" altLang="es-CL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4787900" y="4819650"/>
            <a:ext cx="11938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18" name="AutoShape 13"/>
          <p:cNvSpPr>
            <a:spLocks noChangeAspect="1" noChangeArrowheads="1"/>
          </p:cNvSpPr>
          <p:nvPr/>
        </p:nvSpPr>
        <p:spPr bwMode="auto">
          <a:xfrm>
            <a:off x="1812925" y="4819650"/>
            <a:ext cx="11938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19" name="AutoShape 13"/>
          <p:cNvSpPr>
            <a:spLocks noChangeAspect="1" noChangeArrowheads="1"/>
          </p:cNvSpPr>
          <p:nvPr/>
        </p:nvSpPr>
        <p:spPr bwMode="auto">
          <a:xfrm>
            <a:off x="6264275" y="4819650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</a:t>
            </a:r>
            <a:r>
              <a:rPr lang="es-ES_tradnl" altLang="es-CL" sz="1000" dirty="0" err="1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M°</a:t>
            </a:r>
            <a:endParaRPr lang="es-ES_tradnl" altLang="es-CL" sz="1000" dirty="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0" name="AutoShape 13"/>
          <p:cNvSpPr>
            <a:spLocks noChangeAspect="1" noChangeArrowheads="1"/>
          </p:cNvSpPr>
          <p:nvPr/>
        </p:nvSpPr>
        <p:spPr bwMode="auto">
          <a:xfrm>
            <a:off x="336550" y="4819650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0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spect="1" noChangeArrowheads="1"/>
          </p:cNvSpPr>
          <p:nvPr/>
        </p:nvSpPr>
        <p:spPr bwMode="auto">
          <a:xfrm>
            <a:off x="7848600" y="4819650"/>
            <a:ext cx="103346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sp>
        <p:nvSpPr>
          <p:cNvPr id="22" name="AutoShape 13"/>
          <p:cNvSpPr>
            <a:spLocks noChangeAspect="1" noChangeArrowheads="1"/>
          </p:cNvSpPr>
          <p:nvPr/>
        </p:nvSpPr>
        <p:spPr bwMode="auto">
          <a:xfrm>
            <a:off x="3311525" y="4819650"/>
            <a:ext cx="11922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VOZ</a:t>
            </a:r>
          </a:p>
        </p:txBody>
      </p:sp>
      <p:sp>
        <p:nvSpPr>
          <p:cNvPr id="29" name="28 Triángulo isósceles"/>
          <p:cNvSpPr/>
          <p:nvPr/>
        </p:nvSpPr>
        <p:spPr bwMode="gray">
          <a:xfrm flipV="1">
            <a:off x="2573594" y="774377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29 Triángulo isósceles"/>
          <p:cNvSpPr/>
          <p:nvPr/>
        </p:nvSpPr>
        <p:spPr bwMode="gray">
          <a:xfrm flipV="1">
            <a:off x="4069085" y="1852240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30 Triángulo isósceles"/>
          <p:cNvSpPr/>
          <p:nvPr/>
        </p:nvSpPr>
        <p:spPr bwMode="gray">
          <a:xfrm flipV="1">
            <a:off x="1079612" y="2032260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31 Triángulo isósceles"/>
          <p:cNvSpPr/>
          <p:nvPr/>
        </p:nvSpPr>
        <p:spPr bwMode="gray">
          <a:xfrm flipV="1">
            <a:off x="8533581" y="192424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" name="32 Triángulo isósceles"/>
          <p:cNvSpPr/>
          <p:nvPr/>
        </p:nvSpPr>
        <p:spPr bwMode="gray">
          <a:xfrm>
            <a:off x="7020272" y="2140272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4" name="Rectangle 3"/>
          <p:cNvSpPr>
            <a:spLocks noGrp="1"/>
          </p:cNvSpPr>
          <p:nvPr>
            <p:ph type="title"/>
          </p:nvPr>
        </p:nvSpPr>
        <p:spPr>
          <a:xfrm>
            <a:off x="35496" y="51470"/>
            <a:ext cx="8569325" cy="279400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Generales </a:t>
            </a:r>
            <a:r>
              <a:rPr lang="es-ES_tradnl" altLang="es-CL" sz="1800" b="1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sz="18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: </a:t>
            </a:r>
            <a:r>
              <a:rPr lang="es-ES_tradnl" altLang="es-CL" sz="1800" dirty="0" smtClean="0">
                <a:solidFill>
                  <a:srgbClr val="0070C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SUSCRIPCIÓN CONTROLADOS</a:t>
            </a:r>
            <a:endParaRPr lang="es-ES" altLang="es-CL" sz="1800" dirty="0" smtClean="0">
              <a:solidFill>
                <a:srgbClr val="0070C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graphicFrame>
        <p:nvGraphicFramePr>
          <p:cNvPr id="23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36506"/>
              </p:ext>
            </p:extLst>
          </p:nvPr>
        </p:nvGraphicFramePr>
        <p:xfrm>
          <a:off x="395288" y="2815878"/>
          <a:ext cx="8526462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Gráfico" r:id="rId7" imgW="10115494" imgH="2266902" progId="MSGraph.Chart.8">
                  <p:embed followColorScheme="full"/>
                </p:oleObj>
              </mc:Choice>
              <mc:Fallback>
                <p:oleObj name="Gráfico" r:id="rId7" imgW="10115494" imgH="22669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15878"/>
                        <a:ext cx="8526462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3"/>
          <p:cNvSpPr>
            <a:spLocks noChangeAspect="1" noChangeArrowheads="1"/>
          </p:cNvSpPr>
          <p:nvPr/>
        </p:nvSpPr>
        <p:spPr bwMode="auto">
          <a:xfrm rot="16200000">
            <a:off x="-228854" y="3657959"/>
            <a:ext cx="865188" cy="3937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Arial" pitchFamily="34" charset="0"/>
              </a:rPr>
              <a:t>AUTOPLAN</a:t>
            </a:r>
            <a:endParaRPr lang="es-ES" altLang="es-CL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5" name="24 Triángulo isósceles"/>
          <p:cNvSpPr/>
          <p:nvPr/>
        </p:nvSpPr>
        <p:spPr bwMode="gray">
          <a:xfrm flipV="1">
            <a:off x="4065973" y="3279861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Triángulo isósceles"/>
          <p:cNvSpPr/>
          <p:nvPr/>
        </p:nvSpPr>
        <p:spPr bwMode="gray">
          <a:xfrm>
            <a:off x="7054305" y="3208560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" name="38 Triángulo isósceles"/>
          <p:cNvSpPr/>
          <p:nvPr/>
        </p:nvSpPr>
        <p:spPr bwMode="gray">
          <a:xfrm flipV="1">
            <a:off x="8532440" y="3279998"/>
            <a:ext cx="142875" cy="71438"/>
          </a:xfrm>
          <a:prstGeom prst="triangl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88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96808"/>
              </p:ext>
            </p:extLst>
          </p:nvPr>
        </p:nvGraphicFramePr>
        <p:xfrm>
          <a:off x="557213" y="433388"/>
          <a:ext cx="847566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Gráfico" r:id="rId3" imgW="10115668" imgH="2086020" progId="MSGraph.Chart.8">
                  <p:embed followColorScheme="full"/>
                </p:oleObj>
              </mc:Choice>
              <mc:Fallback>
                <p:oleObj name="Gráfico" r:id="rId3" imgW="10115668" imgH="2086020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33388"/>
                        <a:ext cx="8475662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AutoShape 13"/>
          <p:cNvSpPr>
            <a:spLocks noChangeAspect="1" noChangeArrowheads="1"/>
          </p:cNvSpPr>
          <p:nvPr/>
        </p:nvSpPr>
        <p:spPr bwMode="auto">
          <a:xfrm>
            <a:off x="4949825" y="4371975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33" name="AutoShape 13"/>
          <p:cNvSpPr>
            <a:spLocks noChangeAspect="1" noChangeArrowheads="1"/>
          </p:cNvSpPr>
          <p:nvPr/>
        </p:nvSpPr>
        <p:spPr bwMode="auto">
          <a:xfrm>
            <a:off x="1979613" y="4371975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34" name="AutoShape 13"/>
          <p:cNvSpPr>
            <a:spLocks noChangeAspect="1" noChangeArrowheads="1"/>
          </p:cNvSpPr>
          <p:nvPr/>
        </p:nvSpPr>
        <p:spPr bwMode="auto">
          <a:xfrm>
            <a:off x="6391275" y="4371975"/>
            <a:ext cx="12049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R/M°</a:t>
            </a:r>
          </a:p>
        </p:txBody>
      </p:sp>
      <p:sp>
        <p:nvSpPr>
          <p:cNvPr id="37" name="AutoShape 13"/>
          <p:cNvSpPr>
            <a:spLocks noChangeAspect="1" noChangeArrowheads="1"/>
          </p:cNvSpPr>
          <p:nvPr/>
        </p:nvSpPr>
        <p:spPr bwMode="auto">
          <a:xfrm>
            <a:off x="522288" y="4371975"/>
            <a:ext cx="1204912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0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8" name="AutoShape 13"/>
          <p:cNvSpPr>
            <a:spLocks noChangeAspect="1" noChangeArrowheads="1"/>
          </p:cNvSpPr>
          <p:nvPr/>
        </p:nvSpPr>
        <p:spPr bwMode="auto">
          <a:xfrm>
            <a:off x="7866063" y="4371975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sp>
        <p:nvSpPr>
          <p:cNvPr id="40" name="AutoShape 13"/>
          <p:cNvSpPr>
            <a:spLocks noChangeAspect="1" noChangeArrowheads="1"/>
          </p:cNvSpPr>
          <p:nvPr/>
        </p:nvSpPr>
        <p:spPr bwMode="auto">
          <a:xfrm>
            <a:off x="3455988" y="4371975"/>
            <a:ext cx="1204912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VOZ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16200000">
            <a:off x="-419100" y="1222375"/>
            <a:ext cx="1439863" cy="3222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Datos AV + Datos BV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 rot="16200000">
            <a:off x="-419099" y="3165475"/>
            <a:ext cx="1439862" cy="32543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RSS AV + RRSS BV</a:t>
            </a:r>
          </a:p>
        </p:txBody>
      </p:sp>
      <p:graphicFrame>
        <p:nvGraphicFramePr>
          <p:cNvPr id="1742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28847"/>
              </p:ext>
            </p:extLst>
          </p:nvPr>
        </p:nvGraphicFramePr>
        <p:xfrm>
          <a:off x="539750" y="2413000"/>
          <a:ext cx="847566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Gráfico" r:id="rId5" imgW="10105943" imgH="2086020" progId="MSGraph.Chart.8">
                  <p:embed followColorScheme="full"/>
                </p:oleObj>
              </mc:Choice>
              <mc:Fallback>
                <p:oleObj name="Gráfico" r:id="rId5" imgW="10105943" imgH="2086020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13000"/>
                        <a:ext cx="847566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3"/>
          <p:cNvSpPr>
            <a:spLocks noGrp="1"/>
          </p:cNvSpPr>
          <p:nvPr>
            <p:ph type="title"/>
          </p:nvPr>
        </p:nvSpPr>
        <p:spPr>
          <a:xfrm>
            <a:off x="144024" y="123478"/>
            <a:ext cx="8569325" cy="279400"/>
          </a:xfrm>
        </p:spPr>
        <p:txBody>
          <a:bodyPr/>
          <a:lstStyle/>
          <a:p>
            <a:pPr eaLnBrk="1" hangingPunct="1"/>
            <a:r>
              <a:rPr lang="es-ES_tradnl" altLang="es-CL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Generales </a:t>
            </a:r>
            <a:r>
              <a:rPr lang="es-ES_tradnl" altLang="es-CL" b="1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: </a:t>
            </a:r>
            <a:r>
              <a:rPr lang="es-ES_tradnl" altLang="es-CL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PREPAGO</a:t>
            </a:r>
            <a:endParaRPr lang="es-ES" altLang="es-CL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4" name="13 Triángulo isósceles"/>
          <p:cNvSpPr/>
          <p:nvPr/>
        </p:nvSpPr>
        <p:spPr bwMode="gray">
          <a:xfrm flipV="1">
            <a:off x="2771800" y="102414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Triángulo isósceles"/>
          <p:cNvSpPr/>
          <p:nvPr/>
        </p:nvSpPr>
        <p:spPr bwMode="gray">
          <a:xfrm flipV="1">
            <a:off x="7201433" y="102357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7 Rectángulo redondeado"/>
          <p:cNvSpPr>
            <a:spLocks noChangeArrowheads="1"/>
          </p:cNvSpPr>
          <p:nvPr/>
        </p:nvSpPr>
        <p:spPr bwMode="gray">
          <a:xfrm rot="16200000">
            <a:off x="-19050" y="431800"/>
            <a:ext cx="579438" cy="3952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300"/>
              </a:spcBef>
              <a:defRPr/>
            </a:pPr>
            <a:r>
              <a:rPr lang="es-CL" altLang="es-CL" sz="1000" dirty="0" smtClean="0">
                <a:solidFill>
                  <a:schemeClr val="bg1"/>
                </a:solidFill>
                <a:cs typeface="Arial" pitchFamily="34" charset="0"/>
              </a:rPr>
              <a:t>SS</a:t>
            </a:r>
          </a:p>
        </p:txBody>
      </p:sp>
      <p:sp>
        <p:nvSpPr>
          <p:cNvPr id="17" name="16 Rectángulo redondeado"/>
          <p:cNvSpPr>
            <a:spLocks noChangeArrowheads="1"/>
          </p:cNvSpPr>
          <p:nvPr/>
        </p:nvSpPr>
        <p:spPr bwMode="gray">
          <a:xfrm rot="16200000">
            <a:off x="-19844" y="2751932"/>
            <a:ext cx="581025" cy="3952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10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</a:t>
            </a:r>
          </a:p>
        </p:txBody>
      </p:sp>
      <p:sp>
        <p:nvSpPr>
          <p:cNvPr id="18" name="17 Rectángulo redondeado"/>
          <p:cNvSpPr>
            <a:spLocks noChangeArrowheads="1"/>
          </p:cNvSpPr>
          <p:nvPr/>
        </p:nvSpPr>
        <p:spPr bwMode="gray">
          <a:xfrm rot="16200000">
            <a:off x="-118269" y="2082007"/>
            <a:ext cx="792163" cy="19685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CONTROLA DOS</a:t>
            </a:r>
          </a:p>
        </p:txBody>
      </p:sp>
      <p:sp>
        <p:nvSpPr>
          <p:cNvPr id="28" name="27 Rectángulo redondeado"/>
          <p:cNvSpPr>
            <a:spLocks noChangeArrowheads="1"/>
          </p:cNvSpPr>
          <p:nvPr/>
        </p:nvSpPr>
        <p:spPr bwMode="gray">
          <a:xfrm rot="16200000">
            <a:off x="-118269" y="1253332"/>
            <a:ext cx="792163" cy="19685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LIBRES</a:t>
            </a:r>
          </a:p>
        </p:txBody>
      </p:sp>
      <p:sp>
        <p:nvSpPr>
          <p:cNvPr id="18439" name="Rectangle 3"/>
          <p:cNvSpPr>
            <a:spLocks noGrp="1"/>
          </p:cNvSpPr>
          <p:nvPr>
            <p:ph type="title"/>
          </p:nvPr>
        </p:nvSpPr>
        <p:spPr>
          <a:xfrm>
            <a:off x="35123" y="6093"/>
            <a:ext cx="8569325" cy="279400"/>
          </a:xfrm>
        </p:spPr>
        <p:txBody>
          <a:bodyPr/>
          <a:lstStyle/>
          <a:p>
            <a:pPr eaLnBrk="1" hangingPunct="1"/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Generales </a:t>
            </a:r>
            <a:r>
              <a:rPr lang="es-ES_tradnl" altLang="es-CL" sz="1600" b="1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:  	SANTIAGO     REGIONES</a:t>
            </a:r>
            <a:endParaRPr lang="es-ES" altLang="es-CL" sz="16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38" name="37 Rectángulo redondeado"/>
          <p:cNvSpPr>
            <a:spLocks noChangeArrowheads="1"/>
          </p:cNvSpPr>
          <p:nvPr/>
        </p:nvSpPr>
        <p:spPr bwMode="gray">
          <a:xfrm rot="16200000">
            <a:off x="-62706" y="4364832"/>
            <a:ext cx="700087" cy="177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RRSS</a:t>
            </a:r>
          </a:p>
        </p:txBody>
      </p:sp>
      <p:sp>
        <p:nvSpPr>
          <p:cNvPr id="40" name="39 Rectángulo redondeado"/>
          <p:cNvSpPr>
            <a:spLocks noChangeArrowheads="1"/>
          </p:cNvSpPr>
          <p:nvPr/>
        </p:nvSpPr>
        <p:spPr bwMode="gray">
          <a:xfrm rot="16200000">
            <a:off x="-62706" y="3536157"/>
            <a:ext cx="700087" cy="177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DATOS</a:t>
            </a:r>
          </a:p>
        </p:txBody>
      </p:sp>
      <p:sp>
        <p:nvSpPr>
          <p:cNvPr id="42" name="AutoShape 13"/>
          <p:cNvSpPr>
            <a:spLocks noChangeAspect="1" noChangeArrowheads="1"/>
          </p:cNvSpPr>
          <p:nvPr/>
        </p:nvSpPr>
        <p:spPr bwMode="auto">
          <a:xfrm>
            <a:off x="4878388" y="4783138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45" name="AutoShape 13"/>
          <p:cNvSpPr>
            <a:spLocks noChangeAspect="1" noChangeArrowheads="1"/>
          </p:cNvSpPr>
          <p:nvPr/>
        </p:nvSpPr>
        <p:spPr bwMode="auto">
          <a:xfrm>
            <a:off x="2124075" y="4783138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46" name="AutoShape 13"/>
          <p:cNvSpPr>
            <a:spLocks noChangeAspect="1" noChangeArrowheads="1"/>
          </p:cNvSpPr>
          <p:nvPr/>
        </p:nvSpPr>
        <p:spPr bwMode="auto">
          <a:xfrm>
            <a:off x="6319838" y="4783138"/>
            <a:ext cx="1204912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R/M°</a:t>
            </a:r>
          </a:p>
        </p:txBody>
      </p:sp>
      <p:sp>
        <p:nvSpPr>
          <p:cNvPr id="47" name="AutoShape 13"/>
          <p:cNvSpPr>
            <a:spLocks noChangeAspect="1" noChangeArrowheads="1"/>
          </p:cNvSpPr>
          <p:nvPr/>
        </p:nvSpPr>
        <p:spPr bwMode="auto">
          <a:xfrm>
            <a:off x="685800" y="4783138"/>
            <a:ext cx="12049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0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AutoShape 13"/>
          <p:cNvSpPr>
            <a:spLocks noChangeAspect="1" noChangeArrowheads="1"/>
          </p:cNvSpPr>
          <p:nvPr/>
        </p:nvSpPr>
        <p:spPr bwMode="auto">
          <a:xfrm>
            <a:off x="7740650" y="4783138"/>
            <a:ext cx="1206500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sp>
        <p:nvSpPr>
          <p:cNvPr id="49" name="AutoShape 13"/>
          <p:cNvSpPr>
            <a:spLocks noChangeAspect="1" noChangeArrowheads="1"/>
          </p:cNvSpPr>
          <p:nvPr/>
        </p:nvSpPr>
        <p:spPr bwMode="auto">
          <a:xfrm>
            <a:off x="3546475" y="4783138"/>
            <a:ext cx="1204913" cy="27305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VOZ</a:t>
            </a:r>
          </a:p>
        </p:txBody>
      </p:sp>
      <p:graphicFrame>
        <p:nvGraphicFramePr>
          <p:cNvPr id="18448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42920"/>
              </p:ext>
            </p:extLst>
          </p:nvPr>
        </p:nvGraphicFramePr>
        <p:xfrm>
          <a:off x="576263" y="231775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name="Gráfico" r:id="rId3" imgW="10115494" imgH="1247903" progId="MSGraph.Chart.8">
                  <p:embed followColorScheme="full"/>
                </p:oleObj>
              </mc:Choice>
              <mc:Fallback>
                <p:oleObj name="Gráfico" r:id="rId3" imgW="10115494" imgH="1247903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1775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33 Rectángulo"/>
          <p:cNvSpPr/>
          <p:nvPr/>
        </p:nvSpPr>
        <p:spPr bwMode="gray">
          <a:xfrm>
            <a:off x="4463988" y="104629"/>
            <a:ext cx="88900" cy="122238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8" name="57 Rectángulo"/>
          <p:cNvSpPr/>
          <p:nvPr/>
        </p:nvSpPr>
        <p:spPr bwMode="gray">
          <a:xfrm>
            <a:off x="5760132" y="104629"/>
            <a:ext cx="88900" cy="122238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18451" name="5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9166"/>
              </p:ext>
            </p:extLst>
          </p:nvPr>
        </p:nvGraphicFramePr>
        <p:xfrm>
          <a:off x="576263" y="969963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name="Gráfico" r:id="rId5" imgW="10115494" imgH="1247903" progId="MSGraph.Chart.8">
                  <p:embed followColorScheme="full"/>
                </p:oleObj>
              </mc:Choice>
              <mc:Fallback>
                <p:oleObj name="Gráfico" r:id="rId5" imgW="10115494" imgH="1247903" progId="MSGraph.Chart.8">
                  <p:embed followColorScheme="full"/>
                  <p:pic>
                    <p:nvPicPr>
                      <p:cNvPr id="0" name="5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69963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5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24365"/>
              </p:ext>
            </p:extLst>
          </p:nvPr>
        </p:nvGraphicFramePr>
        <p:xfrm>
          <a:off x="576263" y="1708150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Gráfico" r:id="rId7" imgW="10115494" imgH="1247903" progId="MSGraph.Chart.8">
                  <p:embed followColorScheme="full"/>
                </p:oleObj>
              </mc:Choice>
              <mc:Fallback>
                <p:oleObj name="Gráfico" r:id="rId7" imgW="10115494" imgH="1247903" progId="MSGraph.Chart.8">
                  <p:embed followColorScheme="full"/>
                  <p:pic>
                    <p:nvPicPr>
                      <p:cNvPr id="0" name="5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708150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5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48848"/>
              </p:ext>
            </p:extLst>
          </p:nvPr>
        </p:nvGraphicFramePr>
        <p:xfrm>
          <a:off x="576263" y="2427288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Gráfico" r:id="rId9" imgW="10115668" imgH="1247670" progId="MSGraph.Chart.8">
                  <p:embed followColorScheme="full"/>
                </p:oleObj>
              </mc:Choice>
              <mc:Fallback>
                <p:oleObj name="Gráfico" r:id="rId9" imgW="10115668" imgH="1247670" progId="MSGraph.Chart.8">
                  <p:embed followColorScheme="full"/>
                  <p:pic>
                    <p:nvPicPr>
                      <p:cNvPr id="0" name="5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27288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5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70575"/>
              </p:ext>
            </p:extLst>
          </p:nvPr>
        </p:nvGraphicFramePr>
        <p:xfrm>
          <a:off x="576263" y="3181350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8" name="Gráfico" r:id="rId11" imgW="10115494" imgH="1247903" progId="MSGraph.Chart.8">
                  <p:embed followColorScheme="full"/>
                </p:oleObj>
              </mc:Choice>
              <mc:Fallback>
                <p:oleObj name="Gráfico" r:id="rId11" imgW="10115494" imgH="1247903" progId="MSGraph.Chart.8">
                  <p:embed followColorScheme="full"/>
                  <p:pic>
                    <p:nvPicPr>
                      <p:cNvPr id="0" name="5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181350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5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325387"/>
              </p:ext>
            </p:extLst>
          </p:nvPr>
        </p:nvGraphicFramePr>
        <p:xfrm>
          <a:off x="576263" y="3900488"/>
          <a:ext cx="8496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Gráfico" r:id="rId13" imgW="10115494" imgH="1247903" progId="MSGraph.Chart.8">
                  <p:embed followColorScheme="full"/>
                </p:oleObj>
              </mc:Choice>
              <mc:Fallback>
                <p:oleObj name="Gráfico" r:id="rId13" imgW="10115494" imgH="1247903" progId="MSGraph.Chart.8">
                  <p:embed followColorScheme="full"/>
                  <p:pic>
                    <p:nvPicPr>
                      <p:cNvPr id="0" name="5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900488"/>
                        <a:ext cx="8496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algn="r" eaLnBrk="1" hangingPunct="1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altLang="es-CL" sz="1800" b="1" noProof="1" smtClean="0">
                <a:solidFill>
                  <a:srgbClr val="595959"/>
                </a:solidFill>
                <a:latin typeface="Century Gothic" pitchFamily="34" charset="0"/>
                <a:cs typeface="Arial" pitchFamily="34" charset="0"/>
              </a:rPr>
              <a:t>SATISFACCIÓN DESEMPEÑO INTERNET MÓVIL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3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gray">
          <a:xfrm>
            <a:off x="6084888" y="881063"/>
            <a:ext cx="1463554" cy="42624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 bwMode="gray">
          <a:xfrm>
            <a:off x="3059111" y="846137"/>
            <a:ext cx="1495806" cy="42833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58739" y="879474"/>
            <a:ext cx="1501949" cy="41919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486" name="Rectangle 3"/>
          <p:cNvSpPr>
            <a:spLocks noGrp="1"/>
          </p:cNvSpPr>
          <p:nvPr>
            <p:ph type="title"/>
          </p:nvPr>
        </p:nvSpPr>
        <p:spPr>
          <a:xfrm>
            <a:off x="107504" y="51470"/>
            <a:ext cx="8820150" cy="490538"/>
          </a:xfrm>
        </p:spPr>
        <p:txBody>
          <a:bodyPr/>
          <a:lstStyle/>
          <a:p>
            <a:pPr eaLnBrk="1" hangingPunct="1"/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Y cu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 satisfecho est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con los siguientes aspectos de su IM ENTEL?</a:t>
            </a:r>
            <a: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ea typeface="ＭＳ Ｐゴシック" pitchFamily="34" charset="-128"/>
              </a:rPr>
              <a:t>SS Planes Libres</a:t>
            </a:r>
            <a:endParaRPr lang="es-ES" altLang="es-CL" sz="16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graphicFrame>
        <p:nvGraphicFramePr>
          <p:cNvPr id="20487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96884"/>
              </p:ext>
            </p:extLst>
          </p:nvPr>
        </p:nvGraphicFramePr>
        <p:xfrm>
          <a:off x="0" y="519113"/>
          <a:ext cx="91440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Gráfico" r:id="rId4" imgW="9734608" imgH="4857725" progId="MSGraph.Chart.8">
                  <p:embed followColorScheme="full"/>
                </p:oleObj>
              </mc:Choice>
              <mc:Fallback>
                <p:oleObj name="Gráfico" r:id="rId4" imgW="9734608" imgH="4857725" progId="MSGraph.Chart.8">
                  <p:embed followColorScheme="full"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519113"/>
                        <a:ext cx="91440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3"/>
          <p:cNvSpPr>
            <a:spLocks noChangeAspect="1" noChangeArrowheads="1"/>
          </p:cNvSpPr>
          <p:nvPr/>
        </p:nvSpPr>
        <p:spPr bwMode="auto">
          <a:xfrm>
            <a:off x="215900" y="4467225"/>
            <a:ext cx="118745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Servicio </a:t>
            </a:r>
          </a:p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IM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AutoShape 13"/>
          <p:cNvSpPr>
            <a:spLocks noChangeAspect="1" noChangeArrowheads="1"/>
          </p:cNvSpPr>
          <p:nvPr/>
        </p:nvSpPr>
        <p:spPr bwMode="auto">
          <a:xfrm>
            <a:off x="1655763" y="4487863"/>
            <a:ext cx="1331912" cy="53181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CL" sz="800" dirty="0"/>
              <a:t>La velocidad al navegar o usar aplicaciones</a:t>
            </a:r>
          </a:p>
        </p:txBody>
      </p:sp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>
            <a:off x="3132138" y="4514850"/>
            <a:ext cx="1365250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Señal siempre que quiera conectarme</a:t>
            </a:r>
          </a:p>
        </p:txBody>
      </p:sp>
      <p:sp>
        <p:nvSpPr>
          <p:cNvPr id="27" name="AutoShape 13"/>
          <p:cNvSpPr>
            <a:spLocks noChangeAspect="1" noChangeArrowheads="1"/>
          </p:cNvSpPr>
          <p:nvPr/>
        </p:nvSpPr>
        <p:spPr bwMode="auto">
          <a:xfrm>
            <a:off x="6084888" y="4535488"/>
            <a:ext cx="1403350" cy="482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CL" sz="800" dirty="0"/>
              <a:t>Tiempo de demora en subir videos, fotos y/o audios en redes sociales</a:t>
            </a:r>
          </a:p>
        </p:txBody>
      </p:sp>
      <p:sp>
        <p:nvSpPr>
          <p:cNvPr id="28" name="AutoShape 13"/>
          <p:cNvSpPr>
            <a:spLocks noChangeAspect="1" noChangeArrowheads="1"/>
          </p:cNvSpPr>
          <p:nvPr/>
        </p:nvSpPr>
        <p:spPr bwMode="auto">
          <a:xfrm>
            <a:off x="7596188" y="4535488"/>
            <a:ext cx="1476375" cy="4841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smtClean="0"/>
              <a:t>Tiempo de demora en que se abran las páginas, videos, fotos y audios en redes sociales</a:t>
            </a: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auto">
          <a:xfrm>
            <a:off x="4643438" y="4513263"/>
            <a:ext cx="1370012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Que no se caiga/ congele navegación</a:t>
            </a:r>
            <a:endParaRPr lang="es-ES" altLang="es-CL" sz="800" dirty="0" smtClean="0">
              <a:solidFill>
                <a:srgbClr val="262626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14 Triángulo isósceles"/>
          <p:cNvSpPr/>
          <p:nvPr/>
        </p:nvSpPr>
        <p:spPr bwMode="gray">
          <a:xfrm>
            <a:off x="738187" y="1060152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7 Triángulo isósceles"/>
          <p:cNvSpPr/>
          <p:nvPr/>
        </p:nvSpPr>
        <p:spPr bwMode="gray">
          <a:xfrm>
            <a:off x="5257217" y="1059582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gray">
          <a:xfrm>
            <a:off x="6084889" y="847242"/>
            <a:ext cx="1482629" cy="4238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 bwMode="gray">
          <a:xfrm>
            <a:off x="3059113" y="810729"/>
            <a:ext cx="1515301" cy="4260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 bwMode="gray">
          <a:xfrm>
            <a:off x="34024" y="807554"/>
            <a:ext cx="1521524" cy="41683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21510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01145"/>
              </p:ext>
            </p:extLst>
          </p:nvPr>
        </p:nvGraphicFramePr>
        <p:xfrm>
          <a:off x="-4763" y="519113"/>
          <a:ext cx="9144001" cy="420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Gráfico" r:id="rId3" imgW="9734511" imgH="4857840" progId="MSGraph.Chart.8">
                  <p:embed followColorScheme="full"/>
                </p:oleObj>
              </mc:Choice>
              <mc:Fallback>
                <p:oleObj name="Gráfico" r:id="rId3" imgW="9734511" imgH="485784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-4763" y="519113"/>
                        <a:ext cx="9144001" cy="420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"/>
          <p:cNvSpPr>
            <a:spLocks noGrp="1"/>
          </p:cNvSpPr>
          <p:nvPr>
            <p:ph type="title"/>
          </p:nvPr>
        </p:nvSpPr>
        <p:spPr>
          <a:xfrm>
            <a:off x="35496" y="28984"/>
            <a:ext cx="8820150" cy="490538"/>
          </a:xfrm>
        </p:spPr>
        <p:txBody>
          <a:bodyPr/>
          <a:lstStyle/>
          <a:p>
            <a:pPr eaLnBrk="1" hangingPunct="1"/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Y cu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 satisfecho est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con los siguientes aspectos de su IM ENTEL?</a:t>
            </a:r>
            <a: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ea typeface="ＭＳ Ｐゴシック" pitchFamily="34" charset="-128"/>
              </a:rPr>
              <a:t>SS Planes Controlados</a:t>
            </a:r>
            <a:endParaRPr lang="es-ES" altLang="es-CL" sz="16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215900" y="4467225"/>
            <a:ext cx="118745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Servicio </a:t>
            </a:r>
          </a:p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IM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AutoShape 13"/>
          <p:cNvSpPr>
            <a:spLocks noChangeAspect="1" noChangeArrowheads="1"/>
          </p:cNvSpPr>
          <p:nvPr/>
        </p:nvSpPr>
        <p:spPr bwMode="auto">
          <a:xfrm>
            <a:off x="1655763" y="4487863"/>
            <a:ext cx="1331912" cy="53181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CL" sz="800" dirty="0"/>
              <a:t>La velocidad al navegar o usar aplicaciones</a:t>
            </a:r>
          </a:p>
        </p:txBody>
      </p:sp>
      <p:sp>
        <p:nvSpPr>
          <p:cNvPr id="19" name="AutoShape 13"/>
          <p:cNvSpPr>
            <a:spLocks noChangeAspect="1" noChangeArrowheads="1"/>
          </p:cNvSpPr>
          <p:nvPr/>
        </p:nvSpPr>
        <p:spPr bwMode="auto">
          <a:xfrm>
            <a:off x="3132138" y="4514850"/>
            <a:ext cx="1365250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Señal siempre que quiera conectarme</a:t>
            </a:r>
          </a:p>
        </p:txBody>
      </p:sp>
      <p:sp>
        <p:nvSpPr>
          <p:cNvPr id="20" name="AutoShape 13"/>
          <p:cNvSpPr>
            <a:spLocks noChangeAspect="1" noChangeArrowheads="1"/>
          </p:cNvSpPr>
          <p:nvPr/>
        </p:nvSpPr>
        <p:spPr bwMode="auto">
          <a:xfrm>
            <a:off x="6084888" y="4535488"/>
            <a:ext cx="1403350" cy="482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CL" sz="800" dirty="0"/>
              <a:t>Tiempo de demora en subir videos, fotos y/o audios en redes sociales</a:t>
            </a:r>
          </a:p>
        </p:txBody>
      </p:sp>
      <p:sp>
        <p:nvSpPr>
          <p:cNvPr id="21" name="AutoShape 13"/>
          <p:cNvSpPr>
            <a:spLocks noChangeAspect="1" noChangeArrowheads="1"/>
          </p:cNvSpPr>
          <p:nvPr/>
        </p:nvSpPr>
        <p:spPr bwMode="auto">
          <a:xfrm>
            <a:off x="7596188" y="4535488"/>
            <a:ext cx="1476375" cy="4841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smtClean="0"/>
              <a:t>Tiempo de demora en que se abran las páginas, videos, fotos y audios en redes sociales</a:t>
            </a:r>
          </a:p>
        </p:txBody>
      </p:sp>
      <p:sp>
        <p:nvSpPr>
          <p:cNvPr id="22" name="AutoShape 13"/>
          <p:cNvSpPr>
            <a:spLocks noChangeAspect="1" noChangeArrowheads="1"/>
          </p:cNvSpPr>
          <p:nvPr/>
        </p:nvSpPr>
        <p:spPr bwMode="auto">
          <a:xfrm>
            <a:off x="4643438" y="4513263"/>
            <a:ext cx="1370012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Que no se caiga/ congele navegación</a:t>
            </a:r>
            <a:endParaRPr lang="es-ES" altLang="es-CL" sz="800" dirty="0" smtClean="0">
              <a:solidFill>
                <a:srgbClr val="262626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6" name="25 Triángulo isósceles"/>
          <p:cNvSpPr/>
          <p:nvPr/>
        </p:nvSpPr>
        <p:spPr bwMode="gray">
          <a:xfrm flipV="1">
            <a:off x="503548" y="86232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31 Triángulo isósceles"/>
          <p:cNvSpPr/>
          <p:nvPr/>
        </p:nvSpPr>
        <p:spPr bwMode="gray">
          <a:xfrm flipV="1">
            <a:off x="3059832" y="87956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" name="32 Triángulo isósceles"/>
          <p:cNvSpPr/>
          <p:nvPr/>
        </p:nvSpPr>
        <p:spPr bwMode="gray">
          <a:xfrm flipV="1">
            <a:off x="3304431" y="87956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4" name="33 Triángulo isósceles"/>
          <p:cNvSpPr/>
          <p:nvPr/>
        </p:nvSpPr>
        <p:spPr bwMode="gray">
          <a:xfrm flipV="1">
            <a:off x="3527884" y="88013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5" name="34 Triángulo isósceles"/>
          <p:cNvSpPr/>
          <p:nvPr/>
        </p:nvSpPr>
        <p:spPr bwMode="gray">
          <a:xfrm flipV="1">
            <a:off x="3772483" y="88013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35 Triángulo isósceles"/>
          <p:cNvSpPr/>
          <p:nvPr/>
        </p:nvSpPr>
        <p:spPr bwMode="gray">
          <a:xfrm flipV="1">
            <a:off x="4824028" y="87956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" name="36 Triángulo isósceles"/>
          <p:cNvSpPr/>
          <p:nvPr/>
        </p:nvSpPr>
        <p:spPr bwMode="gray">
          <a:xfrm flipV="1">
            <a:off x="5041193" y="88013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" name="37 Triángulo isósceles"/>
          <p:cNvSpPr/>
          <p:nvPr/>
        </p:nvSpPr>
        <p:spPr bwMode="gray">
          <a:xfrm flipV="1">
            <a:off x="6120172" y="87956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" name="38 Triángulo isósceles"/>
          <p:cNvSpPr/>
          <p:nvPr/>
        </p:nvSpPr>
        <p:spPr bwMode="gray">
          <a:xfrm flipV="1">
            <a:off x="6553361" y="87956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39 Triángulo isósceles"/>
          <p:cNvSpPr/>
          <p:nvPr/>
        </p:nvSpPr>
        <p:spPr bwMode="gray">
          <a:xfrm flipV="1">
            <a:off x="8065529" y="897025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17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 bwMode="gray">
          <a:xfrm>
            <a:off x="6084888" y="915988"/>
            <a:ext cx="1512887" cy="3589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 bwMode="gray">
          <a:xfrm>
            <a:off x="3024188" y="879475"/>
            <a:ext cx="1546225" cy="36083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 bwMode="gray">
          <a:xfrm>
            <a:off x="34925" y="876300"/>
            <a:ext cx="1552575" cy="353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22533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89216"/>
              </p:ext>
            </p:extLst>
          </p:nvPr>
        </p:nvGraphicFramePr>
        <p:xfrm>
          <a:off x="-4763" y="519113"/>
          <a:ext cx="9144001" cy="420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Gráfico" r:id="rId3" imgW="9734511" imgH="4857840" progId="MSGraph.Chart.8">
                  <p:embed followColorScheme="full"/>
                </p:oleObj>
              </mc:Choice>
              <mc:Fallback>
                <p:oleObj name="Gráfico" r:id="rId3" imgW="9734511" imgH="485784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-4763" y="519113"/>
                        <a:ext cx="9144001" cy="420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AutoShape 13"/>
          <p:cNvSpPr>
            <a:spLocks noChangeAspect="1" noChangeArrowheads="1"/>
          </p:cNvSpPr>
          <p:nvPr/>
        </p:nvSpPr>
        <p:spPr bwMode="auto">
          <a:xfrm>
            <a:off x="215900" y="4467225"/>
            <a:ext cx="118745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Servicio </a:t>
            </a:r>
          </a:p>
          <a:p>
            <a:pPr algn="ctr">
              <a:defRPr/>
            </a:pPr>
            <a:r>
              <a:rPr lang="es-ES_tradnl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n-ea"/>
                <a:cs typeface="Arial" pitchFamily="34" charset="0"/>
              </a:rPr>
              <a:t>IM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>
            <a:off x="1655763" y="4487863"/>
            <a:ext cx="1331912" cy="53181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CL" sz="800" dirty="0"/>
              <a:t>La velocidad al navegar o usar aplicaciones</a:t>
            </a:r>
          </a:p>
        </p:txBody>
      </p:sp>
      <p:sp>
        <p:nvSpPr>
          <p:cNvPr id="26" name="AutoShape 13"/>
          <p:cNvSpPr>
            <a:spLocks noChangeAspect="1" noChangeArrowheads="1"/>
          </p:cNvSpPr>
          <p:nvPr/>
        </p:nvSpPr>
        <p:spPr bwMode="auto">
          <a:xfrm>
            <a:off x="3132138" y="4514850"/>
            <a:ext cx="1365250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Señal siempre que quiera conectarme</a:t>
            </a:r>
          </a:p>
        </p:txBody>
      </p:sp>
      <p:sp>
        <p:nvSpPr>
          <p:cNvPr id="27" name="AutoShape 13"/>
          <p:cNvSpPr>
            <a:spLocks noChangeAspect="1" noChangeArrowheads="1"/>
          </p:cNvSpPr>
          <p:nvPr/>
        </p:nvSpPr>
        <p:spPr bwMode="auto">
          <a:xfrm>
            <a:off x="6084888" y="4535488"/>
            <a:ext cx="1403350" cy="482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CL" sz="800" dirty="0"/>
              <a:t>Tiempo de demora en subir videos, fotos y/o audios en redes sociales</a:t>
            </a:r>
          </a:p>
        </p:txBody>
      </p:sp>
      <p:sp>
        <p:nvSpPr>
          <p:cNvPr id="28" name="AutoShape 13"/>
          <p:cNvSpPr>
            <a:spLocks noChangeAspect="1" noChangeArrowheads="1"/>
          </p:cNvSpPr>
          <p:nvPr/>
        </p:nvSpPr>
        <p:spPr bwMode="auto">
          <a:xfrm>
            <a:off x="7596188" y="4535488"/>
            <a:ext cx="1476375" cy="4841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smtClean="0"/>
              <a:t>Tiempo de demora en que se abran las páginas, videos, fotos y audios en redes sociales</a:t>
            </a: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auto">
          <a:xfrm>
            <a:off x="4643438" y="4513263"/>
            <a:ext cx="1370012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rgbClr val="262626"/>
                </a:solidFill>
                <a:latin typeface="Tahoma" pitchFamily="34" charset="0"/>
                <a:cs typeface="Arial" pitchFamily="34" charset="0"/>
              </a:rPr>
              <a:t>Que no se caiga/ congele navegación</a:t>
            </a:r>
            <a:endParaRPr lang="es-ES" altLang="es-CL" sz="800" dirty="0" smtClean="0">
              <a:solidFill>
                <a:srgbClr val="262626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2541" name="Rectangle 3"/>
          <p:cNvSpPr>
            <a:spLocks noGrp="1"/>
          </p:cNvSpPr>
          <p:nvPr>
            <p:ph type="title"/>
          </p:nvPr>
        </p:nvSpPr>
        <p:spPr>
          <a:xfrm>
            <a:off x="72330" y="15466"/>
            <a:ext cx="8820150" cy="490538"/>
          </a:xfrm>
        </p:spPr>
        <p:txBody>
          <a:bodyPr/>
          <a:lstStyle/>
          <a:p>
            <a:pPr eaLnBrk="1" hangingPunct="1"/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Y cu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 satisfecho est</a:t>
            </a:r>
            <a:r>
              <a:rPr lang="es-ES_tradnl" altLang="es-CL" sz="16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á</a:t>
            </a:r>
            <a:r>
              <a:rPr lang="es-ES_tradnl" altLang="es-CL" sz="1600" dirty="0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con los siguientes aspectos de su IM ENTEL?</a:t>
            </a:r>
            <a: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sz="1600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ea typeface="ＭＳ Ｐゴシック" pitchFamily="34" charset="-128"/>
              </a:rPr>
              <a:t>Prepago</a:t>
            </a:r>
            <a:endParaRPr lang="es-ES" altLang="es-CL" sz="16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4" name="13 Triángulo isósceles"/>
          <p:cNvSpPr/>
          <p:nvPr/>
        </p:nvSpPr>
        <p:spPr bwMode="gray">
          <a:xfrm flipV="1">
            <a:off x="720712" y="952140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Triángulo isósceles"/>
          <p:cNvSpPr/>
          <p:nvPr/>
        </p:nvSpPr>
        <p:spPr bwMode="gray">
          <a:xfrm flipV="1">
            <a:off x="6228184" y="951707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7 Triángulo isósceles"/>
          <p:cNvSpPr/>
          <p:nvPr/>
        </p:nvSpPr>
        <p:spPr bwMode="gray">
          <a:xfrm flipV="1">
            <a:off x="6778909" y="952140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 bwMode="gray">
          <a:xfrm>
            <a:off x="142875" y="4867275"/>
            <a:ext cx="2160588" cy="276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71500" y="-80963"/>
            <a:ext cx="7934325" cy="492126"/>
          </a:xfrm>
        </p:spPr>
        <p:txBody>
          <a:bodyPr/>
          <a:lstStyle/>
          <a:p>
            <a:pPr eaLnBrk="1" hangingPunct="1"/>
            <a:r>
              <a:rPr lang="es-ES" altLang="es-CL" sz="1600" dirty="0" smtClean="0">
                <a:ea typeface="ＭＳ Ｐゴシック" pitchFamily="34" charset="-128"/>
                <a:cs typeface="Arial" pitchFamily="34" charset="0"/>
              </a:rPr>
              <a:t>¿Por qué razón evalúa con esa nota?: </a:t>
            </a: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Razones Negativas</a:t>
            </a:r>
            <a:endParaRPr lang="es-ES" altLang="es-CL" sz="16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56506"/>
              </p:ext>
            </p:extLst>
          </p:nvPr>
        </p:nvGraphicFramePr>
        <p:xfrm>
          <a:off x="395288" y="476250"/>
          <a:ext cx="6815137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Gráfico" r:id="rId3" imgW="8029702" imgH="5467230" progId="MSGraph.Chart.8">
                  <p:embed followColorScheme="full"/>
                </p:oleObj>
              </mc:Choice>
              <mc:Fallback>
                <p:oleObj name="Gráfico" r:id="rId3" imgW="8029702" imgH="546723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6815137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 redondeado"/>
          <p:cNvSpPr>
            <a:spLocks noChangeArrowheads="1"/>
          </p:cNvSpPr>
          <p:nvPr/>
        </p:nvSpPr>
        <p:spPr bwMode="gray">
          <a:xfrm>
            <a:off x="5472113" y="1668463"/>
            <a:ext cx="1692275" cy="61595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es-CL" altLang="es-CL" sz="1000" b="1" dirty="0" smtClean="0">
                <a:solidFill>
                  <a:schemeClr val="bg1"/>
                </a:solidFill>
                <a:cs typeface="Arial" pitchFamily="34" charset="0"/>
              </a:rPr>
              <a:t>RAZONES NEGATIVAS        SS: 64% – </a:t>
            </a:r>
            <a:r>
              <a:rPr lang="es-CL" altLang="es-CL" sz="800" b="1" dirty="0" smtClean="0">
                <a:solidFill>
                  <a:schemeClr val="bg1"/>
                </a:solidFill>
                <a:cs typeface="Arial" pitchFamily="34" charset="0"/>
              </a:rPr>
              <a:t>Abr’17: 63%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s-CL" altLang="es-CL" sz="1000" b="1" dirty="0" smtClean="0">
                <a:solidFill>
                  <a:schemeClr val="bg1"/>
                </a:solidFill>
                <a:cs typeface="Arial" pitchFamily="34" charset="0"/>
              </a:rPr>
              <a:t>PP: 57% – </a:t>
            </a:r>
            <a:r>
              <a:rPr lang="es-CL" altLang="es-CL" sz="800" b="1" dirty="0" smtClean="0">
                <a:solidFill>
                  <a:schemeClr val="bg1"/>
                </a:solidFill>
                <a:cs typeface="Arial" pitchFamily="34" charset="0"/>
              </a:rPr>
              <a:t>Abr</a:t>
            </a:r>
            <a:r>
              <a:rPr lang="es-CL" altLang="es-ES" sz="8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s-CL" altLang="es-CL" sz="800" b="1" dirty="0" smtClean="0">
                <a:solidFill>
                  <a:schemeClr val="bg1"/>
                </a:solidFill>
                <a:cs typeface="Arial" pitchFamily="34" charset="0"/>
              </a:rPr>
              <a:t>17: 59%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>
            <a:spLocks noChangeArrowheads="1"/>
          </p:cNvSpPr>
          <p:nvPr/>
        </p:nvSpPr>
        <p:spPr bwMode="auto">
          <a:xfrm>
            <a:off x="323850" y="2284413"/>
            <a:ext cx="8642350" cy="25844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179388" indent="-179388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</a:pPr>
            <a:endParaRPr lang="es-CL" altLang="es-CL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243" name="Titel 3"/>
          <p:cNvSpPr>
            <a:spLocks noGrp="1"/>
          </p:cNvSpPr>
          <p:nvPr>
            <p:ph type="title"/>
          </p:nvPr>
        </p:nvSpPr>
        <p:spPr>
          <a:xfrm>
            <a:off x="292100" y="50800"/>
            <a:ext cx="6727825" cy="433388"/>
          </a:xfrm>
        </p:spPr>
        <p:txBody>
          <a:bodyPr/>
          <a:lstStyle/>
          <a:p>
            <a:pPr>
              <a:defRPr/>
            </a:pPr>
            <a:r>
              <a:rPr lang="es-CL" altLang="es-CL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s-CL" altLang="es-CL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s-CL" altLang="es-CL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>FICHA METODOLÓGICA</a:t>
            </a: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3203575" y="2211388"/>
            <a:ext cx="2736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>
            <p:custDataLst>
              <p:tags r:id="rId1"/>
            </p:custDataLst>
          </p:nvPr>
        </p:nvSpPr>
        <p:spPr bwMode="gray">
          <a:xfrm>
            <a:off x="323850" y="1851025"/>
            <a:ext cx="2735263" cy="3603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s-CL" sz="1600" b="1" smtClean="0">
                <a:solidFill>
                  <a:srgbClr val="264283"/>
                </a:solidFill>
              </a:rPr>
              <a:t>¿Quiénes?</a:t>
            </a:r>
          </a:p>
        </p:txBody>
      </p:sp>
      <p:cxnSp>
        <p:nvCxnSpPr>
          <p:cNvPr id="14" name="Gerade Verbindung 13"/>
          <p:cNvCxnSpPr/>
          <p:nvPr>
            <p:custDataLst>
              <p:tags r:id="rId2"/>
            </p:custDataLst>
          </p:nvPr>
        </p:nvCxnSpPr>
        <p:spPr bwMode="gray">
          <a:xfrm>
            <a:off x="323850" y="2211388"/>
            <a:ext cx="27352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>
            <a:off x="6156325" y="2211388"/>
            <a:ext cx="2736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>
            <p:custDataLst>
              <p:tags r:id="rId3"/>
            </p:custDataLst>
          </p:nvPr>
        </p:nvSpPr>
        <p:spPr bwMode="gray">
          <a:xfrm>
            <a:off x="3203575" y="1851025"/>
            <a:ext cx="2736850" cy="3603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s-CL" sz="1600" b="1" smtClean="0">
                <a:solidFill>
                  <a:srgbClr val="007DC3"/>
                </a:solidFill>
              </a:rPr>
              <a:t>¿Cómo?</a:t>
            </a:r>
          </a:p>
        </p:txBody>
      </p:sp>
      <p:sp>
        <p:nvSpPr>
          <p:cNvPr id="30" name="Rechteck 29"/>
          <p:cNvSpPr/>
          <p:nvPr>
            <p:custDataLst>
              <p:tags r:id="rId4"/>
            </p:custDataLst>
          </p:nvPr>
        </p:nvSpPr>
        <p:spPr bwMode="gray">
          <a:xfrm>
            <a:off x="6156325" y="1851025"/>
            <a:ext cx="2736850" cy="3603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s-CL" sz="1600" b="1" smtClean="0">
                <a:solidFill>
                  <a:srgbClr val="A2AD00"/>
                </a:solidFill>
              </a:rPr>
              <a:t>¿Cuántos?</a:t>
            </a:r>
          </a:p>
        </p:txBody>
      </p:sp>
      <p:sp>
        <p:nvSpPr>
          <p:cNvPr id="31" name="Text Placeholder 1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415925" y="2419350"/>
            <a:ext cx="2647950" cy="22875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179388" indent="-179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</a:rPr>
              <a:t>Clientes Personas de Internet Móvil, con Planes Multimedia Full, Smart </a:t>
            </a:r>
            <a:r>
              <a:rPr lang="es-ES_tradnl" altLang="es-CL" sz="1100" dirty="0" err="1" smtClean="0">
                <a:solidFill>
                  <a:schemeClr val="accent2">
                    <a:lumMod val="50000"/>
                  </a:schemeClr>
                </a:solidFill>
              </a:rPr>
              <a:t>Fun</a:t>
            </a: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</a:rPr>
              <a:t>, Cuenta Controlada, y Prepago.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</a:rPr>
              <a:t>Mayores de 15 años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</a:rPr>
              <a:t>Santiago y Regiones 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</a:rPr>
              <a:t>La base de datos fue proporcionada por ENTEL.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endParaRPr lang="es-ES" altLang="es-CL" sz="11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 Placeholder 1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3289300" y="2419350"/>
            <a:ext cx="2647950" cy="22875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lIns="0" tIns="0" rIns="0" bIns="0"/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179388" indent="-179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CL" altLang="es-CL" sz="1100" dirty="0" smtClean="0">
                <a:solidFill>
                  <a:schemeClr val="accent2">
                    <a:lumMod val="50000"/>
                  </a:schemeClr>
                </a:solidFill>
              </a:rPr>
              <a:t>Estudio cuantitativo.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CL" altLang="es-CL" sz="1100" dirty="0" smtClean="0">
                <a:solidFill>
                  <a:schemeClr val="accent2">
                    <a:lumMod val="50000"/>
                  </a:schemeClr>
                </a:solidFill>
              </a:rPr>
              <a:t>Entrevistas Telefónicas – CATI.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s-ES" altLang="es-CL" sz="1100" dirty="0" smtClean="0">
                <a:solidFill>
                  <a:schemeClr val="accent2">
                    <a:lumMod val="50000"/>
                  </a:schemeClr>
                </a:solidFill>
              </a:rPr>
              <a:t>Usando una cuestionario </a:t>
            </a:r>
            <a:r>
              <a:rPr lang="es-ES" altLang="es-CL" sz="1100" dirty="0" err="1" smtClean="0">
                <a:solidFill>
                  <a:schemeClr val="accent2">
                    <a:lumMod val="50000"/>
                  </a:schemeClr>
                </a:solidFill>
              </a:rPr>
              <a:t>semi</a:t>
            </a:r>
            <a:r>
              <a:rPr lang="es-ES" altLang="es-CL" sz="1100" dirty="0" smtClean="0">
                <a:solidFill>
                  <a:schemeClr val="accent2">
                    <a:lumMod val="50000"/>
                  </a:schemeClr>
                </a:solidFill>
              </a:rPr>
              <a:t> estructurado.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s-ES" altLang="es-CL" sz="11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Aplicada entre </a:t>
            </a:r>
            <a:r>
              <a:rPr lang="es-ES_tradnl" altLang="es-CL" sz="11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21 de Julio al 09 de Agosto de 2017.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endParaRPr lang="es-ES" altLang="es-CL" sz="11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 Placeholder 1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138863" y="2419350"/>
            <a:ext cx="2673350" cy="22955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lIns="0" tIns="0" rIns="0" bIns="0"/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latin typeface="Arial" pitchFamily="34" charset="0"/>
                <a:cs typeface="Arial" pitchFamily="34" charset="0"/>
              </a:defRPr>
            </a:lvl1pPr>
            <a:lvl2pPr marL="180000" marR="0" lvl="1" indent="-180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000000"/>
                </a:solidFill>
                <a:cs typeface="Arial" pitchFamily="34" charset="0"/>
              </a:defRPr>
            </a:lvl2pPr>
            <a:lvl3pPr marL="36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cs typeface="Arial" pitchFamily="34" charset="0"/>
              </a:defRPr>
            </a:lvl3pPr>
            <a:lvl4pPr marL="54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cs typeface="Arial" pitchFamily="34" charset="0"/>
              </a:defRPr>
            </a:lvl4pPr>
            <a:lvl5pPr marL="72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 b="0" baseline="0">
                <a:cs typeface="Arial" pitchFamily="34" charset="0"/>
              </a:defRPr>
            </a:lvl5pPr>
            <a:lvl6pPr marL="72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cs typeface="Arial" pitchFamily="34" charset="0"/>
              </a:defRPr>
            </a:lvl6pPr>
            <a:lvl7pPr marL="72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cs typeface="Arial" pitchFamily="34" charset="0"/>
              </a:defRPr>
            </a:lvl7pPr>
            <a:lvl8pPr marL="539750" indent="-180975">
              <a:spcBef>
                <a:spcPts val="300"/>
              </a:spcBef>
              <a:buFont typeface="Arial" pitchFamily="34" charset="0"/>
              <a:buChar char="•"/>
              <a:defRPr sz="1600"/>
            </a:lvl8pPr>
            <a:lvl9pPr marL="720000" marR="0" indent="-18097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Muestra total: 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2875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casos</a:t>
            </a:r>
            <a:endParaRPr lang="es-CL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s-CL" sz="12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defRPr/>
            </a:pPr>
            <a:endParaRPr lang="es-CL" sz="12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s-CL" sz="1200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5133" name="Gruppieren 9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23850" y="1058863"/>
            <a:ext cx="720725" cy="720725"/>
            <a:chOff x="323850" y="1635646"/>
            <a:chExt cx="720000" cy="719945"/>
          </a:xfrm>
        </p:grpSpPr>
        <p:sp>
          <p:nvSpPr>
            <p:cNvPr id="20" name="Rechteck 19"/>
            <p:cNvSpPr/>
            <p:nvPr>
              <p:custDataLst>
                <p:tags r:id="rId13"/>
              </p:custDataLst>
            </p:nvPr>
          </p:nvSpPr>
          <p:spPr bwMode="gray">
            <a:xfrm>
              <a:off x="323850" y="1635646"/>
              <a:ext cx="720000" cy="71994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err="1">
                <a:solidFill>
                  <a:srgbClr val="000000"/>
                </a:solidFill>
              </a:endParaRPr>
            </a:p>
          </p:txBody>
        </p:sp>
        <p:grpSp>
          <p:nvGrpSpPr>
            <p:cNvPr id="6" name="Gruppieren 8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418892" y="1730958"/>
              <a:ext cx="504000" cy="504000"/>
              <a:chOff x="9144000" y="415926"/>
              <a:chExt cx="2555876" cy="2555874"/>
            </a:xfrm>
            <a:solidFill>
              <a:schemeClr val="bg1"/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gray">
              <a:xfrm>
                <a:off x="10415588" y="415926"/>
                <a:ext cx="1284288" cy="1949450"/>
              </a:xfrm>
              <a:custGeom>
                <a:avLst/>
                <a:gdLst>
                  <a:gd name="T0" fmla="*/ 17 w 1045"/>
                  <a:gd name="T1" fmla="*/ 483 h 1587"/>
                  <a:gd name="T2" fmla="*/ 5 w 1045"/>
                  <a:gd name="T3" fmla="*/ 303 h 1587"/>
                  <a:gd name="T4" fmla="*/ 9 w 1045"/>
                  <a:gd name="T5" fmla="*/ 250 h 1587"/>
                  <a:gd name="T6" fmla="*/ 123 w 1045"/>
                  <a:gd name="T7" fmla="*/ 67 h 1587"/>
                  <a:gd name="T8" fmla="*/ 329 w 1045"/>
                  <a:gd name="T9" fmla="*/ 1 h 1587"/>
                  <a:gd name="T10" fmla="*/ 491 w 1045"/>
                  <a:gd name="T11" fmla="*/ 41 h 1587"/>
                  <a:gd name="T12" fmla="*/ 573 w 1045"/>
                  <a:gd name="T13" fmla="*/ 31 h 1587"/>
                  <a:gd name="T14" fmla="*/ 696 w 1045"/>
                  <a:gd name="T15" fmla="*/ 82 h 1587"/>
                  <a:gd name="T16" fmla="*/ 781 w 1045"/>
                  <a:gd name="T17" fmla="*/ 185 h 1587"/>
                  <a:gd name="T18" fmla="*/ 805 w 1045"/>
                  <a:gd name="T19" fmla="*/ 302 h 1587"/>
                  <a:gd name="T20" fmla="*/ 793 w 1045"/>
                  <a:gd name="T21" fmla="*/ 483 h 1587"/>
                  <a:gd name="T22" fmla="*/ 728 w 1045"/>
                  <a:gd name="T23" fmla="*/ 670 h 1587"/>
                  <a:gd name="T24" fmla="*/ 625 w 1045"/>
                  <a:gd name="T25" fmla="*/ 872 h 1587"/>
                  <a:gd name="T26" fmla="*/ 634 w 1045"/>
                  <a:gd name="T27" fmla="*/ 948 h 1587"/>
                  <a:gd name="T28" fmla="*/ 666 w 1045"/>
                  <a:gd name="T29" fmla="*/ 1003 h 1587"/>
                  <a:gd name="T30" fmla="*/ 757 w 1045"/>
                  <a:gd name="T31" fmla="*/ 1041 h 1587"/>
                  <a:gd name="T32" fmla="*/ 938 w 1045"/>
                  <a:gd name="T33" fmla="*/ 1125 h 1587"/>
                  <a:gd name="T34" fmla="*/ 1017 w 1045"/>
                  <a:gd name="T35" fmla="*/ 1245 h 1587"/>
                  <a:gd name="T36" fmla="*/ 1045 w 1045"/>
                  <a:gd name="T37" fmla="*/ 1391 h 1587"/>
                  <a:gd name="T38" fmla="*/ 856 w 1045"/>
                  <a:gd name="T39" fmla="*/ 1539 h 1587"/>
                  <a:gd name="T40" fmla="*/ 405 w 1045"/>
                  <a:gd name="T41" fmla="*/ 1587 h 1587"/>
                  <a:gd name="T42" fmla="*/ 210 w 1045"/>
                  <a:gd name="T43" fmla="*/ 1579 h 1587"/>
                  <a:gd name="T44" fmla="*/ 193 w 1045"/>
                  <a:gd name="T45" fmla="*/ 1562 h 1587"/>
                  <a:gd name="T46" fmla="*/ 81 w 1045"/>
                  <a:gd name="T47" fmla="*/ 1494 h 1587"/>
                  <a:gd name="T48" fmla="*/ 155 w 1045"/>
                  <a:gd name="T49" fmla="*/ 1417 h 1587"/>
                  <a:gd name="T50" fmla="*/ 202 w 1045"/>
                  <a:gd name="T51" fmla="*/ 1347 h 1587"/>
                  <a:gd name="T52" fmla="*/ 151 w 1045"/>
                  <a:gd name="T53" fmla="*/ 1279 h 1587"/>
                  <a:gd name="T54" fmla="*/ 101 w 1045"/>
                  <a:gd name="T55" fmla="*/ 1120 h 1587"/>
                  <a:gd name="T56" fmla="*/ 89 w 1045"/>
                  <a:gd name="T57" fmla="*/ 1030 h 1587"/>
                  <a:gd name="T58" fmla="*/ 143 w 1045"/>
                  <a:gd name="T59" fmla="*/ 1004 h 1587"/>
                  <a:gd name="T60" fmla="*/ 176 w 1045"/>
                  <a:gd name="T61" fmla="*/ 947 h 1587"/>
                  <a:gd name="T62" fmla="*/ 185 w 1045"/>
                  <a:gd name="T63" fmla="*/ 872 h 1587"/>
                  <a:gd name="T64" fmla="*/ 82 w 1045"/>
                  <a:gd name="T65" fmla="*/ 670 h 1587"/>
                  <a:gd name="T66" fmla="*/ 17 w 1045"/>
                  <a:gd name="T67" fmla="*/ 483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45" h="1587">
                    <a:moveTo>
                      <a:pt x="17" y="483"/>
                    </a:moveTo>
                    <a:cubicBezTo>
                      <a:pt x="13" y="425"/>
                      <a:pt x="6" y="361"/>
                      <a:pt x="5" y="303"/>
                    </a:cubicBezTo>
                    <a:cubicBezTo>
                      <a:pt x="5" y="285"/>
                      <a:pt x="6" y="267"/>
                      <a:pt x="9" y="250"/>
                    </a:cubicBezTo>
                    <a:cubicBezTo>
                      <a:pt x="21" y="172"/>
                      <a:pt x="64" y="110"/>
                      <a:pt x="123" y="67"/>
                    </a:cubicBezTo>
                    <a:cubicBezTo>
                      <a:pt x="181" y="26"/>
                      <a:pt x="254" y="3"/>
                      <a:pt x="329" y="1"/>
                    </a:cubicBezTo>
                    <a:cubicBezTo>
                      <a:pt x="389" y="0"/>
                      <a:pt x="440" y="10"/>
                      <a:pt x="491" y="41"/>
                    </a:cubicBezTo>
                    <a:cubicBezTo>
                      <a:pt x="518" y="32"/>
                      <a:pt x="546" y="29"/>
                      <a:pt x="573" y="31"/>
                    </a:cubicBezTo>
                    <a:cubicBezTo>
                      <a:pt x="617" y="35"/>
                      <a:pt x="660" y="54"/>
                      <a:pt x="696" y="82"/>
                    </a:cubicBezTo>
                    <a:cubicBezTo>
                      <a:pt x="732" y="109"/>
                      <a:pt x="761" y="145"/>
                      <a:pt x="781" y="185"/>
                    </a:cubicBezTo>
                    <a:cubicBezTo>
                      <a:pt x="799" y="222"/>
                      <a:pt x="809" y="263"/>
                      <a:pt x="805" y="302"/>
                    </a:cubicBezTo>
                    <a:cubicBezTo>
                      <a:pt x="793" y="483"/>
                      <a:pt x="793" y="483"/>
                      <a:pt x="793" y="483"/>
                    </a:cubicBezTo>
                    <a:cubicBezTo>
                      <a:pt x="810" y="551"/>
                      <a:pt x="788" y="630"/>
                      <a:pt x="728" y="670"/>
                    </a:cubicBezTo>
                    <a:cubicBezTo>
                      <a:pt x="708" y="736"/>
                      <a:pt x="671" y="819"/>
                      <a:pt x="625" y="872"/>
                    </a:cubicBezTo>
                    <a:cubicBezTo>
                      <a:pt x="626" y="896"/>
                      <a:pt x="628" y="923"/>
                      <a:pt x="634" y="948"/>
                    </a:cubicBezTo>
                    <a:cubicBezTo>
                      <a:pt x="639" y="969"/>
                      <a:pt x="646" y="991"/>
                      <a:pt x="666" y="1003"/>
                    </a:cubicBezTo>
                    <a:cubicBezTo>
                      <a:pt x="700" y="1024"/>
                      <a:pt x="726" y="1032"/>
                      <a:pt x="757" y="1041"/>
                    </a:cubicBezTo>
                    <a:cubicBezTo>
                      <a:pt x="815" y="1059"/>
                      <a:pt x="898" y="1086"/>
                      <a:pt x="938" y="1125"/>
                    </a:cubicBezTo>
                    <a:cubicBezTo>
                      <a:pt x="972" y="1158"/>
                      <a:pt x="999" y="1200"/>
                      <a:pt x="1017" y="1245"/>
                    </a:cubicBezTo>
                    <a:cubicBezTo>
                      <a:pt x="1035" y="1292"/>
                      <a:pt x="1045" y="1343"/>
                      <a:pt x="1045" y="1391"/>
                    </a:cubicBezTo>
                    <a:cubicBezTo>
                      <a:pt x="1045" y="1464"/>
                      <a:pt x="965" y="1511"/>
                      <a:pt x="856" y="1539"/>
                    </a:cubicBezTo>
                    <a:cubicBezTo>
                      <a:pt x="715" y="1576"/>
                      <a:pt x="520" y="1587"/>
                      <a:pt x="405" y="1587"/>
                    </a:cubicBezTo>
                    <a:cubicBezTo>
                      <a:pt x="353" y="1587"/>
                      <a:pt x="283" y="1585"/>
                      <a:pt x="210" y="1579"/>
                    </a:cubicBezTo>
                    <a:cubicBezTo>
                      <a:pt x="205" y="1573"/>
                      <a:pt x="199" y="1567"/>
                      <a:pt x="193" y="1562"/>
                    </a:cubicBezTo>
                    <a:cubicBezTo>
                      <a:pt x="160" y="1529"/>
                      <a:pt x="119" y="1509"/>
                      <a:pt x="81" y="1494"/>
                    </a:cubicBezTo>
                    <a:cubicBezTo>
                      <a:pt x="109" y="1474"/>
                      <a:pt x="134" y="1449"/>
                      <a:pt x="155" y="1417"/>
                    </a:cubicBezTo>
                    <a:cubicBezTo>
                      <a:pt x="202" y="1347"/>
                      <a:pt x="202" y="1347"/>
                      <a:pt x="202" y="1347"/>
                    </a:cubicBezTo>
                    <a:cubicBezTo>
                      <a:pt x="151" y="1279"/>
                      <a:pt x="151" y="1279"/>
                      <a:pt x="151" y="1279"/>
                    </a:cubicBezTo>
                    <a:cubicBezTo>
                      <a:pt x="128" y="1249"/>
                      <a:pt x="112" y="1188"/>
                      <a:pt x="101" y="1120"/>
                    </a:cubicBezTo>
                    <a:cubicBezTo>
                      <a:pt x="96" y="1090"/>
                      <a:pt x="92" y="1059"/>
                      <a:pt x="89" y="1030"/>
                    </a:cubicBezTo>
                    <a:cubicBezTo>
                      <a:pt x="106" y="1024"/>
                      <a:pt x="123" y="1016"/>
                      <a:pt x="143" y="1004"/>
                    </a:cubicBezTo>
                    <a:cubicBezTo>
                      <a:pt x="164" y="990"/>
                      <a:pt x="170" y="971"/>
                      <a:pt x="176" y="947"/>
                    </a:cubicBezTo>
                    <a:cubicBezTo>
                      <a:pt x="180" y="948"/>
                      <a:pt x="185" y="879"/>
                      <a:pt x="185" y="872"/>
                    </a:cubicBezTo>
                    <a:cubicBezTo>
                      <a:pt x="140" y="820"/>
                      <a:pt x="102" y="736"/>
                      <a:pt x="82" y="670"/>
                    </a:cubicBezTo>
                    <a:cubicBezTo>
                      <a:pt x="22" y="630"/>
                      <a:pt x="0" y="551"/>
                      <a:pt x="17" y="4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de-DE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gray">
              <a:xfrm>
                <a:off x="9144000" y="1019175"/>
                <a:ext cx="1573213" cy="1952625"/>
              </a:xfrm>
              <a:custGeom>
                <a:avLst/>
                <a:gdLst>
                  <a:gd name="T0" fmla="*/ 551 w 1280"/>
                  <a:gd name="T1" fmla="*/ 11 h 1589"/>
                  <a:gd name="T2" fmla="*/ 640 w 1280"/>
                  <a:gd name="T3" fmla="*/ 35 h 1589"/>
                  <a:gd name="T4" fmla="*/ 729 w 1280"/>
                  <a:gd name="T5" fmla="*/ 11 h 1589"/>
                  <a:gd name="T6" fmla="*/ 988 w 1280"/>
                  <a:gd name="T7" fmla="*/ 137 h 1589"/>
                  <a:gd name="T8" fmla="*/ 1040 w 1280"/>
                  <a:gd name="T9" fmla="*/ 323 h 1589"/>
                  <a:gd name="T10" fmla="*/ 1057 w 1280"/>
                  <a:gd name="T11" fmla="*/ 641 h 1589"/>
                  <a:gd name="T12" fmla="*/ 1122 w 1280"/>
                  <a:gd name="T13" fmla="*/ 835 h 1589"/>
                  <a:gd name="T14" fmla="*/ 1139 w 1280"/>
                  <a:gd name="T15" fmla="*/ 858 h 1589"/>
                  <a:gd name="T16" fmla="*/ 1123 w 1280"/>
                  <a:gd name="T17" fmla="*/ 881 h 1589"/>
                  <a:gd name="T18" fmla="*/ 975 w 1280"/>
                  <a:gd name="T19" fmla="*/ 977 h 1589"/>
                  <a:gd name="T20" fmla="*/ 877 w 1280"/>
                  <a:gd name="T21" fmla="*/ 988 h 1589"/>
                  <a:gd name="T22" fmla="*/ 900 w 1280"/>
                  <a:gd name="T23" fmla="*/ 1004 h 1589"/>
                  <a:gd name="T24" fmla="*/ 992 w 1280"/>
                  <a:gd name="T25" fmla="*/ 1043 h 1589"/>
                  <a:gd name="T26" fmla="*/ 1173 w 1280"/>
                  <a:gd name="T27" fmla="*/ 1127 h 1589"/>
                  <a:gd name="T28" fmla="*/ 1252 w 1280"/>
                  <a:gd name="T29" fmla="*/ 1247 h 1589"/>
                  <a:gd name="T30" fmla="*/ 1280 w 1280"/>
                  <a:gd name="T31" fmla="*/ 1393 h 1589"/>
                  <a:gd name="T32" fmla="*/ 1091 w 1280"/>
                  <a:gd name="T33" fmla="*/ 1541 h 1589"/>
                  <a:gd name="T34" fmla="*/ 640 w 1280"/>
                  <a:gd name="T35" fmla="*/ 1589 h 1589"/>
                  <a:gd name="T36" fmla="*/ 189 w 1280"/>
                  <a:gd name="T37" fmla="*/ 1541 h 1589"/>
                  <a:gd name="T38" fmla="*/ 0 w 1280"/>
                  <a:gd name="T39" fmla="*/ 1393 h 1589"/>
                  <a:gd name="T40" fmla="*/ 28 w 1280"/>
                  <a:gd name="T41" fmla="*/ 1247 h 1589"/>
                  <a:gd name="T42" fmla="*/ 107 w 1280"/>
                  <a:gd name="T43" fmla="*/ 1127 h 1589"/>
                  <a:gd name="T44" fmla="*/ 288 w 1280"/>
                  <a:gd name="T45" fmla="*/ 1043 h 1589"/>
                  <a:gd name="T46" fmla="*/ 379 w 1280"/>
                  <a:gd name="T47" fmla="*/ 1005 h 1589"/>
                  <a:gd name="T48" fmla="*/ 380 w 1280"/>
                  <a:gd name="T49" fmla="*/ 1004 h 1589"/>
                  <a:gd name="T50" fmla="*/ 403 w 1280"/>
                  <a:gd name="T51" fmla="*/ 988 h 1589"/>
                  <a:gd name="T52" fmla="*/ 157 w 1280"/>
                  <a:gd name="T53" fmla="*/ 881 h 1589"/>
                  <a:gd name="T54" fmla="*/ 141 w 1280"/>
                  <a:gd name="T55" fmla="*/ 858 h 1589"/>
                  <a:gd name="T56" fmla="*/ 158 w 1280"/>
                  <a:gd name="T57" fmla="*/ 835 h 1589"/>
                  <a:gd name="T58" fmla="*/ 223 w 1280"/>
                  <a:gd name="T59" fmla="*/ 641 h 1589"/>
                  <a:gd name="T60" fmla="*/ 240 w 1280"/>
                  <a:gd name="T61" fmla="*/ 323 h 1589"/>
                  <a:gd name="T62" fmla="*/ 292 w 1280"/>
                  <a:gd name="T63" fmla="*/ 137 h 1589"/>
                  <a:gd name="T64" fmla="*/ 551 w 1280"/>
                  <a:gd name="T65" fmla="*/ 11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0" h="1589">
                    <a:moveTo>
                      <a:pt x="551" y="11"/>
                    </a:moveTo>
                    <a:cubicBezTo>
                      <a:pt x="581" y="15"/>
                      <a:pt x="611" y="23"/>
                      <a:pt x="640" y="35"/>
                    </a:cubicBezTo>
                    <a:cubicBezTo>
                      <a:pt x="669" y="23"/>
                      <a:pt x="699" y="15"/>
                      <a:pt x="729" y="11"/>
                    </a:cubicBezTo>
                    <a:cubicBezTo>
                      <a:pt x="837" y="1"/>
                      <a:pt x="927" y="45"/>
                      <a:pt x="988" y="137"/>
                    </a:cubicBezTo>
                    <a:cubicBezTo>
                      <a:pt x="1025" y="192"/>
                      <a:pt x="1046" y="259"/>
                      <a:pt x="1040" y="323"/>
                    </a:cubicBezTo>
                    <a:cubicBezTo>
                      <a:pt x="1035" y="378"/>
                      <a:pt x="1036" y="515"/>
                      <a:pt x="1057" y="641"/>
                    </a:cubicBezTo>
                    <a:cubicBezTo>
                      <a:pt x="1070" y="720"/>
                      <a:pt x="1091" y="793"/>
                      <a:pt x="1122" y="835"/>
                    </a:cubicBezTo>
                    <a:cubicBezTo>
                      <a:pt x="1139" y="858"/>
                      <a:pt x="1139" y="858"/>
                      <a:pt x="1139" y="858"/>
                    </a:cubicBezTo>
                    <a:cubicBezTo>
                      <a:pt x="1123" y="881"/>
                      <a:pt x="1123" y="881"/>
                      <a:pt x="1123" y="881"/>
                    </a:cubicBezTo>
                    <a:cubicBezTo>
                      <a:pt x="1087" y="936"/>
                      <a:pt x="1033" y="963"/>
                      <a:pt x="975" y="977"/>
                    </a:cubicBezTo>
                    <a:cubicBezTo>
                      <a:pt x="942" y="984"/>
                      <a:pt x="909" y="987"/>
                      <a:pt x="877" y="988"/>
                    </a:cubicBezTo>
                    <a:cubicBezTo>
                      <a:pt x="882" y="994"/>
                      <a:pt x="890" y="999"/>
                      <a:pt x="900" y="1004"/>
                    </a:cubicBezTo>
                    <a:cubicBezTo>
                      <a:pt x="934" y="1024"/>
                      <a:pt x="954" y="1032"/>
                      <a:pt x="992" y="1043"/>
                    </a:cubicBezTo>
                    <a:cubicBezTo>
                      <a:pt x="1050" y="1061"/>
                      <a:pt x="1133" y="1088"/>
                      <a:pt x="1173" y="1127"/>
                    </a:cubicBezTo>
                    <a:cubicBezTo>
                      <a:pt x="1207" y="1160"/>
                      <a:pt x="1234" y="1202"/>
                      <a:pt x="1252" y="1247"/>
                    </a:cubicBezTo>
                    <a:cubicBezTo>
                      <a:pt x="1270" y="1294"/>
                      <a:pt x="1280" y="1345"/>
                      <a:pt x="1280" y="1393"/>
                    </a:cubicBezTo>
                    <a:cubicBezTo>
                      <a:pt x="1280" y="1466"/>
                      <a:pt x="1200" y="1513"/>
                      <a:pt x="1091" y="1541"/>
                    </a:cubicBezTo>
                    <a:cubicBezTo>
                      <a:pt x="950" y="1577"/>
                      <a:pt x="755" y="1589"/>
                      <a:pt x="640" y="1589"/>
                    </a:cubicBezTo>
                    <a:cubicBezTo>
                      <a:pt x="525" y="1589"/>
                      <a:pt x="330" y="1577"/>
                      <a:pt x="189" y="1541"/>
                    </a:cubicBezTo>
                    <a:cubicBezTo>
                      <a:pt x="80" y="1513"/>
                      <a:pt x="0" y="1466"/>
                      <a:pt x="0" y="1393"/>
                    </a:cubicBezTo>
                    <a:cubicBezTo>
                      <a:pt x="0" y="1345"/>
                      <a:pt x="10" y="1294"/>
                      <a:pt x="28" y="1247"/>
                    </a:cubicBezTo>
                    <a:cubicBezTo>
                      <a:pt x="46" y="1202"/>
                      <a:pt x="73" y="1160"/>
                      <a:pt x="107" y="1127"/>
                    </a:cubicBezTo>
                    <a:cubicBezTo>
                      <a:pt x="147" y="1088"/>
                      <a:pt x="231" y="1061"/>
                      <a:pt x="288" y="1043"/>
                    </a:cubicBezTo>
                    <a:cubicBezTo>
                      <a:pt x="319" y="1034"/>
                      <a:pt x="345" y="1026"/>
                      <a:pt x="379" y="1005"/>
                    </a:cubicBezTo>
                    <a:cubicBezTo>
                      <a:pt x="380" y="1004"/>
                      <a:pt x="380" y="1004"/>
                      <a:pt x="380" y="1004"/>
                    </a:cubicBezTo>
                    <a:cubicBezTo>
                      <a:pt x="390" y="999"/>
                      <a:pt x="397" y="994"/>
                      <a:pt x="403" y="988"/>
                    </a:cubicBezTo>
                    <a:cubicBezTo>
                      <a:pt x="314" y="985"/>
                      <a:pt x="216" y="969"/>
                      <a:pt x="157" y="881"/>
                    </a:cubicBezTo>
                    <a:cubicBezTo>
                      <a:pt x="141" y="858"/>
                      <a:pt x="141" y="858"/>
                      <a:pt x="141" y="858"/>
                    </a:cubicBezTo>
                    <a:cubicBezTo>
                      <a:pt x="158" y="835"/>
                      <a:pt x="158" y="835"/>
                      <a:pt x="158" y="835"/>
                    </a:cubicBezTo>
                    <a:cubicBezTo>
                      <a:pt x="189" y="793"/>
                      <a:pt x="210" y="720"/>
                      <a:pt x="223" y="641"/>
                    </a:cubicBezTo>
                    <a:cubicBezTo>
                      <a:pt x="244" y="515"/>
                      <a:pt x="245" y="378"/>
                      <a:pt x="240" y="323"/>
                    </a:cubicBezTo>
                    <a:cubicBezTo>
                      <a:pt x="234" y="259"/>
                      <a:pt x="255" y="192"/>
                      <a:pt x="292" y="137"/>
                    </a:cubicBezTo>
                    <a:cubicBezTo>
                      <a:pt x="352" y="47"/>
                      <a:pt x="444" y="0"/>
                      <a:pt x="5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de-D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34" name="Gruppieren 5"/>
          <p:cNvGrpSpPr>
            <a:grpSpLocks/>
          </p:cNvGrpSpPr>
          <p:nvPr/>
        </p:nvGrpSpPr>
        <p:grpSpPr bwMode="auto">
          <a:xfrm>
            <a:off x="3203575" y="1060450"/>
            <a:ext cx="720725" cy="719138"/>
            <a:chOff x="3203575" y="1635781"/>
            <a:chExt cx="720000" cy="719945"/>
          </a:xfrm>
        </p:grpSpPr>
        <p:sp>
          <p:nvSpPr>
            <p:cNvPr id="22" name="Rechteck 21"/>
            <p:cNvSpPr/>
            <p:nvPr>
              <p:custDataLst>
                <p:tags r:id="rId11"/>
              </p:custDataLst>
            </p:nvPr>
          </p:nvSpPr>
          <p:spPr bwMode="gray">
            <a:xfrm>
              <a:off x="3203575" y="1635781"/>
              <a:ext cx="720000" cy="71994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err="1">
                <a:solidFill>
                  <a:srgbClr val="000000"/>
                </a:solidFill>
              </a:endParaRPr>
            </a:p>
          </p:txBody>
        </p:sp>
        <p:sp>
          <p:nvSpPr>
            <p:cNvPr id="5152" name="Freeform 17"/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gray">
            <a:xfrm>
              <a:off x="3311860" y="1730958"/>
              <a:ext cx="545687" cy="504000"/>
            </a:xfrm>
            <a:custGeom>
              <a:avLst/>
              <a:gdLst>
                <a:gd name="T0" fmla="*/ 2147483647 w 2080"/>
                <a:gd name="T1" fmla="*/ 2147483647 h 1920"/>
                <a:gd name="T2" fmla="*/ 2147483647 w 2080"/>
                <a:gd name="T3" fmla="*/ 2147483647 h 1920"/>
                <a:gd name="T4" fmla="*/ 2147483647 w 2080"/>
                <a:gd name="T5" fmla="*/ 2147483647 h 1920"/>
                <a:gd name="T6" fmla="*/ 2147483647 w 2080"/>
                <a:gd name="T7" fmla="*/ 0 h 1920"/>
                <a:gd name="T8" fmla="*/ 2147483647 w 2080"/>
                <a:gd name="T9" fmla="*/ 0 h 1920"/>
                <a:gd name="T10" fmla="*/ 2147483647 w 2080"/>
                <a:gd name="T11" fmla="*/ 2147483647 h 1920"/>
                <a:gd name="T12" fmla="*/ 2147483647 w 2080"/>
                <a:gd name="T13" fmla="*/ 2147483647 h 1920"/>
                <a:gd name="T14" fmla="*/ 2147483647 w 2080"/>
                <a:gd name="T15" fmla="*/ 2147483647 h 1920"/>
                <a:gd name="T16" fmla="*/ 2147483647 w 2080"/>
                <a:gd name="T17" fmla="*/ 2147483647 h 1920"/>
                <a:gd name="T18" fmla="*/ 2147483647 w 2080"/>
                <a:gd name="T19" fmla="*/ 2147483647 h 1920"/>
                <a:gd name="T20" fmla="*/ 2147483647 w 2080"/>
                <a:gd name="T21" fmla="*/ 2147483647 h 1920"/>
                <a:gd name="T22" fmla="*/ 2147483647 w 2080"/>
                <a:gd name="T23" fmla="*/ 2147483647 h 1920"/>
                <a:gd name="T24" fmla="*/ 2147483647 w 2080"/>
                <a:gd name="T25" fmla="*/ 2147483647 h 1920"/>
                <a:gd name="T26" fmla="*/ 0 w 2080"/>
                <a:gd name="T27" fmla="*/ 2147483647 h 1920"/>
                <a:gd name="T28" fmla="*/ 0 w 2080"/>
                <a:gd name="T29" fmla="*/ 2147483647 h 1920"/>
                <a:gd name="T30" fmla="*/ 2147483647 w 2080"/>
                <a:gd name="T31" fmla="*/ 2147483647 h 1920"/>
                <a:gd name="T32" fmla="*/ 2147483647 w 2080"/>
                <a:gd name="T33" fmla="*/ 2147483647 h 1920"/>
                <a:gd name="T34" fmla="*/ 2147483647 w 2080"/>
                <a:gd name="T35" fmla="*/ 2147483647 h 1920"/>
                <a:gd name="T36" fmla="*/ 2147483647 w 2080"/>
                <a:gd name="T37" fmla="*/ 2147483647 h 1920"/>
                <a:gd name="T38" fmla="*/ 2147483647 w 2080"/>
                <a:gd name="T39" fmla="*/ 2147483647 h 1920"/>
                <a:gd name="T40" fmla="*/ 2147483647 w 2080"/>
                <a:gd name="T41" fmla="*/ 2147483647 h 1920"/>
                <a:gd name="T42" fmla="*/ 2147483647 w 2080"/>
                <a:gd name="T43" fmla="*/ 2147483647 h 1920"/>
                <a:gd name="T44" fmla="*/ 2147483647 w 2080"/>
                <a:gd name="T45" fmla="*/ 2147483647 h 1920"/>
                <a:gd name="T46" fmla="*/ 2147483647 w 2080"/>
                <a:gd name="T47" fmla="*/ 2147483647 h 1920"/>
                <a:gd name="T48" fmla="*/ 2147483647 w 2080"/>
                <a:gd name="T49" fmla="*/ 2147483647 h 1920"/>
                <a:gd name="T50" fmla="*/ 2147483647 w 2080"/>
                <a:gd name="T51" fmla="*/ 2147483647 h 1920"/>
                <a:gd name="T52" fmla="*/ 2147483647 w 2080"/>
                <a:gd name="T53" fmla="*/ 2147483647 h 1920"/>
                <a:gd name="T54" fmla="*/ 2147483647 w 2080"/>
                <a:gd name="T55" fmla="*/ 2147483647 h 1920"/>
                <a:gd name="T56" fmla="*/ 2147483647 w 2080"/>
                <a:gd name="T57" fmla="*/ 2147483647 h 1920"/>
                <a:gd name="T58" fmla="*/ 2147483647 w 2080"/>
                <a:gd name="T59" fmla="*/ 2147483647 h 1920"/>
                <a:gd name="T60" fmla="*/ 2147483647 w 2080"/>
                <a:gd name="T61" fmla="*/ 2147483647 h 1920"/>
                <a:gd name="T62" fmla="*/ 2147483647 w 2080"/>
                <a:gd name="T63" fmla="*/ 2147483647 h 1920"/>
                <a:gd name="T64" fmla="*/ 2147483647 w 2080"/>
                <a:gd name="T65" fmla="*/ 2147483647 h 1920"/>
                <a:gd name="T66" fmla="*/ 2147483647 w 2080"/>
                <a:gd name="T67" fmla="*/ 2147483647 h 1920"/>
                <a:gd name="T68" fmla="*/ 2147483647 w 2080"/>
                <a:gd name="T69" fmla="*/ 2147483647 h 1920"/>
                <a:gd name="T70" fmla="*/ 2147483647 w 2080"/>
                <a:gd name="T71" fmla="*/ 2147483647 h 1920"/>
                <a:gd name="T72" fmla="*/ 0 w 2080"/>
                <a:gd name="T73" fmla="*/ 2147483647 h 1920"/>
                <a:gd name="T74" fmla="*/ 2147483647 w 2080"/>
                <a:gd name="T75" fmla="*/ 2147483647 h 1920"/>
                <a:gd name="T76" fmla="*/ 2147483647 w 2080"/>
                <a:gd name="T77" fmla="*/ 2147483647 h 1920"/>
                <a:gd name="T78" fmla="*/ 2147483647 w 2080"/>
                <a:gd name="T79" fmla="*/ 2147483647 h 1920"/>
                <a:gd name="T80" fmla="*/ 2147483647 w 2080"/>
                <a:gd name="T81" fmla="*/ 2147483647 h 1920"/>
                <a:gd name="T82" fmla="*/ 2147483647 w 2080"/>
                <a:gd name="T83" fmla="*/ 2147483647 h 1920"/>
                <a:gd name="T84" fmla="*/ 2147483647 w 2080"/>
                <a:gd name="T85" fmla="*/ 2147483647 h 19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80" h="1920">
                  <a:moveTo>
                    <a:pt x="2080" y="1840"/>
                  </a:moveTo>
                  <a:cubicBezTo>
                    <a:pt x="1640" y="1840"/>
                    <a:pt x="1640" y="1840"/>
                    <a:pt x="1640" y="1840"/>
                  </a:cubicBezTo>
                  <a:cubicBezTo>
                    <a:pt x="1574" y="1840"/>
                    <a:pt x="1520" y="1786"/>
                    <a:pt x="1520" y="1720"/>
                  </a:cubicBezTo>
                  <a:cubicBezTo>
                    <a:pt x="1520" y="0"/>
                    <a:pt x="1520" y="0"/>
                    <a:pt x="1520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600" y="1720"/>
                    <a:pt x="1600" y="1720"/>
                    <a:pt x="1600" y="1720"/>
                  </a:cubicBezTo>
                  <a:cubicBezTo>
                    <a:pt x="1600" y="1742"/>
                    <a:pt x="1618" y="1760"/>
                    <a:pt x="1640" y="1760"/>
                  </a:cubicBezTo>
                  <a:cubicBezTo>
                    <a:pt x="2080" y="1760"/>
                    <a:pt x="2080" y="1760"/>
                    <a:pt x="2080" y="1760"/>
                  </a:cubicBezTo>
                  <a:lnTo>
                    <a:pt x="2080" y="1840"/>
                  </a:lnTo>
                  <a:close/>
                  <a:moveTo>
                    <a:pt x="820" y="1760"/>
                  </a:moveTo>
                  <a:cubicBezTo>
                    <a:pt x="477" y="1760"/>
                    <a:pt x="477" y="1760"/>
                    <a:pt x="477" y="1760"/>
                  </a:cubicBezTo>
                  <a:cubicBezTo>
                    <a:pt x="479" y="1747"/>
                    <a:pt x="480" y="1734"/>
                    <a:pt x="480" y="1720"/>
                  </a:cubicBezTo>
                  <a:cubicBezTo>
                    <a:pt x="480" y="1565"/>
                    <a:pt x="355" y="1440"/>
                    <a:pt x="200" y="1440"/>
                  </a:cubicBezTo>
                  <a:cubicBezTo>
                    <a:pt x="124" y="1440"/>
                    <a:pt x="53" y="1470"/>
                    <a:pt x="0" y="1524"/>
                  </a:cubicBezTo>
                  <a:cubicBezTo>
                    <a:pt x="0" y="1240"/>
                    <a:pt x="0" y="1240"/>
                    <a:pt x="0" y="1240"/>
                  </a:cubicBezTo>
                  <a:cubicBezTo>
                    <a:pt x="0" y="1086"/>
                    <a:pt x="126" y="960"/>
                    <a:pt x="280" y="960"/>
                  </a:cubicBezTo>
                  <a:cubicBezTo>
                    <a:pt x="480" y="960"/>
                    <a:pt x="480" y="960"/>
                    <a:pt x="480" y="960"/>
                  </a:cubicBezTo>
                  <a:cubicBezTo>
                    <a:pt x="480" y="320"/>
                    <a:pt x="480" y="320"/>
                    <a:pt x="480" y="320"/>
                  </a:cubicBezTo>
                  <a:cubicBezTo>
                    <a:pt x="1003" y="320"/>
                    <a:pt x="1003" y="320"/>
                    <a:pt x="1003" y="320"/>
                  </a:cubicBezTo>
                  <a:cubicBezTo>
                    <a:pt x="1138" y="320"/>
                    <a:pt x="1241" y="416"/>
                    <a:pt x="1277" y="542"/>
                  </a:cubicBezTo>
                  <a:cubicBezTo>
                    <a:pt x="1440" y="1114"/>
                    <a:pt x="1440" y="1114"/>
                    <a:pt x="1440" y="1114"/>
                  </a:cubicBezTo>
                  <a:cubicBezTo>
                    <a:pt x="1440" y="1414"/>
                    <a:pt x="1440" y="1414"/>
                    <a:pt x="1440" y="1414"/>
                  </a:cubicBezTo>
                  <a:cubicBezTo>
                    <a:pt x="1372" y="1329"/>
                    <a:pt x="1269" y="1280"/>
                    <a:pt x="1160" y="1280"/>
                  </a:cubicBezTo>
                  <a:cubicBezTo>
                    <a:pt x="961" y="1280"/>
                    <a:pt x="800" y="1441"/>
                    <a:pt x="800" y="1640"/>
                  </a:cubicBezTo>
                  <a:cubicBezTo>
                    <a:pt x="800" y="1682"/>
                    <a:pt x="807" y="1722"/>
                    <a:pt x="820" y="1760"/>
                  </a:cubicBezTo>
                  <a:close/>
                  <a:moveTo>
                    <a:pt x="640" y="1060"/>
                  </a:moveTo>
                  <a:cubicBezTo>
                    <a:pt x="827" y="1200"/>
                    <a:pt x="827" y="1200"/>
                    <a:pt x="827" y="1200"/>
                  </a:cubicBezTo>
                  <a:cubicBezTo>
                    <a:pt x="1360" y="1200"/>
                    <a:pt x="1360" y="1200"/>
                    <a:pt x="1360" y="1200"/>
                  </a:cubicBezTo>
                  <a:cubicBezTo>
                    <a:pt x="1360" y="1120"/>
                    <a:pt x="1360" y="1120"/>
                    <a:pt x="1360" y="1120"/>
                  </a:cubicBezTo>
                  <a:cubicBezTo>
                    <a:pt x="1201" y="564"/>
                    <a:pt x="1201" y="564"/>
                    <a:pt x="1201" y="564"/>
                  </a:cubicBezTo>
                  <a:cubicBezTo>
                    <a:pt x="1175" y="472"/>
                    <a:pt x="1103" y="399"/>
                    <a:pt x="1003" y="399"/>
                  </a:cubicBezTo>
                  <a:cubicBezTo>
                    <a:pt x="640" y="400"/>
                    <a:pt x="640" y="400"/>
                    <a:pt x="640" y="400"/>
                  </a:cubicBezTo>
                  <a:lnTo>
                    <a:pt x="640" y="1060"/>
                  </a:lnTo>
                  <a:close/>
                  <a:moveTo>
                    <a:pt x="200" y="1520"/>
                  </a:moveTo>
                  <a:cubicBezTo>
                    <a:pt x="310" y="1520"/>
                    <a:pt x="400" y="1610"/>
                    <a:pt x="400" y="1720"/>
                  </a:cubicBezTo>
                  <a:cubicBezTo>
                    <a:pt x="400" y="1830"/>
                    <a:pt x="310" y="1920"/>
                    <a:pt x="200" y="1920"/>
                  </a:cubicBezTo>
                  <a:cubicBezTo>
                    <a:pt x="90" y="1920"/>
                    <a:pt x="0" y="1830"/>
                    <a:pt x="0" y="1720"/>
                  </a:cubicBezTo>
                  <a:cubicBezTo>
                    <a:pt x="0" y="1610"/>
                    <a:pt x="90" y="1520"/>
                    <a:pt x="200" y="1520"/>
                  </a:cubicBezTo>
                  <a:close/>
                  <a:moveTo>
                    <a:pt x="1160" y="1360"/>
                  </a:moveTo>
                  <a:cubicBezTo>
                    <a:pt x="1315" y="1360"/>
                    <a:pt x="1440" y="1485"/>
                    <a:pt x="1440" y="1640"/>
                  </a:cubicBezTo>
                  <a:cubicBezTo>
                    <a:pt x="1440" y="1795"/>
                    <a:pt x="1315" y="1920"/>
                    <a:pt x="1160" y="1920"/>
                  </a:cubicBezTo>
                  <a:cubicBezTo>
                    <a:pt x="1005" y="1920"/>
                    <a:pt x="880" y="1795"/>
                    <a:pt x="880" y="1640"/>
                  </a:cubicBezTo>
                  <a:cubicBezTo>
                    <a:pt x="880" y="1485"/>
                    <a:pt x="1005" y="1360"/>
                    <a:pt x="1160" y="1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135" name="Gruppieren 4"/>
          <p:cNvGrpSpPr>
            <a:grpSpLocks/>
          </p:cNvGrpSpPr>
          <p:nvPr/>
        </p:nvGrpSpPr>
        <p:grpSpPr bwMode="auto">
          <a:xfrm>
            <a:off x="6156325" y="1060450"/>
            <a:ext cx="720725" cy="719138"/>
            <a:chOff x="6084888" y="1635781"/>
            <a:chExt cx="720000" cy="719945"/>
          </a:xfrm>
        </p:grpSpPr>
        <p:sp>
          <p:nvSpPr>
            <p:cNvPr id="26" name="Rechteck 25"/>
            <p:cNvSpPr/>
            <p:nvPr>
              <p:custDataLst>
                <p:tags r:id="rId9"/>
              </p:custDataLst>
            </p:nvPr>
          </p:nvSpPr>
          <p:spPr bwMode="gray">
            <a:xfrm>
              <a:off x="6084888" y="1635781"/>
              <a:ext cx="720000" cy="719945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err="1">
                <a:solidFill>
                  <a:srgbClr val="000000"/>
                </a:solidFill>
              </a:endParaRPr>
            </a:p>
          </p:txBody>
        </p:sp>
        <p:sp>
          <p:nvSpPr>
            <p:cNvPr id="5150" name="Freeform 12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gray">
            <a:xfrm>
              <a:off x="6192236" y="1743714"/>
              <a:ext cx="504000" cy="504000"/>
            </a:xfrm>
            <a:custGeom>
              <a:avLst/>
              <a:gdLst>
                <a:gd name="T0" fmla="*/ 2147483647 w 2080"/>
                <a:gd name="T1" fmla="*/ 2147483647 h 2080"/>
                <a:gd name="T2" fmla="*/ 2147483647 w 2080"/>
                <a:gd name="T3" fmla="*/ 2147483647 h 2080"/>
                <a:gd name="T4" fmla="*/ 2147483647 w 2080"/>
                <a:gd name="T5" fmla="*/ 2147483647 h 2080"/>
                <a:gd name="T6" fmla="*/ 2147483647 w 2080"/>
                <a:gd name="T7" fmla="*/ 2147483647 h 2080"/>
                <a:gd name="T8" fmla="*/ 2147483647 w 2080"/>
                <a:gd name="T9" fmla="*/ 2147483647 h 2080"/>
                <a:gd name="T10" fmla="*/ 2147483647 w 2080"/>
                <a:gd name="T11" fmla="*/ 2147483647 h 2080"/>
                <a:gd name="T12" fmla="*/ 2147483647 w 2080"/>
                <a:gd name="T13" fmla="*/ 2147483647 h 2080"/>
                <a:gd name="T14" fmla="*/ 2147483647 w 2080"/>
                <a:gd name="T15" fmla="*/ 2147483647 h 2080"/>
                <a:gd name="T16" fmla="*/ 2147483647 w 2080"/>
                <a:gd name="T17" fmla="*/ 2147483647 h 2080"/>
                <a:gd name="T18" fmla="*/ 2147483647 w 2080"/>
                <a:gd name="T19" fmla="*/ 2147483647 h 2080"/>
                <a:gd name="T20" fmla="*/ 2147483647 w 2080"/>
                <a:gd name="T21" fmla="*/ 0 h 2080"/>
                <a:gd name="T22" fmla="*/ 2147483647 w 2080"/>
                <a:gd name="T23" fmla="*/ 2147483647 h 2080"/>
                <a:gd name="T24" fmla="*/ 2147483647 w 2080"/>
                <a:gd name="T25" fmla="*/ 2147483647 h 2080"/>
                <a:gd name="T26" fmla="*/ 0 w 2080"/>
                <a:gd name="T27" fmla="*/ 2147483647 h 2080"/>
                <a:gd name="T28" fmla="*/ 2147483647 w 2080"/>
                <a:gd name="T29" fmla="*/ 0 h 2080"/>
                <a:gd name="T30" fmla="*/ 2147483647 w 2080"/>
                <a:gd name="T31" fmla="*/ 2147483647 h 2080"/>
                <a:gd name="T32" fmla="*/ 2147483647 w 2080"/>
                <a:gd name="T33" fmla="*/ 2147483647 h 2080"/>
                <a:gd name="T34" fmla="*/ 2147483647 w 2080"/>
                <a:gd name="T35" fmla="*/ 2147483647 h 2080"/>
                <a:gd name="T36" fmla="*/ 2147483647 w 2080"/>
                <a:gd name="T37" fmla="*/ 2147483647 h 2080"/>
                <a:gd name="T38" fmla="*/ 2147483647 w 2080"/>
                <a:gd name="T39" fmla="*/ 2147483647 h 2080"/>
                <a:gd name="T40" fmla="*/ 2147483647 w 2080"/>
                <a:gd name="T41" fmla="*/ 2147483647 h 2080"/>
                <a:gd name="T42" fmla="*/ 2147483647 w 2080"/>
                <a:gd name="T43" fmla="*/ 2147483647 h 2080"/>
                <a:gd name="T44" fmla="*/ 2147483647 w 2080"/>
                <a:gd name="T45" fmla="*/ 2147483647 h 2080"/>
                <a:gd name="T46" fmla="*/ 2147483647 w 2080"/>
                <a:gd name="T47" fmla="*/ 2147483647 h 2080"/>
                <a:gd name="T48" fmla="*/ 2147483647 w 2080"/>
                <a:gd name="T49" fmla="*/ 2147483647 h 2080"/>
                <a:gd name="T50" fmla="*/ 2147483647 w 2080"/>
                <a:gd name="T51" fmla="*/ 2147483647 h 2080"/>
                <a:gd name="T52" fmla="*/ 2147483647 w 2080"/>
                <a:gd name="T53" fmla="*/ 2147483647 h 2080"/>
                <a:gd name="T54" fmla="*/ 2147483647 w 2080"/>
                <a:gd name="T55" fmla="*/ 2147483647 h 2080"/>
                <a:gd name="T56" fmla="*/ 2147483647 w 2080"/>
                <a:gd name="T57" fmla="*/ 2147483647 h 2080"/>
                <a:gd name="T58" fmla="*/ 2147483647 w 2080"/>
                <a:gd name="T59" fmla="*/ 2147483647 h 2080"/>
                <a:gd name="T60" fmla="*/ 2147483647 w 2080"/>
                <a:gd name="T61" fmla="*/ 2147483647 h 2080"/>
                <a:gd name="T62" fmla="*/ 2147483647 w 2080"/>
                <a:gd name="T63" fmla="*/ 2147483647 h 2080"/>
                <a:gd name="T64" fmla="*/ 2147483647 w 2080"/>
                <a:gd name="T65" fmla="*/ 2147483647 h 2080"/>
                <a:gd name="T66" fmla="*/ 2147483647 w 2080"/>
                <a:gd name="T67" fmla="*/ 2147483647 h 2080"/>
                <a:gd name="T68" fmla="*/ 2147483647 w 2080"/>
                <a:gd name="T69" fmla="*/ 2147483647 h 2080"/>
                <a:gd name="T70" fmla="*/ 2147483647 w 2080"/>
                <a:gd name="T71" fmla="*/ 2147483647 h 2080"/>
                <a:gd name="T72" fmla="*/ 2147483647 w 2080"/>
                <a:gd name="T73" fmla="*/ 2147483647 h 2080"/>
                <a:gd name="T74" fmla="*/ 2147483647 w 2080"/>
                <a:gd name="T75" fmla="*/ 2147483647 h 2080"/>
                <a:gd name="T76" fmla="*/ 2147483647 w 2080"/>
                <a:gd name="T77" fmla="*/ 2147483647 h 2080"/>
                <a:gd name="T78" fmla="*/ 2147483647 w 2080"/>
                <a:gd name="T79" fmla="*/ 2147483647 h 20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80" h="2080">
                  <a:moveTo>
                    <a:pt x="1040" y="824"/>
                  </a:moveTo>
                  <a:cubicBezTo>
                    <a:pt x="1160" y="824"/>
                    <a:pt x="1256" y="920"/>
                    <a:pt x="1256" y="1040"/>
                  </a:cubicBezTo>
                  <a:cubicBezTo>
                    <a:pt x="1256" y="1160"/>
                    <a:pt x="1160" y="1256"/>
                    <a:pt x="1040" y="1256"/>
                  </a:cubicBezTo>
                  <a:cubicBezTo>
                    <a:pt x="920" y="1256"/>
                    <a:pt x="824" y="1160"/>
                    <a:pt x="824" y="1040"/>
                  </a:cubicBezTo>
                  <a:cubicBezTo>
                    <a:pt x="824" y="920"/>
                    <a:pt x="920" y="824"/>
                    <a:pt x="1040" y="824"/>
                  </a:cubicBezTo>
                  <a:close/>
                  <a:moveTo>
                    <a:pt x="1040" y="904"/>
                  </a:moveTo>
                  <a:cubicBezTo>
                    <a:pt x="965" y="904"/>
                    <a:pt x="904" y="965"/>
                    <a:pt x="904" y="1040"/>
                  </a:cubicBezTo>
                  <a:cubicBezTo>
                    <a:pt x="904" y="1115"/>
                    <a:pt x="965" y="1176"/>
                    <a:pt x="1040" y="1176"/>
                  </a:cubicBezTo>
                  <a:cubicBezTo>
                    <a:pt x="1115" y="1176"/>
                    <a:pt x="1176" y="1115"/>
                    <a:pt x="1176" y="1040"/>
                  </a:cubicBezTo>
                  <a:cubicBezTo>
                    <a:pt x="1176" y="965"/>
                    <a:pt x="1115" y="904"/>
                    <a:pt x="1040" y="904"/>
                  </a:cubicBezTo>
                  <a:close/>
                  <a:moveTo>
                    <a:pt x="1040" y="0"/>
                  </a:moveTo>
                  <a:cubicBezTo>
                    <a:pt x="1614" y="0"/>
                    <a:pt x="2080" y="466"/>
                    <a:pt x="2080" y="1040"/>
                  </a:cubicBezTo>
                  <a:cubicBezTo>
                    <a:pt x="2080" y="1614"/>
                    <a:pt x="1614" y="2080"/>
                    <a:pt x="1040" y="2080"/>
                  </a:cubicBezTo>
                  <a:cubicBezTo>
                    <a:pt x="466" y="2080"/>
                    <a:pt x="0" y="1614"/>
                    <a:pt x="0" y="1040"/>
                  </a:cubicBezTo>
                  <a:cubicBezTo>
                    <a:pt x="0" y="466"/>
                    <a:pt x="466" y="0"/>
                    <a:pt x="1040" y="0"/>
                  </a:cubicBezTo>
                  <a:close/>
                  <a:moveTo>
                    <a:pt x="1190" y="614"/>
                  </a:moveTo>
                  <a:cubicBezTo>
                    <a:pt x="1215" y="623"/>
                    <a:pt x="1240" y="634"/>
                    <a:pt x="1262" y="647"/>
                  </a:cubicBezTo>
                  <a:cubicBezTo>
                    <a:pt x="1476" y="176"/>
                    <a:pt x="1476" y="176"/>
                    <a:pt x="1476" y="176"/>
                  </a:cubicBezTo>
                  <a:cubicBezTo>
                    <a:pt x="1404" y="144"/>
                    <a:pt x="1404" y="144"/>
                    <a:pt x="1404" y="144"/>
                  </a:cubicBezTo>
                  <a:lnTo>
                    <a:pt x="1190" y="614"/>
                  </a:lnTo>
                  <a:close/>
                  <a:moveTo>
                    <a:pt x="1445" y="839"/>
                  </a:moveTo>
                  <a:cubicBezTo>
                    <a:pt x="1456" y="863"/>
                    <a:pt x="1466" y="888"/>
                    <a:pt x="1474" y="913"/>
                  </a:cubicBezTo>
                  <a:cubicBezTo>
                    <a:pt x="1955" y="725"/>
                    <a:pt x="1955" y="725"/>
                    <a:pt x="1955" y="725"/>
                  </a:cubicBezTo>
                  <a:cubicBezTo>
                    <a:pt x="1926" y="651"/>
                    <a:pt x="1926" y="651"/>
                    <a:pt x="1926" y="651"/>
                  </a:cubicBezTo>
                  <a:lnTo>
                    <a:pt x="1445" y="839"/>
                  </a:lnTo>
                  <a:close/>
                  <a:moveTo>
                    <a:pt x="890" y="1466"/>
                  </a:moveTo>
                  <a:cubicBezTo>
                    <a:pt x="865" y="1457"/>
                    <a:pt x="840" y="1446"/>
                    <a:pt x="818" y="1433"/>
                  </a:cubicBezTo>
                  <a:cubicBezTo>
                    <a:pt x="604" y="1904"/>
                    <a:pt x="604" y="1904"/>
                    <a:pt x="604" y="1904"/>
                  </a:cubicBezTo>
                  <a:cubicBezTo>
                    <a:pt x="676" y="1936"/>
                    <a:pt x="676" y="1936"/>
                    <a:pt x="676" y="1936"/>
                  </a:cubicBezTo>
                  <a:lnTo>
                    <a:pt x="890" y="1466"/>
                  </a:lnTo>
                  <a:close/>
                  <a:moveTo>
                    <a:pt x="635" y="1241"/>
                  </a:moveTo>
                  <a:cubicBezTo>
                    <a:pt x="624" y="1217"/>
                    <a:pt x="614" y="1192"/>
                    <a:pt x="606" y="1167"/>
                  </a:cubicBezTo>
                  <a:cubicBezTo>
                    <a:pt x="125" y="1355"/>
                    <a:pt x="125" y="1355"/>
                    <a:pt x="125" y="1355"/>
                  </a:cubicBezTo>
                  <a:cubicBezTo>
                    <a:pt x="154" y="1429"/>
                    <a:pt x="154" y="1429"/>
                    <a:pt x="154" y="1429"/>
                  </a:cubicBezTo>
                  <a:lnTo>
                    <a:pt x="635" y="1241"/>
                  </a:lnTo>
                  <a:close/>
                  <a:moveTo>
                    <a:pt x="1040" y="668"/>
                  </a:moveTo>
                  <a:cubicBezTo>
                    <a:pt x="835" y="668"/>
                    <a:pt x="668" y="835"/>
                    <a:pt x="668" y="1040"/>
                  </a:cubicBezTo>
                  <a:cubicBezTo>
                    <a:pt x="668" y="1245"/>
                    <a:pt x="835" y="1412"/>
                    <a:pt x="1040" y="1412"/>
                  </a:cubicBezTo>
                  <a:cubicBezTo>
                    <a:pt x="1245" y="1412"/>
                    <a:pt x="1412" y="1245"/>
                    <a:pt x="1412" y="1040"/>
                  </a:cubicBezTo>
                  <a:cubicBezTo>
                    <a:pt x="1412" y="835"/>
                    <a:pt x="1245" y="668"/>
                    <a:pt x="1040" y="6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6300788" y="2824163"/>
          <a:ext cx="2311400" cy="1143000"/>
        </p:xfrm>
        <a:graphic>
          <a:graphicData uri="http://schemas.openxmlformats.org/drawingml/2006/table">
            <a:tbl>
              <a:tblPr/>
              <a:tblGrid>
                <a:gridCol w="1550445"/>
                <a:gridCol w="760955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PLANES LIBRES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PLANES CONTROLADOS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PP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DATOS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RRSS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 bwMode="gray">
          <a:xfrm>
            <a:off x="142875" y="4867275"/>
            <a:ext cx="2160588" cy="276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58043" y="-164554"/>
            <a:ext cx="8834437" cy="492126"/>
          </a:xfrm>
        </p:spPr>
        <p:txBody>
          <a:bodyPr/>
          <a:lstStyle/>
          <a:p>
            <a:pPr eaLnBrk="1" hangingPunct="1"/>
            <a:r>
              <a:rPr lang="es-ES" altLang="es-CL" sz="1600" dirty="0" smtClean="0">
                <a:ea typeface="ＭＳ Ｐゴシック" pitchFamily="34" charset="-128"/>
                <a:cs typeface="Arial" pitchFamily="34" charset="0"/>
              </a:rPr>
              <a:t>¿Por qué razón evalúa con esa nota?: </a:t>
            </a: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Razones Negativas – SUSCRIPCIÓN</a:t>
            </a:r>
            <a:endParaRPr lang="es-ES" altLang="es-CL" sz="16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24580" name="2 Objeto"/>
          <p:cNvGraphicFramePr>
            <a:graphicFrameLocks noChangeAspect="1"/>
          </p:cNvGraphicFramePr>
          <p:nvPr/>
        </p:nvGraphicFramePr>
        <p:xfrm>
          <a:off x="38100" y="506413"/>
          <a:ext cx="90392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Gráfico" r:id="rId3" imgW="10630001" imgH="5467230" progId="MSGraph.Chart.8">
                  <p:embed followColorScheme="full"/>
                </p:oleObj>
              </mc:Choice>
              <mc:Fallback>
                <p:oleObj name="Gráfico" r:id="rId3" imgW="10630001" imgH="5467230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506413"/>
                        <a:ext cx="90392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916426"/>
              </p:ext>
            </p:extLst>
          </p:nvPr>
        </p:nvGraphicFramePr>
        <p:xfrm>
          <a:off x="5530850" y="515938"/>
          <a:ext cx="46577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Gráfico" r:id="rId5" imgW="5476945" imgH="5467230" progId="MSGraph.Chart.8">
                  <p:embed followColorScheme="full"/>
                </p:oleObj>
              </mc:Choice>
              <mc:Fallback>
                <p:oleObj name="Gráfico" r:id="rId5" imgW="5476945" imgH="5467230" progId="MSGraph.Chart.8">
                  <p:embed followColorScheme="full"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515938"/>
                        <a:ext cx="46577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475656" y="447514"/>
            <a:ext cx="865188" cy="273050"/>
          </a:xfrm>
          <a:prstGeom prst="rect">
            <a:avLst/>
          </a:prstGeom>
          <a:solidFill>
            <a:srgbClr val="FFC000"/>
          </a:solidFill>
        </p:spPr>
        <p:txBody>
          <a:bodyPr lIns="0" tIns="0" rIns="0" bIns="0"/>
          <a:lstStyle/>
          <a:p>
            <a:pPr algn="ctr">
              <a:spcBef>
                <a:spcPts val="300"/>
              </a:spcBef>
              <a:defRPr/>
            </a:pPr>
            <a:r>
              <a:rPr lang="es-C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Libres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536356" y="447514"/>
            <a:ext cx="1116013" cy="273050"/>
          </a:xfrm>
          <a:prstGeom prst="rect">
            <a:avLst/>
          </a:prstGeom>
          <a:solidFill>
            <a:srgbClr val="FFC000"/>
          </a:solidFill>
        </p:spPr>
        <p:txBody>
          <a:bodyPr lIns="0" tIns="0" rIns="0" bIns="0"/>
          <a:lstStyle/>
          <a:p>
            <a:pPr algn="ctr">
              <a:spcBef>
                <a:spcPts val="300"/>
              </a:spcBef>
              <a:defRPr/>
            </a:pPr>
            <a:r>
              <a:rPr lang="es-C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Controlados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gray">
          <a:xfrm>
            <a:off x="142875" y="4867275"/>
            <a:ext cx="2160588" cy="276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71500" y="-164554"/>
            <a:ext cx="8834437" cy="492126"/>
          </a:xfrm>
        </p:spPr>
        <p:txBody>
          <a:bodyPr/>
          <a:lstStyle/>
          <a:p>
            <a:pPr eaLnBrk="1" hangingPunct="1"/>
            <a:r>
              <a:rPr lang="es-ES" altLang="es-CL" sz="1600" dirty="0" smtClean="0">
                <a:ea typeface="ＭＳ Ｐゴシック" pitchFamily="34" charset="-128"/>
                <a:cs typeface="Arial" pitchFamily="34" charset="0"/>
              </a:rPr>
              <a:t>¿Por qué razón evalúa con esa nota?: </a:t>
            </a: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Razones Negativas – PREPAGO</a:t>
            </a:r>
            <a:endParaRPr lang="es-ES" altLang="es-CL" sz="16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25604" name="8 Objeto"/>
          <p:cNvGraphicFramePr>
            <a:graphicFrameLocks noChangeAspect="1"/>
          </p:cNvGraphicFramePr>
          <p:nvPr/>
        </p:nvGraphicFramePr>
        <p:xfrm>
          <a:off x="942975" y="447675"/>
          <a:ext cx="54197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Gráfico" r:id="rId3" imgW="6372166" imgH="5467230" progId="MSGraph.Chart.8">
                  <p:embed followColorScheme="full"/>
                </p:oleObj>
              </mc:Choice>
              <mc:Fallback>
                <p:oleObj name="Gráfico" r:id="rId3" imgW="6372166" imgH="5467230" progId="MSGraph.Chart.8">
                  <p:embed followColorScheme="full"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47675"/>
                        <a:ext cx="54197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 bwMode="gray">
          <a:xfrm>
            <a:off x="7307263" y="1355725"/>
            <a:ext cx="504825" cy="3132138"/>
          </a:xfrm>
          <a:prstGeom prst="round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 bwMode="gray">
          <a:xfrm>
            <a:off x="900113" y="1390650"/>
            <a:ext cx="504825" cy="3132138"/>
          </a:xfrm>
          <a:prstGeom prst="round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358775" y="1384300"/>
            <a:ext cx="504825" cy="313213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630" name="Rectangle 3"/>
          <p:cNvSpPr>
            <a:spLocks noGrp="1"/>
          </p:cNvSpPr>
          <p:nvPr>
            <p:ph type="title"/>
          </p:nvPr>
        </p:nvSpPr>
        <p:spPr>
          <a:xfrm>
            <a:off x="179512" y="50800"/>
            <a:ext cx="6578600" cy="620713"/>
          </a:xfrm>
        </p:spPr>
        <p:txBody>
          <a:bodyPr/>
          <a:lstStyle/>
          <a:p>
            <a:pPr eaLnBrk="1" hangingPunct="1"/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Compañía que ofrece mejor servicio de Internet Móvil</a:t>
            </a:r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</a:rPr>
              <a:t/>
            </a:r>
            <a:b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_tradnl" altLang="es-CL" sz="1800" dirty="0" smtClean="0">
                <a:solidFill>
                  <a:schemeClr val="tx2"/>
                </a:solidFill>
                <a:ea typeface="ＭＳ Ｐゴシック" pitchFamily="34" charset="-128"/>
              </a:rPr>
              <a:t>Base Total Muestra</a:t>
            </a:r>
            <a:endParaRPr lang="es-ES" altLang="es-CL" sz="18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graphicFrame>
        <p:nvGraphicFramePr>
          <p:cNvPr id="2663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59062"/>
              </p:ext>
            </p:extLst>
          </p:nvPr>
        </p:nvGraphicFramePr>
        <p:xfrm>
          <a:off x="322263" y="815975"/>
          <a:ext cx="8509000" cy="379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Gráfico" r:id="rId3" imgW="10258298" imgH="4571910" progId="MSGraph.Chart.8">
                  <p:embed followColorScheme="full"/>
                </p:oleObj>
              </mc:Choice>
              <mc:Fallback>
                <p:oleObj name="Gráfico" r:id="rId3" imgW="10258298" imgH="4571910" progId="MSGraph.Chart.8">
                  <p:embed followColorScheme="full"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22263" y="815975"/>
                        <a:ext cx="8509000" cy="379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27651" name="Object 28"/>
          <p:cNvGraphicFramePr>
            <a:graphicFrameLocks noChangeAspect="1"/>
          </p:cNvGraphicFramePr>
          <p:nvPr/>
        </p:nvGraphicFramePr>
        <p:xfrm>
          <a:off x="255588" y="1079500"/>
          <a:ext cx="4741862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Gráfico" r:id="rId3" imgW="5391043" imgH="4495770" progId="MSGraph.Chart.8">
                  <p:embed followColorScheme="full"/>
                </p:oleObj>
              </mc:Choice>
              <mc:Fallback>
                <p:oleObj name="Gráfico" r:id="rId3" imgW="5391043" imgH="4495770" progId="MSGraph.Chart.8">
                  <p:embed followColorScheme="full"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079500"/>
                        <a:ext cx="4741862" cy="395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3"/>
          <p:cNvSpPr>
            <a:spLocks noGrp="1"/>
          </p:cNvSpPr>
          <p:nvPr>
            <p:ph type="title"/>
          </p:nvPr>
        </p:nvSpPr>
        <p:spPr>
          <a:xfrm>
            <a:off x="255588" y="44451"/>
            <a:ext cx="7772400" cy="367059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004364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¿Por qué es la que ofrece el mejor servicio de IM?</a:t>
            </a:r>
            <a: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  <a:t> </a:t>
            </a:r>
            <a:endParaRPr lang="es-ES" altLang="es-CL" sz="1600" i="1" dirty="0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27653" name="1 CuadroTexto"/>
          <p:cNvSpPr txBox="1">
            <a:spLocks noChangeArrowheads="1"/>
          </p:cNvSpPr>
          <p:nvPr/>
        </p:nvSpPr>
        <p:spPr bwMode="auto">
          <a:xfrm>
            <a:off x="269875" y="644525"/>
            <a:ext cx="2195513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Quienes mencionaron como Mejor Entel…</a:t>
            </a:r>
          </a:p>
        </p:txBody>
      </p:sp>
      <p:graphicFrame>
        <p:nvGraphicFramePr>
          <p:cNvPr id="27654" name="2 Objeto"/>
          <p:cNvGraphicFramePr>
            <a:graphicFrameLocks noChangeAspect="1"/>
          </p:cNvGraphicFramePr>
          <p:nvPr/>
        </p:nvGraphicFramePr>
        <p:xfrm>
          <a:off x="3795713" y="1085850"/>
          <a:ext cx="5265737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Gráfico" r:id="rId5" imgW="6000733" imgH="4524390" progId="MSGraph.Chart.8">
                  <p:embed followColorScheme="full"/>
                </p:oleObj>
              </mc:Choice>
              <mc:Fallback>
                <p:oleObj name="Gráfico" r:id="rId5" imgW="6000733" imgH="4524390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1085850"/>
                        <a:ext cx="5265737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13 CuadroTexto"/>
          <p:cNvSpPr txBox="1">
            <a:spLocks noChangeArrowheads="1"/>
          </p:cNvSpPr>
          <p:nvPr/>
        </p:nvSpPr>
        <p:spPr bwMode="auto">
          <a:xfrm>
            <a:off x="4140200" y="635000"/>
            <a:ext cx="2195513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Quienes mencionaron como Mejor otra Cía.…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 bwMode="gray">
          <a:xfrm>
            <a:off x="8280412" y="3851275"/>
            <a:ext cx="22701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 bwMode="gray">
          <a:xfrm>
            <a:off x="8341431" y="2224087"/>
            <a:ext cx="22701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gray">
          <a:xfrm>
            <a:off x="107950" y="4751388"/>
            <a:ext cx="1871663" cy="392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endParaRPr lang="es-CL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042275" y="4751388"/>
            <a:ext cx="11017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8678" name="21 Título"/>
          <p:cNvSpPr txBox="1">
            <a:spLocks/>
          </p:cNvSpPr>
          <p:nvPr/>
        </p:nvSpPr>
        <p:spPr bwMode="gray">
          <a:xfrm>
            <a:off x="250825" y="-20638"/>
            <a:ext cx="84248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1800" dirty="0">
                <a:solidFill>
                  <a:srgbClr val="252120"/>
                </a:solidFill>
              </a:rPr>
              <a:t>Peso atributos sobre satisfacción Servicio IM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1400" dirty="0"/>
              <a:t>TOTAL MUESTRA </a:t>
            </a:r>
            <a:r>
              <a:rPr lang="es-ES" altLang="es-CL" sz="1400" dirty="0" smtClean="0"/>
              <a:t> </a:t>
            </a:r>
            <a:r>
              <a:rPr lang="es-ES" altLang="es-CL" sz="1400" i="1" dirty="0" smtClean="0"/>
              <a:t>(variables específicas IM y generales)</a:t>
            </a:r>
            <a:endParaRPr lang="es-ES" altLang="es-CL" sz="1400" i="1" dirty="0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 rot="-5400000">
            <a:off x="-87312" y="1809577"/>
            <a:ext cx="1155700" cy="231775"/>
          </a:xfrm>
          <a:prstGeom prst="rect">
            <a:avLst/>
          </a:prstGeom>
          <a:solidFill>
            <a:srgbClr val="FF8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900" b="1">
                <a:solidFill>
                  <a:schemeClr val="bg1"/>
                </a:solidFill>
                <a:latin typeface="Tahoma" pitchFamily="34" charset="0"/>
                <a:ea typeface="ヒラギノ角ゴ Pro W3" pitchFamily="1" charset="-128"/>
              </a:rPr>
              <a:t>SIUSCRIPCIÓN</a:t>
            </a:r>
            <a:endParaRPr lang="es-ES" altLang="es-CL" sz="900" b="1">
              <a:solidFill>
                <a:schemeClr val="bg1"/>
              </a:solidFill>
              <a:latin typeface="Tahoma" pitchFamily="34" charset="0"/>
              <a:ea typeface="ヒラギノ角ゴ Pro W3" pitchFamily="1" charset="-128"/>
            </a:endParaRPr>
          </a:p>
        </p:txBody>
      </p:sp>
      <p:sp>
        <p:nvSpPr>
          <p:cNvPr id="28680" name="2 Rectángulo"/>
          <p:cNvSpPr>
            <a:spLocks noChangeArrowheads="1"/>
          </p:cNvSpPr>
          <p:nvPr/>
        </p:nvSpPr>
        <p:spPr bwMode="auto">
          <a:xfrm>
            <a:off x="250825" y="2535065"/>
            <a:ext cx="792956" cy="253916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CL" sz="1050" b="1" dirty="0" smtClean="0">
                <a:solidFill>
                  <a:schemeClr val="bg1"/>
                </a:solidFill>
              </a:rPr>
              <a:t>R2:64%</a:t>
            </a:r>
            <a:endParaRPr lang="es-CL" altLang="es-CL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28681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35783"/>
              </p:ext>
            </p:extLst>
          </p:nvPr>
        </p:nvGraphicFramePr>
        <p:xfrm>
          <a:off x="581025" y="708087"/>
          <a:ext cx="85439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Gráfico" r:id="rId3" imgW="8629667" imgH="1990710" progId="MSGraph.Chart.8">
                  <p:embed followColorScheme="full"/>
                </p:oleObj>
              </mc:Choice>
              <mc:Fallback>
                <p:oleObj name="Gráfico" r:id="rId3" imgW="8629667" imgH="199071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708087"/>
                        <a:ext cx="854392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9"/>
          <p:cNvSpPr txBox="1">
            <a:spLocks noChangeArrowheads="1"/>
          </p:cNvSpPr>
          <p:nvPr/>
        </p:nvSpPr>
        <p:spPr bwMode="auto">
          <a:xfrm rot="-5400000">
            <a:off x="-87312" y="3414712"/>
            <a:ext cx="1155700" cy="231775"/>
          </a:xfrm>
          <a:prstGeom prst="rect">
            <a:avLst/>
          </a:prstGeom>
          <a:solidFill>
            <a:srgbClr val="FF8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900" b="1">
                <a:solidFill>
                  <a:schemeClr val="bg1"/>
                </a:solidFill>
                <a:latin typeface="Tahoma" pitchFamily="34" charset="0"/>
                <a:ea typeface="ヒラギノ角ゴ Pro W3" pitchFamily="1" charset="-128"/>
              </a:rPr>
              <a:t>PREPAGO</a:t>
            </a:r>
            <a:endParaRPr lang="es-ES" altLang="es-CL" sz="900" b="1">
              <a:solidFill>
                <a:schemeClr val="bg1"/>
              </a:solidFill>
              <a:latin typeface="Tahoma" pitchFamily="34" charset="0"/>
              <a:ea typeface="ヒラギノ角ゴ Pro W3" pitchFamily="1" charset="-128"/>
            </a:endParaRPr>
          </a:p>
        </p:txBody>
      </p:sp>
      <p:sp>
        <p:nvSpPr>
          <p:cNvPr id="28683" name="2 Rectángulo"/>
          <p:cNvSpPr>
            <a:spLocks noChangeArrowheads="1"/>
          </p:cNvSpPr>
          <p:nvPr/>
        </p:nvSpPr>
        <p:spPr bwMode="auto">
          <a:xfrm>
            <a:off x="250825" y="4141788"/>
            <a:ext cx="792956" cy="253916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CL" sz="1050" b="1" dirty="0" smtClean="0">
                <a:solidFill>
                  <a:schemeClr val="bg1"/>
                </a:solidFill>
              </a:rPr>
              <a:t>R2:64%</a:t>
            </a:r>
            <a:endParaRPr lang="es-CL" altLang="es-CL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2868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70212"/>
              </p:ext>
            </p:extLst>
          </p:nvPr>
        </p:nvGraphicFramePr>
        <p:xfrm>
          <a:off x="723900" y="2862808"/>
          <a:ext cx="83820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Gráfico" r:id="rId5" imgW="8467857" imgH="1600290" progId="MSGraph.Chart.8">
                  <p:embed followColorScheme="full"/>
                </p:oleObj>
              </mc:Choice>
              <mc:Fallback>
                <p:oleObj name="Gráfico" r:id="rId5" imgW="8467857" imgH="16002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862808"/>
                        <a:ext cx="83820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2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r" eaLnBrk="0" hangingPunct="0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OFERTA COMERCIAL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23" name="Slide Number Placeholder 40"/>
          <p:cNvSpPr txBox="1">
            <a:spLocks noGrp="1"/>
          </p:cNvSpPr>
          <p:nvPr/>
        </p:nvSpPr>
        <p:spPr bwMode="auto">
          <a:xfrm>
            <a:off x="8139113" y="4819650"/>
            <a:ext cx="914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002D4FA-D18E-4E5B-BF6B-D161F7643FF4}" type="slidenum">
              <a:rPr lang="es-ES" altLang="es-CL" sz="10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s-ES" altLang="es-CL" sz="1000">
              <a:solidFill>
                <a:srgbClr val="FFFFFF"/>
              </a:solidFill>
            </a:endParaRP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06639"/>
              </p:ext>
            </p:extLst>
          </p:nvPr>
        </p:nvGraphicFramePr>
        <p:xfrm>
          <a:off x="309563" y="622709"/>
          <a:ext cx="87630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Gráfico" r:id="rId4" imgW="9029734" imgH="4591080" progId="MSGraph.Chart.8">
                  <p:embed followColorScheme="full"/>
                </p:oleObj>
              </mc:Choice>
              <mc:Fallback>
                <p:oleObj name="Gráfico" r:id="rId4" imgW="9029734" imgH="459108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622709"/>
                        <a:ext cx="87630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/>
          </p:cNvSpPr>
          <p:nvPr/>
        </p:nvSpPr>
        <p:spPr bwMode="auto">
          <a:xfrm>
            <a:off x="48054" y="43335"/>
            <a:ext cx="8785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800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¿</a:t>
            </a:r>
            <a:r>
              <a:rPr lang="es-CL" altLang="es-CL" sz="1800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Usted habitualmente consume </a:t>
            </a:r>
            <a:r>
              <a:rPr lang="es-CL" altLang="es-CL" sz="1800" u="sng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más</a:t>
            </a:r>
            <a:r>
              <a:rPr lang="es-CL" altLang="es-CL" sz="1800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 del monto que vale su Plan contratado</a:t>
            </a:r>
            <a:r>
              <a:rPr lang="es-ES_tradnl" altLang="es-CL" sz="1800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? </a:t>
            </a:r>
            <a:r>
              <a:rPr lang="es-ES_tradnl" altLang="es-CL" sz="1800" dirty="0">
                <a:solidFill>
                  <a:srgbClr val="969696"/>
                </a:solidFill>
                <a:cs typeface="Tahoma" pitchFamily="34" charset="0"/>
              </a:rPr>
              <a:t/>
            </a:r>
            <a:br>
              <a:rPr lang="es-ES_tradnl" altLang="es-CL" sz="1800" dirty="0">
                <a:solidFill>
                  <a:srgbClr val="969696"/>
                </a:solidFill>
                <a:cs typeface="Tahoma" pitchFamily="34" charset="0"/>
              </a:rPr>
            </a:br>
            <a:r>
              <a:rPr lang="es-ES_tradnl" altLang="es-CL" sz="1600" dirty="0">
                <a:cs typeface="Tahoma" pitchFamily="34" charset="0"/>
              </a:rPr>
              <a:t>Total Clientes Suscripción/ CC </a:t>
            </a:r>
            <a:r>
              <a:rPr lang="es-ES_tradnl" altLang="es-CL" sz="1600" b="1" dirty="0">
                <a:cs typeface="Tahoma" pitchFamily="34" charset="0"/>
              </a:rPr>
              <a:t>(%SI)</a:t>
            </a:r>
            <a:endParaRPr lang="es-ES" altLang="es-CL" sz="1600" b="1" dirty="0">
              <a:cs typeface="Tahoma" pitchFamily="34" charset="0"/>
            </a:endParaRPr>
          </a:p>
        </p:txBody>
      </p:sp>
      <p:sp>
        <p:nvSpPr>
          <p:cNvPr id="2" name="1 Rectángulo"/>
          <p:cNvSpPr/>
          <p:nvPr/>
        </p:nvSpPr>
        <p:spPr bwMode="gray">
          <a:xfrm>
            <a:off x="863600" y="1023938"/>
            <a:ext cx="6264275" cy="165576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gray">
          <a:xfrm>
            <a:off x="873125" y="2716213"/>
            <a:ext cx="6264275" cy="22574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2 Pentágono"/>
          <p:cNvSpPr/>
          <p:nvPr/>
        </p:nvSpPr>
        <p:spPr bwMode="gray">
          <a:xfrm>
            <a:off x="5651500" y="1563688"/>
            <a:ext cx="1333500" cy="576262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1200" b="1" dirty="0">
                <a:solidFill>
                  <a:schemeClr val="bg1"/>
                </a:solidFill>
                <a:cs typeface="Arial" pitchFamily="34" charset="0"/>
              </a:rPr>
              <a:t>Libres</a:t>
            </a:r>
          </a:p>
          <a:p>
            <a:pPr algn="ctr">
              <a:spcBef>
                <a:spcPts val="300"/>
              </a:spcBef>
              <a:defRPr/>
            </a:pPr>
            <a:r>
              <a:rPr lang="es-CL" sz="1200" b="1" dirty="0">
                <a:solidFill>
                  <a:schemeClr val="bg1"/>
                </a:solidFill>
                <a:cs typeface="Arial" pitchFamily="34" charset="0"/>
              </a:rPr>
              <a:t>33%</a:t>
            </a:r>
          </a:p>
        </p:txBody>
      </p:sp>
      <p:sp>
        <p:nvSpPr>
          <p:cNvPr id="11" name="10 Pentágono"/>
          <p:cNvSpPr/>
          <p:nvPr/>
        </p:nvSpPr>
        <p:spPr bwMode="gray">
          <a:xfrm>
            <a:off x="5651500" y="3471863"/>
            <a:ext cx="1333500" cy="576262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r>
              <a:rPr lang="es-CL" sz="1200" b="1" dirty="0">
                <a:solidFill>
                  <a:schemeClr val="bg1"/>
                </a:solidFill>
                <a:cs typeface="Arial" pitchFamily="34" charset="0"/>
              </a:rPr>
              <a:t>Controlados</a:t>
            </a:r>
          </a:p>
          <a:p>
            <a:pPr algn="ctr">
              <a:spcBef>
                <a:spcPts val="300"/>
              </a:spcBef>
              <a:defRPr/>
            </a:pPr>
            <a:r>
              <a:rPr lang="es-CL" sz="1200" b="1" dirty="0">
                <a:solidFill>
                  <a:schemeClr val="bg1"/>
                </a:solidFill>
                <a:cs typeface="Arial" pitchFamily="34" charset="0"/>
              </a:rPr>
              <a:t>35%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gray">
          <a:xfrm flipH="1">
            <a:off x="4247964" y="1383952"/>
            <a:ext cx="648072" cy="30597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 flipH="1">
            <a:off x="721668" y="1383617"/>
            <a:ext cx="540060" cy="30597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>
          <a:xfrm>
            <a:off x="107504" y="0"/>
            <a:ext cx="8461375" cy="808038"/>
          </a:xfrm>
        </p:spPr>
        <p:txBody>
          <a:bodyPr/>
          <a:lstStyle/>
          <a:p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Satisfacción con el Plan que tiene con Entel</a:t>
            </a:r>
            <a:b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" altLang="es-CL" sz="1200" i="1" dirty="0" smtClean="0">
                <a:solidFill>
                  <a:srgbClr val="4A423F"/>
                </a:solidFill>
                <a:ea typeface="ＭＳ Ｐゴシック" pitchFamily="34" charset="-128"/>
              </a:rPr>
              <a:t>En relación al plan que tiene contratado con ENTEL, en general ¿con escala 1 a 7, Cuán satisfecho está usted con su plan?</a:t>
            </a:r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</a:rPr>
              <a:t/>
            </a:r>
            <a:b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_tradnl" altLang="es-CL" sz="1400" dirty="0" smtClean="0">
                <a:solidFill>
                  <a:schemeClr val="tx2"/>
                </a:solidFill>
                <a:ea typeface="ＭＳ Ｐゴシック" pitchFamily="34" charset="-128"/>
              </a:rPr>
              <a:t>Total Clientes Suscripción</a:t>
            </a:r>
            <a:endParaRPr lang="es-ES" altLang="es-CL" sz="14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graphicFrame>
        <p:nvGraphicFramePr>
          <p:cNvPr id="3174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931548"/>
              </p:ext>
            </p:extLst>
          </p:nvPr>
        </p:nvGraphicFramePr>
        <p:xfrm>
          <a:off x="49213" y="792163"/>
          <a:ext cx="904557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Gráfico" r:id="rId3" imgW="10410923" imgH="4162320" progId="MSGraph.Chart.8">
                  <p:embed followColorScheme="full"/>
                </p:oleObj>
              </mc:Choice>
              <mc:Fallback>
                <p:oleObj name="Gráfico" r:id="rId3" imgW="10410923" imgH="4162320" progId="MSGraph.Chart.8">
                  <p:embed followColorScheme="full"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9213" y="792163"/>
                        <a:ext cx="9045575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 redondeado"/>
          <p:cNvSpPr/>
          <p:nvPr/>
        </p:nvSpPr>
        <p:spPr bwMode="gray">
          <a:xfrm>
            <a:off x="107504" y="1374775"/>
            <a:ext cx="505396" cy="3068972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6 Triángulo isósceles"/>
          <p:cNvSpPr/>
          <p:nvPr/>
        </p:nvSpPr>
        <p:spPr bwMode="gray">
          <a:xfrm flipV="1">
            <a:off x="288764" y="145562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Triángulo isósceles"/>
          <p:cNvSpPr/>
          <p:nvPr/>
        </p:nvSpPr>
        <p:spPr bwMode="gray">
          <a:xfrm flipV="1">
            <a:off x="1512801" y="1465151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Triángulo isósceles"/>
          <p:cNvSpPr/>
          <p:nvPr/>
        </p:nvSpPr>
        <p:spPr bwMode="gray">
          <a:xfrm flipV="1">
            <a:off x="2088865" y="1465151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 bwMode="gray">
          <a:xfrm>
            <a:off x="142875" y="4867275"/>
            <a:ext cx="2160588" cy="276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28446" y="123478"/>
            <a:ext cx="7600950" cy="288925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404040"/>
                </a:solidFill>
                <a:ea typeface="ＭＳ Ｐゴシック" pitchFamily="34" charset="-128"/>
                <a:cs typeface="Arial" pitchFamily="34" charset="0"/>
              </a:rPr>
              <a:t>¿Por qué razón evalúa con esa nota?: </a:t>
            </a: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SUSCRIPCIÓN</a:t>
            </a:r>
            <a:endParaRPr lang="es-ES" altLang="es-CL" sz="1600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32773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27921"/>
              </p:ext>
            </p:extLst>
          </p:nvPr>
        </p:nvGraphicFramePr>
        <p:xfrm>
          <a:off x="1490663" y="447675"/>
          <a:ext cx="64293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Gráfico" r:id="rId3" imgW="7562933" imgH="5467235" progId="MSGraph.Chart.8">
                  <p:embed followColorScheme="full"/>
                </p:oleObj>
              </mc:Choice>
              <mc:Fallback>
                <p:oleObj name="Gráfico" r:id="rId3" imgW="7562933" imgH="5467235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47675"/>
                        <a:ext cx="642937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 redondeado"/>
          <p:cNvSpPr>
            <a:spLocks noChangeArrowheads="1"/>
          </p:cNvSpPr>
          <p:nvPr/>
        </p:nvSpPr>
        <p:spPr bwMode="gray">
          <a:xfrm>
            <a:off x="6732240" y="1383618"/>
            <a:ext cx="1931988" cy="614362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300"/>
              </a:spcBef>
              <a:defRPr/>
            </a:pPr>
            <a:r>
              <a:rPr lang="es-CL" altLang="es-CL" sz="1000" b="1" dirty="0" smtClean="0">
                <a:solidFill>
                  <a:schemeClr val="bg1"/>
                </a:solidFill>
                <a:cs typeface="Arial" pitchFamily="34" charset="0"/>
              </a:rPr>
              <a:t>RAZONES NEGATIVAS </a:t>
            </a:r>
            <a:r>
              <a:rPr lang="es-CL" altLang="es-CL" sz="900" b="1" dirty="0" smtClean="0">
                <a:solidFill>
                  <a:schemeClr val="bg1"/>
                </a:solidFill>
                <a:cs typeface="Arial" pitchFamily="34" charset="0"/>
              </a:rPr>
              <a:t>50%  </a:t>
            </a:r>
            <a:r>
              <a:rPr lang="es-CL" altLang="es-CL" sz="900" dirty="0" smtClean="0">
                <a:solidFill>
                  <a:schemeClr val="bg1"/>
                </a:solidFill>
                <a:cs typeface="Arial" pitchFamily="34" charset="0"/>
              </a:rPr>
              <a:t>(Abr’17: 49%)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 bwMode="gray">
          <a:xfrm>
            <a:off x="4300662" y="1275606"/>
            <a:ext cx="468312" cy="32908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 bwMode="gray">
          <a:xfrm>
            <a:off x="1005248" y="1275606"/>
            <a:ext cx="468312" cy="32908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520700" y="1291655"/>
            <a:ext cx="484188" cy="32972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2 Rectángulo redondeado"/>
          <p:cNvSpPr/>
          <p:nvPr/>
        </p:nvSpPr>
        <p:spPr bwMode="gray">
          <a:xfrm>
            <a:off x="7596188" y="1298005"/>
            <a:ext cx="504825" cy="3295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802" name="Título 1"/>
          <p:cNvSpPr>
            <a:spLocks noGrp="1"/>
          </p:cNvSpPr>
          <p:nvPr>
            <p:ph type="title"/>
          </p:nvPr>
        </p:nvSpPr>
        <p:spPr>
          <a:xfrm>
            <a:off x="88900" y="303808"/>
            <a:ext cx="8567737" cy="539750"/>
          </a:xfrm>
        </p:spPr>
        <p:txBody>
          <a:bodyPr/>
          <a:lstStyle/>
          <a:p>
            <a:r>
              <a:rPr lang="es-ES" altLang="es-CL" dirty="0" smtClean="0">
                <a:solidFill>
                  <a:srgbClr val="40404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  <a:t>En general, considerando lo que paga </a:t>
            </a:r>
            <a:br>
              <a:rPr lang="es-ES" altLang="es-CL" dirty="0" smtClean="0">
                <a:solidFill>
                  <a:srgbClr val="40404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ES" altLang="es-CL" sz="1600" i="1" dirty="0" smtClean="0">
                <a:solidFill>
                  <a:srgbClr val="40404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  <a:t>¿</a:t>
            </a:r>
            <a:r>
              <a:rPr lang="es-ES" altLang="es-CL" sz="1400" i="1" dirty="0" smtClean="0">
                <a:solidFill>
                  <a:srgbClr val="40404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  <a:t>cómo evalúa usted el servicio que recibe de ENTEL?</a:t>
            </a:r>
            <a:r>
              <a:rPr lang="es-ES" altLang="es-CL" sz="2400" dirty="0" smtClean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s-ES" altLang="es-CL" sz="2400" dirty="0" smtClean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ES_tradnl" altLang="es-CL" sz="1600" dirty="0" smtClean="0">
                <a:solidFill>
                  <a:srgbClr val="E95E0F"/>
                </a:solidFill>
                <a:ea typeface="ＭＳ Ｐゴシック" pitchFamily="34" charset="-128"/>
              </a:rPr>
              <a:t>Base: Total Muestra</a:t>
            </a:r>
            <a:endParaRPr lang="es-ES" altLang="es-CL" sz="1600" dirty="0" smtClean="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graphicFrame>
        <p:nvGraphicFramePr>
          <p:cNvPr id="33803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88828"/>
              </p:ext>
            </p:extLst>
          </p:nvPr>
        </p:nvGraphicFramePr>
        <p:xfrm>
          <a:off x="0" y="728663"/>
          <a:ext cx="9094788" cy="428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Gráfico" r:id="rId3" imgW="9734511" imgH="4591080" progId="MSGraph.Chart.8">
                  <p:embed followColorScheme="full"/>
                </p:oleObj>
              </mc:Choice>
              <mc:Fallback>
                <p:oleObj name="Gráfico" r:id="rId3" imgW="9734511" imgH="459108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728663"/>
                        <a:ext cx="9094788" cy="428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 bwMode="gray">
          <a:xfrm>
            <a:off x="88900" y="1302767"/>
            <a:ext cx="395288" cy="3297238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Triángulo isósceles"/>
          <p:cNvSpPr/>
          <p:nvPr/>
        </p:nvSpPr>
        <p:spPr bwMode="gray">
          <a:xfrm flipV="1">
            <a:off x="684709" y="145619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10 Triángulo isósceles"/>
          <p:cNvSpPr/>
          <p:nvPr/>
        </p:nvSpPr>
        <p:spPr bwMode="gray">
          <a:xfrm flipV="1">
            <a:off x="1619672" y="145562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12 Triángulo isósceles"/>
          <p:cNvSpPr/>
          <p:nvPr/>
        </p:nvSpPr>
        <p:spPr bwMode="gray">
          <a:xfrm>
            <a:off x="2592921" y="145619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 txBox="1">
            <a:spLocks/>
          </p:cNvSpPr>
          <p:nvPr/>
        </p:nvSpPr>
        <p:spPr bwMode="auto">
          <a:xfrm>
            <a:off x="261938" y="144463"/>
            <a:ext cx="5354637" cy="411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Detalle de muestra por familia de planes</a:t>
            </a:r>
            <a:endParaRPr lang="es-ES" sz="2000" b="1" i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87682"/>
              </p:ext>
            </p:extLst>
          </p:nvPr>
        </p:nvGraphicFramePr>
        <p:xfrm>
          <a:off x="467544" y="663538"/>
          <a:ext cx="3455987" cy="3997328"/>
        </p:xfrm>
        <a:graphic>
          <a:graphicData uri="http://schemas.openxmlformats.org/drawingml/2006/table">
            <a:tbl>
              <a:tblPr/>
              <a:tblGrid>
                <a:gridCol w="1218562"/>
                <a:gridCol w="1481428"/>
                <a:gridCol w="755997"/>
              </a:tblGrid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LIBRES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MM FULL Y MULTISMART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848 Casos</a:t>
                      </a:r>
                      <a:endParaRPr lang="es-C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SMART FUN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398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SMART FUN SIMPLE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CONECTADOS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CONECTADOS SIMPLE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CONTROLADOS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MM CC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1151 Casos</a:t>
                      </a:r>
                      <a:r>
                        <a:rPr lang="es-CL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MM CC SIMPLE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CONTROL FUN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CONTROL FUN SIMPLE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AUTO PLAN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CONECTADOS 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983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CONECTADOS SIMPLE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281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98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 smtClean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PREPAGO</a:t>
                      </a:r>
                    </a:p>
                    <a:p>
                      <a:pPr algn="ctr" fontAlgn="ctr"/>
                      <a:r>
                        <a:rPr lang="es-CL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876</a:t>
                      </a:r>
                      <a:r>
                        <a:rPr lang="es-CL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Casos</a:t>
                      </a:r>
                      <a:endParaRPr lang="es-CL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AV Datos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AV RRSS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BV Datos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83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BV RRSS</a:t>
                      </a:r>
                    </a:p>
                  </a:txBody>
                  <a:tcPr marL="9524" marR="9524" marT="952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244062"/>
                          </a:solidFill>
                          <a:effectLst/>
                          <a:latin typeface="Calibri"/>
                        </a:rPr>
                        <a:t>288</a:t>
                      </a:r>
                    </a:p>
                  </a:txBody>
                  <a:tcPr marL="9524" marR="9524" marT="95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986411" y="917662"/>
            <a:ext cx="1728192" cy="2520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s-CL" sz="900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2-3GB / 4.5-10GB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986411" y="1169690"/>
            <a:ext cx="1728192" cy="2520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s-CL" sz="900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SIMPLE 4 / SIMPLE 5-7GB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467544" y="1904628"/>
            <a:ext cx="5149031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32 Grupo"/>
          <p:cNvGrpSpPr/>
          <p:nvPr/>
        </p:nvGrpSpPr>
        <p:grpSpPr>
          <a:xfrm>
            <a:off x="3986411" y="339502"/>
            <a:ext cx="3645930" cy="3564396"/>
            <a:chOff x="3986411" y="339502"/>
            <a:chExt cx="3645930" cy="3564396"/>
          </a:xfrm>
        </p:grpSpPr>
        <p:pic>
          <p:nvPicPr>
            <p:cNvPr id="61461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55" y="3631217"/>
              <a:ext cx="1823066" cy="27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141" y="339502"/>
              <a:ext cx="1800199" cy="417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229" y="759366"/>
              <a:ext cx="1786111" cy="41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0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183018"/>
              <a:ext cx="900100" cy="41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21 Conector recto de flecha"/>
            <p:cNvCxnSpPr/>
            <p:nvPr/>
          </p:nvCxnSpPr>
          <p:spPr>
            <a:xfrm>
              <a:off x="5508104" y="1295704"/>
              <a:ext cx="1116124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>
              <a:off x="5004048" y="1043676"/>
              <a:ext cx="1620180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>
              <a:off x="4103948" y="663538"/>
              <a:ext cx="2520280" cy="2096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5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55" y="1923678"/>
              <a:ext cx="1823386" cy="40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5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648" y="2350074"/>
              <a:ext cx="911374" cy="14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7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648" y="2514600"/>
              <a:ext cx="911374" cy="42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38 Conector recto de flecha"/>
            <p:cNvCxnSpPr/>
            <p:nvPr/>
          </p:nvCxnSpPr>
          <p:spPr>
            <a:xfrm>
              <a:off x="3986411" y="2031690"/>
              <a:ext cx="1728192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>
              <a:off x="3991744" y="2416787"/>
              <a:ext cx="2375123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>
              <a:off x="3991744" y="2569187"/>
              <a:ext cx="2375123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>
              <a:off x="3991744" y="2752742"/>
              <a:ext cx="2375123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3991744" y="2938860"/>
              <a:ext cx="2375123" cy="0"/>
            </a:xfrm>
            <a:prstGeom prst="straightConnector1">
              <a:avLst/>
            </a:prstGeom>
            <a:ln w="6350">
              <a:solidFill>
                <a:schemeClr val="tx2">
                  <a:alpha val="48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5 Rectángulo"/>
          <p:cNvSpPr/>
          <p:nvPr/>
        </p:nvSpPr>
        <p:spPr bwMode="gray">
          <a:xfrm>
            <a:off x="6739284" y="3975906"/>
            <a:ext cx="892737" cy="19034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r>
              <a:rPr lang="es-CL" sz="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RRSS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3991744" y="4047914"/>
            <a:ext cx="1673882" cy="0"/>
          </a:xfrm>
          <a:prstGeom prst="straightConnector1">
            <a:avLst/>
          </a:prstGeom>
          <a:ln w="6350">
            <a:solidFill>
              <a:schemeClr val="tx2">
                <a:alpha val="48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3995936" y="4171277"/>
            <a:ext cx="1673882" cy="416697"/>
          </a:xfrm>
          <a:prstGeom prst="straightConnector1">
            <a:avLst/>
          </a:prstGeom>
          <a:ln w="6350">
            <a:solidFill>
              <a:schemeClr val="tx2">
                <a:alpha val="48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 bwMode="gray">
          <a:xfrm>
            <a:off x="6732240" y="3651870"/>
            <a:ext cx="892737" cy="252028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r>
              <a:rPr lang="es-CL" sz="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RRSS Y BOLSAS</a:t>
            </a:r>
          </a:p>
          <a:p>
            <a:pPr marL="0" indent="0" algn="ctr">
              <a:spcBef>
                <a:spcPts val="300"/>
              </a:spcBef>
            </a:pPr>
            <a:r>
              <a:rPr lang="es-CL" sz="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BOLSAS</a:t>
            </a: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3995936" y="3759882"/>
            <a:ext cx="1673882" cy="0"/>
          </a:xfrm>
          <a:prstGeom prst="straightConnector1">
            <a:avLst/>
          </a:prstGeom>
          <a:ln w="6350">
            <a:solidFill>
              <a:schemeClr val="tx2">
                <a:alpha val="48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3995936" y="3883245"/>
            <a:ext cx="1673882" cy="416697"/>
          </a:xfrm>
          <a:prstGeom prst="straightConnector1">
            <a:avLst/>
          </a:prstGeom>
          <a:ln w="6350">
            <a:solidFill>
              <a:schemeClr val="tx2">
                <a:alpha val="48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>
            <a:spLocks noChangeArrowheads="1"/>
          </p:cNvSpPr>
          <p:nvPr/>
        </p:nvSpPr>
        <p:spPr bwMode="gray">
          <a:xfrm>
            <a:off x="287524" y="1311610"/>
            <a:ext cx="756084" cy="1671638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37 Rectángulo"/>
          <p:cNvSpPr/>
          <p:nvPr/>
        </p:nvSpPr>
        <p:spPr bwMode="gray">
          <a:xfrm>
            <a:off x="142875" y="4887913"/>
            <a:ext cx="2557463" cy="249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3 Rectángulo redondeado"/>
          <p:cNvSpPr>
            <a:spLocks noChangeArrowheads="1"/>
          </p:cNvSpPr>
          <p:nvPr/>
        </p:nvSpPr>
        <p:spPr bwMode="gray">
          <a:xfrm>
            <a:off x="314003" y="3399841"/>
            <a:ext cx="756084" cy="1689683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13 Rectángulo redondeado"/>
          <p:cNvSpPr>
            <a:spLocks noChangeArrowheads="1"/>
          </p:cNvSpPr>
          <p:nvPr/>
        </p:nvSpPr>
        <p:spPr bwMode="gray">
          <a:xfrm>
            <a:off x="6533170" y="3468526"/>
            <a:ext cx="756084" cy="1587500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78070"/>
              </p:ext>
            </p:extLst>
          </p:nvPr>
        </p:nvGraphicFramePr>
        <p:xfrm>
          <a:off x="257175" y="3036726"/>
          <a:ext cx="86582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Gráfico" r:id="rId3" imgW="9839322" imgH="2295540" progId="MSGraph.Chart.8">
                  <p:embed followColorScheme="full"/>
                </p:oleObj>
              </mc:Choice>
              <mc:Fallback>
                <p:oleObj name="Gráfico" r:id="rId3" imgW="9839322" imgH="229554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036726"/>
                        <a:ext cx="86582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3"/>
          <p:cNvSpPr>
            <a:spLocks noGrp="1"/>
          </p:cNvSpPr>
          <p:nvPr>
            <p:ph type="title"/>
          </p:nvPr>
        </p:nvSpPr>
        <p:spPr>
          <a:xfrm>
            <a:off x="143829" y="15875"/>
            <a:ext cx="8856663" cy="863600"/>
          </a:xfrm>
        </p:spPr>
        <p:txBody>
          <a:bodyPr/>
          <a:lstStyle/>
          <a:p>
            <a:pPr eaLnBrk="1" hangingPunct="1"/>
            <a:r>
              <a:rPr lang="es-ES_tradnl" altLang="es-CL" sz="19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Satisfacción Bolsas de Datos/ Evaluación procedimiento de compra y activación</a:t>
            </a:r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_tradnl" altLang="es-CL" sz="1600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Sólo planes Cuenta Controlada y Prepago</a:t>
            </a:r>
            <a:r>
              <a:rPr lang="es-ES_tradnl" altLang="es-CL" sz="1600" dirty="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sz="1600" dirty="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</a:br>
            <a:endParaRPr lang="es-ES" altLang="es-CL" sz="1600" dirty="0" smtClean="0">
              <a:solidFill>
                <a:schemeClr val="accent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4" name="13 Rectángulo redondeado"/>
          <p:cNvSpPr>
            <a:spLocks noChangeArrowheads="1"/>
          </p:cNvSpPr>
          <p:nvPr/>
        </p:nvSpPr>
        <p:spPr bwMode="gray">
          <a:xfrm>
            <a:off x="6588224" y="1295400"/>
            <a:ext cx="756084" cy="1671638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823" name="Slide Number Placeholder 40"/>
          <p:cNvSpPr txBox="1">
            <a:spLocks noGrp="1"/>
          </p:cNvSpPr>
          <p:nvPr/>
        </p:nvSpPr>
        <p:spPr bwMode="auto">
          <a:xfrm>
            <a:off x="8153400" y="4816475"/>
            <a:ext cx="914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4710A06-B200-4404-964A-8CA6546D2FFE}" type="slidenum">
              <a:rPr lang="es-ES" altLang="es-CL" sz="10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s-ES" altLang="es-CL" sz="1000">
              <a:solidFill>
                <a:srgbClr val="FFFFFF"/>
              </a:solidFill>
            </a:endParaRPr>
          </a:p>
        </p:txBody>
      </p:sp>
      <p:graphicFrame>
        <p:nvGraphicFramePr>
          <p:cNvPr id="34824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09345"/>
              </p:ext>
            </p:extLst>
          </p:nvPr>
        </p:nvGraphicFramePr>
        <p:xfrm>
          <a:off x="258763" y="754063"/>
          <a:ext cx="8724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Gráfico" r:id="rId5" imgW="10191846" imgH="2667060" progId="MSGraph.Chart.8">
                  <p:embed followColorScheme="full"/>
                </p:oleObj>
              </mc:Choice>
              <mc:Fallback>
                <p:oleObj name="Gráfico" r:id="rId5" imgW="10191846" imgH="266706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754063"/>
                        <a:ext cx="87249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34925" y="879475"/>
            <a:ext cx="3997325" cy="2714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altLang="es-CL" sz="1000" i="1" smtClean="0">
                <a:solidFill>
                  <a:schemeClr val="bg1"/>
                </a:solidFill>
                <a:cs typeface="Arial" pitchFamily="34" charset="0"/>
              </a:rPr>
              <a:t>¿Cuán satisfecho está usted con las Bolsas de Datos en general?</a:t>
            </a:r>
            <a:endParaRPr lang="es-CL" altLang="es-CL" sz="1000" i="1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AutoShape 13"/>
          <p:cNvSpPr>
            <a:spLocks noChangeAspect="1" noChangeArrowheads="1"/>
          </p:cNvSpPr>
          <p:nvPr/>
        </p:nvSpPr>
        <p:spPr bwMode="auto">
          <a:xfrm>
            <a:off x="34925" y="3087688"/>
            <a:ext cx="3132138" cy="2730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altLang="es-CL" sz="1000" i="1" dirty="0" smtClean="0">
                <a:solidFill>
                  <a:schemeClr val="bg1"/>
                </a:solidFill>
                <a:cs typeface="Arial" pitchFamily="34" charset="0"/>
              </a:rPr>
              <a:t>Canales a través de los que compró su Bolsa Entel</a:t>
            </a:r>
            <a:endParaRPr lang="es-ES" altLang="es-CL" sz="1000" b="1" i="1" dirty="0" smtClean="0">
              <a:solidFill>
                <a:schemeClr val="bg1"/>
              </a:solidFill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4751388" y="4137025"/>
            <a:ext cx="1225550" cy="179388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Triángulo isósceles"/>
          <p:cNvSpPr/>
          <p:nvPr/>
        </p:nvSpPr>
        <p:spPr bwMode="gray">
          <a:xfrm flipV="1">
            <a:off x="1413173" y="134818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Triángulo isósceles"/>
          <p:cNvSpPr/>
          <p:nvPr/>
        </p:nvSpPr>
        <p:spPr bwMode="gray">
          <a:xfrm flipV="1">
            <a:off x="2951820" y="134761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7 Triángulo isósceles"/>
          <p:cNvSpPr/>
          <p:nvPr/>
        </p:nvSpPr>
        <p:spPr bwMode="gray">
          <a:xfrm flipV="1">
            <a:off x="3745049" y="134761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18 Triángulo isósceles"/>
          <p:cNvSpPr/>
          <p:nvPr/>
        </p:nvSpPr>
        <p:spPr bwMode="gray">
          <a:xfrm flipV="1">
            <a:off x="7668344" y="134761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gray">
          <a:xfrm>
            <a:off x="8640763" y="4875213"/>
            <a:ext cx="503237" cy="268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title"/>
          </p:nvPr>
        </p:nvSpPr>
        <p:spPr>
          <a:xfrm>
            <a:off x="71500" y="51470"/>
            <a:ext cx="7772400" cy="474663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404040"/>
                </a:solidFill>
                <a:ea typeface="ＭＳ Ｐゴシック" pitchFamily="34" charset="-128"/>
                <a:cs typeface="Tahoma" pitchFamily="34" charset="0"/>
              </a:rPr>
              <a:t>Razones Evaluación Bolsas de Datos</a:t>
            </a:r>
            <a: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  <a:t> </a:t>
            </a:r>
            <a:b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PREPAGO</a:t>
            </a:r>
            <a:endParaRPr lang="es-ES" altLang="es-CL" sz="1600" i="1" dirty="0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35845" name="1 CuadroTexto"/>
          <p:cNvSpPr txBox="1">
            <a:spLocks noChangeArrowheads="1"/>
          </p:cNvSpPr>
          <p:nvPr/>
        </p:nvSpPr>
        <p:spPr bwMode="auto">
          <a:xfrm>
            <a:off x="1187450" y="592138"/>
            <a:ext cx="1817688" cy="207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POSITIVAS</a:t>
            </a:r>
          </a:p>
        </p:txBody>
      </p:sp>
      <p:sp>
        <p:nvSpPr>
          <p:cNvPr id="35846" name="1 CuadroTexto"/>
          <p:cNvSpPr txBox="1">
            <a:spLocks noChangeArrowheads="1"/>
          </p:cNvSpPr>
          <p:nvPr/>
        </p:nvSpPr>
        <p:spPr bwMode="auto">
          <a:xfrm>
            <a:off x="5688013" y="628650"/>
            <a:ext cx="1817687" cy="2079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NEGATIVAS</a:t>
            </a:r>
          </a:p>
        </p:txBody>
      </p:sp>
      <p:graphicFrame>
        <p:nvGraphicFramePr>
          <p:cNvPr id="35847" name="1 Objeto"/>
          <p:cNvGraphicFramePr>
            <a:graphicFrameLocks noChangeAspect="1"/>
          </p:cNvGraphicFramePr>
          <p:nvPr/>
        </p:nvGraphicFramePr>
        <p:xfrm>
          <a:off x="0" y="838200"/>
          <a:ext cx="4400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Gráfico" r:id="rId3" imgW="4676812" imgH="4514940" progId="MSGraph.Chart.8">
                  <p:embed followColorScheme="full"/>
                </p:oleObj>
              </mc:Choice>
              <mc:Fallback>
                <p:oleObj name="Gráfico" r:id="rId3" imgW="4676812" imgH="451494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838200"/>
                        <a:ext cx="440055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2 Objeto"/>
          <p:cNvGraphicFramePr>
            <a:graphicFrameLocks noChangeAspect="1"/>
          </p:cNvGraphicFramePr>
          <p:nvPr/>
        </p:nvGraphicFramePr>
        <p:xfrm>
          <a:off x="4500563" y="838200"/>
          <a:ext cx="4381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Gráfico" r:id="rId5" imgW="4657632" imgH="4514940" progId="MSGraph.Chart.8">
                  <p:embed followColorScheme="full"/>
                </p:oleObj>
              </mc:Choice>
              <mc:Fallback>
                <p:oleObj name="Gráfico" r:id="rId5" imgW="4657632" imgH="4514940" progId="MSGraph.Chart.8">
                  <p:embed followColorScheme="full"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500563" y="838200"/>
                        <a:ext cx="43815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 bwMode="gray">
          <a:xfrm>
            <a:off x="4591050" y="1382713"/>
            <a:ext cx="2228850" cy="34210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 bwMode="gray">
          <a:xfrm>
            <a:off x="34925" y="1395413"/>
            <a:ext cx="2287588" cy="3365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36868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54774"/>
              </p:ext>
            </p:extLst>
          </p:nvPr>
        </p:nvGraphicFramePr>
        <p:xfrm>
          <a:off x="-9525" y="884238"/>
          <a:ext cx="91535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Gráfico" r:id="rId3" imgW="9734608" imgH="3762334" progId="MSGraph.Chart.8">
                  <p:embed followColorScheme="full"/>
                </p:oleObj>
              </mc:Choice>
              <mc:Fallback>
                <p:oleObj name="Gráfico" r:id="rId3" imgW="9734608" imgH="3762334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-9525" y="884238"/>
                        <a:ext cx="91535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 bwMode="gray">
          <a:xfrm>
            <a:off x="0" y="4803775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AutoShape 13"/>
          <p:cNvSpPr>
            <a:spLocks noChangeAspect="1" noChangeArrowheads="1"/>
          </p:cNvSpPr>
          <p:nvPr/>
        </p:nvSpPr>
        <p:spPr bwMode="auto">
          <a:xfrm>
            <a:off x="574675" y="4216400"/>
            <a:ext cx="1187450" cy="4079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900" b="1" dirty="0">
                <a:solidFill>
                  <a:schemeClr val="bg1"/>
                </a:solidFill>
                <a:latin typeface="Tahoma" pitchFamily="34" charset="0"/>
                <a:ea typeface="+mn-ea"/>
                <a:cs typeface="Arial" pitchFamily="34" charset="0"/>
              </a:rPr>
              <a:t>USSD</a:t>
            </a:r>
            <a:endParaRPr lang="es-ES" sz="900" b="1" dirty="0">
              <a:solidFill>
                <a:schemeClr val="bg1"/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>
            <a:off x="2770188" y="4232275"/>
            <a:ext cx="1331912" cy="392113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CL" sz="800" b="1" dirty="0" smtClean="0">
                <a:solidFill>
                  <a:schemeClr val="bg1"/>
                </a:solidFill>
              </a:rPr>
              <a:t>APP ENTEL</a:t>
            </a:r>
            <a:endParaRPr lang="es-CL" sz="800" b="1" dirty="0">
              <a:solidFill>
                <a:schemeClr val="bg1"/>
              </a:solidFill>
            </a:endParaRPr>
          </a:p>
        </p:txBody>
      </p:sp>
      <p:sp>
        <p:nvSpPr>
          <p:cNvPr id="26" name="AutoShape 13"/>
          <p:cNvSpPr>
            <a:spLocks noChangeAspect="1" noChangeArrowheads="1"/>
          </p:cNvSpPr>
          <p:nvPr/>
        </p:nvSpPr>
        <p:spPr bwMode="auto">
          <a:xfrm>
            <a:off x="5038725" y="4251325"/>
            <a:ext cx="1365250" cy="373063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s-CL" sz="800" b="1" dirty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IVR </a:t>
            </a:r>
            <a:r>
              <a:rPr lang="es-CL" altLang="es-CL" sz="800" b="1" dirty="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103/301</a:t>
            </a: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auto">
          <a:xfrm>
            <a:off x="7270750" y="4249738"/>
            <a:ext cx="1370013" cy="37306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800" b="1" dirty="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PÁGINA WEB ENTEL</a:t>
            </a:r>
            <a:endParaRPr lang="es-ES" altLang="es-CL" sz="800" b="1" dirty="0" smtClean="0">
              <a:solidFill>
                <a:schemeClr val="bg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6874" name="Rectangle 3"/>
          <p:cNvSpPr>
            <a:spLocks noGrp="1"/>
          </p:cNvSpPr>
          <p:nvPr>
            <p:ph type="title"/>
          </p:nvPr>
        </p:nvSpPr>
        <p:spPr>
          <a:xfrm>
            <a:off x="250825" y="82550"/>
            <a:ext cx="8856663" cy="755650"/>
          </a:xfrm>
        </p:spPr>
        <p:txBody>
          <a:bodyPr/>
          <a:lstStyle/>
          <a:p>
            <a:pPr eaLnBrk="1" hangingPunct="1"/>
            <a:r>
              <a:rPr lang="es-ES_tradnl" altLang="es-CL" sz="190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Satisfacción Canales de Compra Bolsas de Datos</a:t>
            </a:r>
            <a:r>
              <a:rPr lang="es-ES_tradnl" altLang="es-CL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_tradnl" altLang="es-CL" sz="160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Sólo planes Cuenta Controlada y Prepago</a:t>
            </a:r>
            <a:r>
              <a:rPr lang="es-ES_tradnl" altLang="es-CL" sz="160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sz="160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</a:br>
            <a:endParaRPr lang="es-ES" altLang="es-CL" sz="1600" smtClean="0">
              <a:solidFill>
                <a:schemeClr val="accent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 bwMode="gray">
          <a:xfrm>
            <a:off x="8316913" y="4803775"/>
            <a:ext cx="719137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>
          <a:xfrm>
            <a:off x="34925" y="0"/>
            <a:ext cx="7772400" cy="474663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404040"/>
                </a:solidFill>
                <a:ea typeface="ＭＳ Ｐゴシック" pitchFamily="34" charset="-128"/>
                <a:cs typeface="Tahoma" pitchFamily="34" charset="0"/>
              </a:rPr>
              <a:t>¿Por qué calificaría con esa nota su experiencia en general?</a:t>
            </a:r>
            <a: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  <a:t> </a:t>
            </a:r>
            <a:b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s-ES_tradnl" altLang="es-CL" sz="1400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CUENTA CONTROLADA Y PREPAGO</a:t>
            </a:r>
            <a:endParaRPr lang="es-ES" altLang="es-CL" sz="1400" i="1" dirty="0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37893" name="1 CuadroTexto"/>
          <p:cNvSpPr txBox="1">
            <a:spLocks noChangeArrowheads="1"/>
          </p:cNvSpPr>
          <p:nvPr/>
        </p:nvSpPr>
        <p:spPr bwMode="auto">
          <a:xfrm>
            <a:off x="1187450" y="635000"/>
            <a:ext cx="1817688" cy="2079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POSITIVAS</a:t>
            </a:r>
          </a:p>
        </p:txBody>
      </p:sp>
      <p:sp>
        <p:nvSpPr>
          <p:cNvPr id="37894" name="1 CuadroTexto"/>
          <p:cNvSpPr txBox="1">
            <a:spLocks noChangeArrowheads="1"/>
          </p:cNvSpPr>
          <p:nvPr/>
        </p:nvSpPr>
        <p:spPr bwMode="auto">
          <a:xfrm>
            <a:off x="5688013" y="671513"/>
            <a:ext cx="1817687" cy="207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NEGATIVAS</a:t>
            </a:r>
          </a:p>
        </p:txBody>
      </p:sp>
      <p:graphicFrame>
        <p:nvGraphicFramePr>
          <p:cNvPr id="37895" name="24 Objeto"/>
          <p:cNvGraphicFramePr>
            <a:graphicFrameLocks noChangeAspect="1"/>
          </p:cNvGraphicFramePr>
          <p:nvPr/>
        </p:nvGraphicFramePr>
        <p:xfrm>
          <a:off x="0" y="838200"/>
          <a:ext cx="4400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Gráfico" r:id="rId3" imgW="4676812" imgH="4514940" progId="MSGraph.Chart.8">
                  <p:embed followColorScheme="full"/>
                </p:oleObj>
              </mc:Choice>
              <mc:Fallback>
                <p:oleObj name="Gráfico" r:id="rId3" imgW="4676812" imgH="4514940" progId="MSGraph.Chart.8">
                  <p:embed followColorScheme="full"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838200"/>
                        <a:ext cx="440055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25 Objeto"/>
          <p:cNvGraphicFramePr>
            <a:graphicFrameLocks noChangeAspect="1"/>
          </p:cNvGraphicFramePr>
          <p:nvPr/>
        </p:nvGraphicFramePr>
        <p:xfrm>
          <a:off x="4619625" y="838200"/>
          <a:ext cx="4381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Gráfico" r:id="rId5" imgW="4657632" imgH="4514940" progId="MSGraph.Chart.8">
                  <p:embed followColorScheme="full"/>
                </p:oleObj>
              </mc:Choice>
              <mc:Fallback>
                <p:oleObj name="Gráfico" r:id="rId5" imgW="4657632" imgH="4514940" progId="MSGraph.Chart.8">
                  <p:embed followColorScheme="full"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619625" y="838200"/>
                        <a:ext cx="43815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4395"/>
              </p:ext>
            </p:extLst>
          </p:nvPr>
        </p:nvGraphicFramePr>
        <p:xfrm>
          <a:off x="38100" y="1063724"/>
          <a:ext cx="30575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Gráfico" r:id="rId3" imgW="3257646" imgH="3752887" progId="MSGraph.Chart.8">
                  <p:embed followColorScheme="full"/>
                </p:oleObj>
              </mc:Choice>
              <mc:Fallback>
                <p:oleObj name="Gráfico" r:id="rId3" imgW="3257646" imgH="3752887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8100" y="1063724"/>
                        <a:ext cx="30575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 bwMode="gray">
          <a:xfrm>
            <a:off x="0" y="4803775"/>
            <a:ext cx="9036050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title"/>
          </p:nvPr>
        </p:nvSpPr>
        <p:spPr>
          <a:xfrm>
            <a:off x="141918" y="735980"/>
            <a:ext cx="8820721" cy="755650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Conocimiento Nuevos Planes con App Ilimitadas</a:t>
            </a:r>
            <a:br>
              <a:rPr lang="es-ES_tradnl" altLang="es-CL" sz="18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_tradnl" altLang="es-CL" sz="14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</a:t>
            </a:r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Conoce </a:t>
            </a:r>
            <a:r>
              <a:rPr lang="es-E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nuevos planes con aplicaciones ilimitadas como </a:t>
            </a:r>
            <a:r>
              <a:rPr lang="es-E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Whatsapp</a:t>
            </a:r>
            <a:r>
              <a:rPr lang="es-E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Facebook</a:t>
            </a:r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cliente Entel, ¿Se ha cambio a este nuevo plan</a:t>
            </a:r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altLang="es-CL" sz="1400" dirty="0">
                <a:solidFill>
                  <a:schemeClr val="tx2"/>
                </a:solidFill>
                <a:ea typeface="ＭＳ Ｐゴシック" pitchFamily="34" charset="-128"/>
              </a:rPr>
              <a:t>Total Clientes Suscripción</a:t>
            </a:r>
            <a:r>
              <a:rPr lang="es-ES_tradnl" altLang="es-CL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_tradnl" altLang="es-CL" sz="1600" dirty="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/>
            </a:r>
            <a:br>
              <a:rPr lang="es-ES_tradnl" altLang="es-CL" sz="1600" dirty="0" smtClean="0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</a:br>
            <a:endParaRPr lang="es-ES" altLang="es-CL" sz="1600" dirty="0" smtClean="0">
              <a:solidFill>
                <a:schemeClr val="accent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2" name="AutoShape 13"/>
          <p:cNvSpPr>
            <a:spLocks noChangeAspect="1" noChangeArrowheads="1"/>
          </p:cNvSpPr>
          <p:nvPr/>
        </p:nvSpPr>
        <p:spPr bwMode="auto">
          <a:xfrm>
            <a:off x="71438" y="1295499"/>
            <a:ext cx="1081087" cy="2730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altLang="es-CL" sz="1000" b="1" i="1" dirty="0" smtClean="0">
                <a:solidFill>
                  <a:schemeClr val="bg1"/>
                </a:solidFill>
                <a:cs typeface="Arial" pitchFamily="34" charset="0"/>
              </a:rPr>
              <a:t>Conocimiento</a:t>
            </a:r>
            <a:endParaRPr lang="es-CL" altLang="es-CL" sz="1000" b="1" i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8918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77730"/>
              </p:ext>
            </p:extLst>
          </p:nvPr>
        </p:nvGraphicFramePr>
        <p:xfrm>
          <a:off x="3132138" y="1063724"/>
          <a:ext cx="30575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Gráfico" r:id="rId5" imgW="3248078" imgH="3752730" progId="MSGraph.Chart.8">
                  <p:embed followColorScheme="full"/>
                </p:oleObj>
              </mc:Choice>
              <mc:Fallback>
                <p:oleObj name="Gráfico" r:id="rId5" imgW="3248078" imgH="375273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132138" y="1063724"/>
                        <a:ext cx="30575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3203575" y="1289149"/>
            <a:ext cx="1512888" cy="27305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altLang="es-CL" sz="1000" b="1" i="1" dirty="0" smtClean="0">
                <a:solidFill>
                  <a:schemeClr val="bg1"/>
                </a:solidFill>
                <a:cs typeface="Arial" pitchFamily="34" charset="0"/>
              </a:rPr>
              <a:t>¿Se ha cambiado?</a:t>
            </a:r>
            <a:endParaRPr lang="es-CL" altLang="es-CL" sz="1000" b="1" i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2 Flecha derecha"/>
          <p:cNvSpPr/>
          <p:nvPr/>
        </p:nvSpPr>
        <p:spPr bwMode="gray">
          <a:xfrm>
            <a:off x="1908175" y="1397099"/>
            <a:ext cx="576263" cy="3873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 bwMode="gray">
          <a:xfrm>
            <a:off x="5219700" y="1424086"/>
            <a:ext cx="576263" cy="3873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38922" name="17 Objeto"/>
          <p:cNvGraphicFramePr>
            <a:graphicFrameLocks noChangeAspect="1"/>
          </p:cNvGraphicFramePr>
          <p:nvPr/>
        </p:nvGraphicFramePr>
        <p:xfrm>
          <a:off x="6156325" y="1143000"/>
          <a:ext cx="305752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Gráfico" r:id="rId7" imgW="3248078" imgH="4276800" progId="MSGraph.Chart.8">
                  <p:embed followColorScheme="full"/>
                </p:oleObj>
              </mc:Choice>
              <mc:Fallback>
                <p:oleObj name="Gráfico" r:id="rId7" imgW="3248078" imgH="4276800" progId="MSGraph.Chart.8">
                  <p:embed followColorScheme="full"/>
                  <p:pic>
                    <p:nvPicPr>
                      <p:cNvPr id="0" name="1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156325" y="1143000"/>
                        <a:ext cx="3057525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3"/>
          <p:cNvSpPr>
            <a:spLocks noChangeAspect="1" noChangeArrowheads="1"/>
          </p:cNvSpPr>
          <p:nvPr/>
        </p:nvSpPr>
        <p:spPr bwMode="auto">
          <a:xfrm>
            <a:off x="6156176" y="679689"/>
            <a:ext cx="2772308" cy="4426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s-PE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¿Cuáles son las aplicaciones de navegación ilimitadas que posee con este plan?</a:t>
            </a:r>
            <a:endParaRPr lang="es-CL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 bwMode="gray">
          <a:xfrm>
            <a:off x="71438" y="1568549"/>
            <a:ext cx="1081087" cy="2619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  <a:defRPr/>
            </a:pPr>
            <a:r>
              <a:rPr lang="es-CL" sz="900" b="1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Total Muestra</a:t>
            </a:r>
          </a:p>
        </p:txBody>
      </p:sp>
      <p:sp>
        <p:nvSpPr>
          <p:cNvPr id="20" name="19 Rectángulo"/>
          <p:cNvSpPr/>
          <p:nvPr/>
        </p:nvSpPr>
        <p:spPr bwMode="gray">
          <a:xfrm>
            <a:off x="3203575" y="1568549"/>
            <a:ext cx="1512888" cy="2619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  <a:defRPr/>
            </a:pPr>
            <a:r>
              <a:rPr lang="es-CL" sz="900" b="1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Quienes conocen</a:t>
            </a:r>
          </a:p>
        </p:txBody>
      </p:sp>
      <p:sp>
        <p:nvSpPr>
          <p:cNvPr id="21" name="20 Rectángulo"/>
          <p:cNvSpPr/>
          <p:nvPr/>
        </p:nvSpPr>
        <p:spPr bwMode="gray">
          <a:xfrm>
            <a:off x="6372225" y="1122363"/>
            <a:ext cx="2084388" cy="2619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  <a:defRPr/>
            </a:pPr>
            <a:r>
              <a:rPr lang="es-CL" sz="900" b="1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Quienes se han cambiado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 bwMode="gray">
          <a:xfrm>
            <a:off x="4283968" y="1095586"/>
            <a:ext cx="630373" cy="3876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 bwMode="gray">
          <a:xfrm>
            <a:off x="0" y="4787900"/>
            <a:ext cx="2555875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 bwMode="gray">
          <a:xfrm>
            <a:off x="629259" y="1081088"/>
            <a:ext cx="630373" cy="3876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39941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09605"/>
              </p:ext>
            </p:extLst>
          </p:nvPr>
        </p:nvGraphicFramePr>
        <p:xfrm>
          <a:off x="-12700" y="630238"/>
          <a:ext cx="92186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Gráfico" r:id="rId3" imgW="9734511" imgH="4648320" progId="MSGraph.Chart.8">
                  <p:embed followColorScheme="full"/>
                </p:oleObj>
              </mc:Choice>
              <mc:Fallback>
                <p:oleObj name="Gráfico" r:id="rId3" imgW="9734511" imgH="464832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-12700" y="630238"/>
                        <a:ext cx="92186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3"/>
          <p:cNvSpPr>
            <a:spLocks noGrp="1"/>
          </p:cNvSpPr>
          <p:nvPr>
            <p:ph type="title"/>
          </p:nvPr>
        </p:nvSpPr>
        <p:spPr>
          <a:xfrm>
            <a:off x="107504" y="195486"/>
            <a:ext cx="8856663" cy="431800"/>
          </a:xfrm>
        </p:spPr>
        <p:txBody>
          <a:bodyPr/>
          <a:lstStyle/>
          <a:p>
            <a:pPr eaLnBrk="1" hangingPunct="1"/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Evaluación Nueva Oferta de Planes</a:t>
            </a:r>
            <a:b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</a:br>
            <a:r>
              <a:rPr lang="es-ES_tradnl" altLang="es-CL" sz="1400" dirty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Base: </a:t>
            </a:r>
            <a:r>
              <a:rPr lang="es-ES_tradnl" altLang="es-CL" sz="1400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Clientes Suscripción que conocen la nueva oferta</a:t>
            </a:r>
            <a:endParaRPr lang="es-ES" altLang="es-CL" sz="1400" dirty="0" smtClean="0">
              <a:solidFill>
                <a:schemeClr val="accent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 bwMode="gray">
          <a:xfrm>
            <a:off x="8316913" y="4803775"/>
            <a:ext cx="719137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title"/>
          </p:nvPr>
        </p:nvSpPr>
        <p:spPr>
          <a:xfrm>
            <a:off x="143508" y="80863"/>
            <a:ext cx="7772400" cy="474663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404040"/>
                </a:solidFill>
                <a:ea typeface="ＭＳ Ｐゴシック" pitchFamily="34" charset="-128"/>
                <a:cs typeface="Tahoma" pitchFamily="34" charset="0"/>
              </a:rPr>
              <a:t>Razones Evaluación Nueva Oferta</a:t>
            </a:r>
            <a: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SUSCRIPCIÓN</a:t>
            </a:r>
            <a:endParaRPr lang="es-ES" altLang="es-CL" sz="1600" i="1" dirty="0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40965" name="1 CuadroTexto"/>
          <p:cNvSpPr txBox="1">
            <a:spLocks noChangeArrowheads="1"/>
          </p:cNvSpPr>
          <p:nvPr/>
        </p:nvSpPr>
        <p:spPr bwMode="auto">
          <a:xfrm>
            <a:off x="1187450" y="635000"/>
            <a:ext cx="1817688" cy="2079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POSITIVAS</a:t>
            </a:r>
          </a:p>
        </p:txBody>
      </p:sp>
      <p:sp>
        <p:nvSpPr>
          <p:cNvPr id="40966" name="1 CuadroTexto"/>
          <p:cNvSpPr txBox="1">
            <a:spLocks noChangeArrowheads="1"/>
          </p:cNvSpPr>
          <p:nvPr/>
        </p:nvSpPr>
        <p:spPr bwMode="auto">
          <a:xfrm>
            <a:off x="5688013" y="671513"/>
            <a:ext cx="1817687" cy="207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s-CL" altLang="es-CL" sz="1200">
                <a:solidFill>
                  <a:schemeClr val="bg1"/>
                </a:solidFill>
              </a:rPr>
              <a:t>RAZONES NEGATIVAS</a:t>
            </a:r>
          </a:p>
        </p:txBody>
      </p:sp>
      <p:graphicFrame>
        <p:nvGraphicFramePr>
          <p:cNvPr id="40967" name="24 Objeto"/>
          <p:cNvGraphicFramePr>
            <a:graphicFrameLocks noChangeAspect="1"/>
          </p:cNvGraphicFramePr>
          <p:nvPr/>
        </p:nvGraphicFramePr>
        <p:xfrm>
          <a:off x="0" y="838200"/>
          <a:ext cx="475297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Gráfico" r:id="rId3" imgW="5057699" imgH="4514940" progId="MSGraph.Chart.8">
                  <p:embed followColorScheme="full"/>
                </p:oleObj>
              </mc:Choice>
              <mc:Fallback>
                <p:oleObj name="Gráfico" r:id="rId3" imgW="5057699" imgH="4514940" progId="MSGraph.Chart.8">
                  <p:embed followColorScheme="full"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838200"/>
                        <a:ext cx="4752975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25 Objeto"/>
          <p:cNvGraphicFramePr>
            <a:graphicFrameLocks noChangeAspect="1"/>
          </p:cNvGraphicFramePr>
          <p:nvPr/>
        </p:nvGraphicFramePr>
        <p:xfrm>
          <a:off x="4619625" y="838200"/>
          <a:ext cx="4381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Gráfico" r:id="rId5" imgW="4657632" imgH="4514940" progId="MSGraph.Chart.8">
                  <p:embed followColorScheme="full"/>
                </p:oleObj>
              </mc:Choice>
              <mc:Fallback>
                <p:oleObj name="Gráfico" r:id="rId5" imgW="4657632" imgH="4514940" progId="MSGraph.Chart.8">
                  <p:embed followColorScheme="full"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619625" y="838200"/>
                        <a:ext cx="43815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 bwMode="gray">
          <a:xfrm>
            <a:off x="0" y="4294188"/>
            <a:ext cx="3294063" cy="215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1987" name="Rectangle 4"/>
          <p:cNvSpPr>
            <a:spLocks/>
          </p:cNvSpPr>
          <p:nvPr/>
        </p:nvSpPr>
        <p:spPr bwMode="auto">
          <a:xfrm>
            <a:off x="-508" y="22225"/>
            <a:ext cx="8299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2000" dirty="0">
                <a:solidFill>
                  <a:srgbClr val="4A423F"/>
                </a:solidFill>
                <a:cs typeface="Tahoma" pitchFamily="34" charset="0"/>
              </a:rPr>
              <a:t>¿Ha recibido la promoción de </a:t>
            </a:r>
            <a:r>
              <a:rPr lang="es-ES_tradnl" altLang="es-CL" sz="2000" dirty="0" err="1">
                <a:solidFill>
                  <a:srgbClr val="4A423F"/>
                </a:solidFill>
                <a:cs typeface="Tahoma" pitchFamily="34" charset="0"/>
              </a:rPr>
              <a:t>Whatsapp</a:t>
            </a:r>
            <a:r>
              <a:rPr lang="es-ES_tradnl" altLang="es-CL" sz="2000" dirty="0">
                <a:solidFill>
                  <a:srgbClr val="4A423F"/>
                </a:solidFill>
                <a:cs typeface="Tahoma" pitchFamily="34" charset="0"/>
              </a:rPr>
              <a:t> Ilimitado?/ Satisfacción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cs typeface="Tahoma" pitchFamily="34" charset="0"/>
              </a:rPr>
              <a:t>Base: </a:t>
            </a:r>
            <a:r>
              <a:rPr lang="es-ES_tradnl" altLang="es-CL" sz="1600" b="1" dirty="0">
                <a:cs typeface="Tahoma" pitchFamily="34" charset="0"/>
              </a:rPr>
              <a:t>PREPAGO</a:t>
            </a:r>
            <a:r>
              <a:rPr lang="es-ES_tradnl" altLang="es-CL" sz="1600" dirty="0">
                <a:cs typeface="Tahoma" pitchFamily="34" charset="0"/>
              </a:rPr>
              <a:t>/ Quienes recibieron promoción</a:t>
            </a:r>
            <a:endParaRPr lang="es-ES" altLang="es-CL" sz="1600" dirty="0">
              <a:cs typeface="Tahoma" pitchFamily="34" charset="0"/>
            </a:endParaRPr>
          </a:p>
        </p:txBody>
      </p:sp>
      <p:graphicFrame>
        <p:nvGraphicFramePr>
          <p:cNvPr id="419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24352"/>
              </p:ext>
            </p:extLst>
          </p:nvPr>
        </p:nvGraphicFramePr>
        <p:xfrm>
          <a:off x="1733550" y="2874963"/>
          <a:ext cx="723582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Gráfico" r:id="rId3" imgW="8267749" imgH="2466923" progId="MSGraph.Chart.8">
                  <p:embed followColorScheme="full"/>
                </p:oleObj>
              </mc:Choice>
              <mc:Fallback>
                <p:oleObj name="Gráfico" r:id="rId3" imgW="8267749" imgH="2466923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874963"/>
                        <a:ext cx="723582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842963"/>
            <a:ext cx="2051050" cy="25558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900" smtClean="0">
                <a:solidFill>
                  <a:schemeClr val="bg1"/>
                </a:solidFill>
                <a:cs typeface="Arial" pitchFamily="34" charset="0"/>
              </a:rPr>
              <a:t>¿Recibió Promoción de Whatsapp?</a:t>
            </a:r>
            <a:endParaRPr lang="es-ES" altLang="es-CL" sz="90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1990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450"/>
              </p:ext>
            </p:extLst>
          </p:nvPr>
        </p:nvGraphicFramePr>
        <p:xfrm>
          <a:off x="1711325" y="596900"/>
          <a:ext cx="72707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Gráfico" r:id="rId5" imgW="8267749" imgH="2714722" progId="MSGraph.Chart.8">
                  <p:embed followColorScheme="full"/>
                </p:oleObj>
              </mc:Choice>
              <mc:Fallback>
                <p:oleObj name="Gráfico" r:id="rId5" imgW="8267749" imgH="2714722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96900"/>
                        <a:ext cx="72707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63500" y="2984500"/>
            <a:ext cx="5445125" cy="2555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CL" altLang="es-CL" sz="900" dirty="0" smtClean="0">
                <a:solidFill>
                  <a:schemeClr val="bg1"/>
                </a:solidFill>
                <a:cs typeface="Arial" pitchFamily="34" charset="0"/>
              </a:rPr>
              <a:t>En relación a esta promoción de </a:t>
            </a:r>
            <a:r>
              <a:rPr lang="es-CL" altLang="es-CL" sz="900" b="1" dirty="0" err="1" smtClean="0">
                <a:solidFill>
                  <a:schemeClr val="bg1"/>
                </a:solidFill>
                <a:cs typeface="Arial" pitchFamily="34" charset="0"/>
              </a:rPr>
              <a:t>Whatsapp</a:t>
            </a:r>
            <a:r>
              <a:rPr lang="es-CL" altLang="es-CL" sz="900" b="1" dirty="0" smtClean="0">
                <a:solidFill>
                  <a:schemeClr val="bg1"/>
                </a:solidFill>
                <a:cs typeface="Arial" pitchFamily="34" charset="0"/>
              </a:rPr>
              <a:t> ilimitado</a:t>
            </a:r>
            <a:r>
              <a:rPr lang="es-CL" altLang="es-CL" sz="900" dirty="0" smtClean="0">
                <a:solidFill>
                  <a:schemeClr val="bg1"/>
                </a:solidFill>
                <a:cs typeface="Arial" pitchFamily="34" charset="0"/>
              </a:rPr>
              <a:t> ¿Con qué nota evalúa usted esta promoción?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 bwMode="gray">
          <a:xfrm>
            <a:off x="8316913" y="4803775"/>
            <a:ext cx="719137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title"/>
          </p:nvPr>
        </p:nvSpPr>
        <p:spPr>
          <a:xfrm>
            <a:off x="111968" y="51470"/>
            <a:ext cx="7772400" cy="474663"/>
          </a:xfrm>
        </p:spPr>
        <p:txBody>
          <a:bodyPr/>
          <a:lstStyle/>
          <a:p>
            <a:pPr eaLnBrk="1" hangingPunct="1"/>
            <a:r>
              <a:rPr lang="es-ES" altLang="es-CL" dirty="0" smtClean="0">
                <a:solidFill>
                  <a:srgbClr val="404040"/>
                </a:solidFill>
                <a:ea typeface="ＭＳ Ｐゴシック" pitchFamily="34" charset="-128"/>
                <a:cs typeface="Tahoma" pitchFamily="34" charset="0"/>
              </a:rPr>
              <a:t>Razones Satisfacción WhatsApp Ilimitado</a:t>
            </a:r>
            <a: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  <a:t> </a:t>
            </a:r>
            <a:br>
              <a:rPr lang="es-ES_tradnl" altLang="es-CL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PREPAGO</a:t>
            </a:r>
            <a:endParaRPr lang="es-ES" altLang="es-CL" sz="1600" i="1" dirty="0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23" name="1 CuadroTexto"/>
          <p:cNvSpPr txBox="1">
            <a:spLocks noChangeArrowheads="1"/>
          </p:cNvSpPr>
          <p:nvPr/>
        </p:nvSpPr>
        <p:spPr bwMode="auto">
          <a:xfrm>
            <a:off x="1187450" y="598488"/>
            <a:ext cx="1817688" cy="2079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  <a:defRPr/>
            </a:pPr>
            <a:r>
              <a:rPr lang="es-CL" altLang="es-CL" sz="1200" smtClean="0">
                <a:solidFill>
                  <a:schemeClr val="bg1"/>
                </a:solidFill>
              </a:rPr>
              <a:t>RAZONES POSITIVAS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5688013" y="635000"/>
            <a:ext cx="1817687" cy="2079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  <a:defRPr/>
            </a:pPr>
            <a:r>
              <a:rPr lang="es-CL" altLang="es-CL" sz="1200" smtClean="0">
                <a:solidFill>
                  <a:schemeClr val="bg1"/>
                </a:solidFill>
              </a:rPr>
              <a:t>RAZONES NEGATIVAS</a:t>
            </a:r>
          </a:p>
        </p:txBody>
      </p:sp>
      <p:graphicFrame>
        <p:nvGraphicFramePr>
          <p:cNvPr id="43015" name="24 Objeto"/>
          <p:cNvGraphicFramePr>
            <a:graphicFrameLocks noChangeAspect="1"/>
          </p:cNvGraphicFramePr>
          <p:nvPr/>
        </p:nvGraphicFramePr>
        <p:xfrm>
          <a:off x="0" y="838200"/>
          <a:ext cx="475297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Gráfico" r:id="rId3" imgW="5057699" imgH="4514940" progId="MSGraph.Chart.8">
                  <p:embed followColorScheme="full"/>
                </p:oleObj>
              </mc:Choice>
              <mc:Fallback>
                <p:oleObj name="Gráfico" r:id="rId3" imgW="5057699" imgH="4514940" progId="MSGraph.Chart.8">
                  <p:embed followColorScheme="full"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838200"/>
                        <a:ext cx="4752975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25 Objeto"/>
          <p:cNvGraphicFramePr>
            <a:graphicFrameLocks noChangeAspect="1"/>
          </p:cNvGraphicFramePr>
          <p:nvPr/>
        </p:nvGraphicFramePr>
        <p:xfrm>
          <a:off x="4752975" y="838200"/>
          <a:ext cx="43053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Gráfico" r:id="rId5" imgW="4581455" imgH="4514940" progId="MSGraph.Chart.8">
                  <p:embed followColorScheme="full"/>
                </p:oleObj>
              </mc:Choice>
              <mc:Fallback>
                <p:oleObj name="Gráfico" r:id="rId5" imgW="4581455" imgH="4514940" progId="MSGraph.Chart.8">
                  <p:embed followColorScheme="full"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752975" y="838200"/>
                        <a:ext cx="43053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 bwMode="gray">
          <a:xfrm>
            <a:off x="0" y="4294188"/>
            <a:ext cx="3294063" cy="215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035" name="Rectangle 4"/>
          <p:cNvSpPr>
            <a:spLocks/>
          </p:cNvSpPr>
          <p:nvPr/>
        </p:nvSpPr>
        <p:spPr bwMode="auto">
          <a:xfrm>
            <a:off x="35496" y="22225"/>
            <a:ext cx="8785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2000" dirty="0">
                <a:solidFill>
                  <a:srgbClr val="4A423F"/>
                </a:solidFill>
                <a:cs typeface="Tahoma" pitchFamily="34" charset="0"/>
              </a:rPr>
              <a:t>¿Recibió Promoción de Redes Sociales ilimitadas?/ Satisfacción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cs typeface="Tahoma" pitchFamily="34" charset="0"/>
              </a:rPr>
              <a:t>Base: </a:t>
            </a:r>
            <a:r>
              <a:rPr lang="es-ES_tradnl" altLang="es-CL" sz="1600" b="1" dirty="0">
                <a:cs typeface="Tahoma" pitchFamily="34" charset="0"/>
              </a:rPr>
              <a:t>PREPAGO</a:t>
            </a:r>
            <a:r>
              <a:rPr lang="es-ES_tradnl" altLang="es-CL" sz="1600" dirty="0">
                <a:cs typeface="Tahoma" pitchFamily="34" charset="0"/>
              </a:rPr>
              <a:t>/ Quienes recibieron promoción RRSS</a:t>
            </a:r>
            <a:endParaRPr lang="es-ES" altLang="es-CL" sz="1600" dirty="0">
              <a:cs typeface="Tahoma" pitchFamily="34" charset="0"/>
            </a:endParaRPr>
          </a:p>
        </p:txBody>
      </p:sp>
      <p:graphicFrame>
        <p:nvGraphicFramePr>
          <p:cNvPr id="440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72443"/>
              </p:ext>
            </p:extLst>
          </p:nvPr>
        </p:nvGraphicFramePr>
        <p:xfrm>
          <a:off x="1733550" y="2874963"/>
          <a:ext cx="723582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name="Gráfico" r:id="rId3" imgW="8267749" imgH="2466923" progId="MSGraph.Chart.8">
                  <p:embed followColorScheme="full"/>
                </p:oleObj>
              </mc:Choice>
              <mc:Fallback>
                <p:oleObj name="Gráfico" r:id="rId3" imgW="8267749" imgH="2466923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874963"/>
                        <a:ext cx="723582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773113"/>
            <a:ext cx="1687513" cy="441325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chemeClr val="bg1"/>
                </a:solidFill>
                <a:cs typeface="Arial" pitchFamily="34" charset="0"/>
              </a:rPr>
              <a:t>¿Recibió Promoción de RRSS?</a:t>
            </a:r>
            <a:endParaRPr lang="es-ES" altLang="es-CL" sz="10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69850" y="3082925"/>
            <a:ext cx="1835150" cy="4079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chemeClr val="bg1"/>
                </a:solidFill>
                <a:cs typeface="Arial" pitchFamily="34" charset="0"/>
              </a:rPr>
              <a:t>Satisfacción con Promoción</a:t>
            </a:r>
          </a:p>
          <a:p>
            <a:pPr algn="ctr" eaLnBrk="1" hangingPunct="1">
              <a:defRPr/>
            </a:pPr>
            <a:r>
              <a:rPr lang="es-ES_tradnl" altLang="es-CL" sz="800" dirty="0" smtClean="0">
                <a:solidFill>
                  <a:schemeClr val="bg1"/>
                </a:solidFill>
                <a:cs typeface="Arial" pitchFamily="34" charset="0"/>
              </a:rPr>
              <a:t>Para quienes han recibido (61%)</a:t>
            </a:r>
            <a:endParaRPr lang="es-ES" altLang="es-CL" sz="8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4039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92297"/>
              </p:ext>
            </p:extLst>
          </p:nvPr>
        </p:nvGraphicFramePr>
        <p:xfrm>
          <a:off x="1711325" y="596900"/>
          <a:ext cx="72707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5" name="Gráfico" r:id="rId5" imgW="8267749" imgH="2714722" progId="MSGraph.Chart.8">
                  <p:embed followColorScheme="full"/>
                </p:oleObj>
              </mc:Choice>
              <mc:Fallback>
                <p:oleObj name="Gráfico" r:id="rId5" imgW="8267749" imgH="2714722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96900"/>
                        <a:ext cx="72707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 bwMode="gray">
          <a:xfrm>
            <a:off x="0" y="4522788"/>
            <a:ext cx="8270875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 rot="16200000">
            <a:off x="-203994" y="1148557"/>
            <a:ext cx="687387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s-CL" sz="800" b="1" smtClean="0">
                <a:solidFill>
                  <a:schemeClr val="bg1"/>
                </a:solidFill>
                <a:cs typeface="Arial" pitchFamily="34" charset="0"/>
              </a:rPr>
              <a:t>GÉNERO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16200000">
            <a:off x="-202407" y="2085182"/>
            <a:ext cx="684213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EDAD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 rot="16200000">
            <a:off x="-114300" y="3041650"/>
            <a:ext cx="508000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ZONA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223963" y="827088"/>
            <a:ext cx="1008062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1999 casos.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itchFamily="34" charset="0"/>
            </a:endParaRPr>
          </a:p>
        </p:txBody>
      </p:sp>
      <p:graphicFrame>
        <p:nvGraphicFramePr>
          <p:cNvPr id="7175" name="Object 3"/>
          <p:cNvGraphicFramePr>
            <a:graphicFrameLocks noChangeAspect="1"/>
          </p:cNvGraphicFramePr>
          <p:nvPr/>
        </p:nvGraphicFramePr>
        <p:xfrm>
          <a:off x="263525" y="955675"/>
          <a:ext cx="2868613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Gráfico" r:id="rId3" imgW="3943401" imgH="5172120" progId="MSGraph.Chart.8">
                  <p:embed followColorScheme="full"/>
                </p:oleObj>
              </mc:Choice>
              <mc:Fallback>
                <p:oleObj name="Gráfico" r:id="rId3" imgW="3943401" imgH="517212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955675"/>
                        <a:ext cx="2868613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1"/>
          <p:cNvSpPr txBox="1">
            <a:spLocks noChangeArrowheads="1"/>
          </p:cNvSpPr>
          <p:nvPr/>
        </p:nvSpPr>
        <p:spPr>
          <a:xfrm>
            <a:off x="287338" y="71438"/>
            <a:ext cx="6408737" cy="338137"/>
          </a:xfrm>
          <a:prstGeom prst="rect">
            <a:avLst/>
          </a:prstGeom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cap="all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ヒラギノ角ゴ Pro W3" charset="-128"/>
              </a:rPr>
              <a:t>PERFILAMIENTO DE CLIENTES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 rot="16200000">
            <a:off x="-168275" y="4016376"/>
            <a:ext cx="638175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NSE</a:t>
            </a:r>
          </a:p>
        </p:txBody>
      </p:sp>
      <p:grpSp>
        <p:nvGrpSpPr>
          <p:cNvPr id="7178" name="5 Grupo"/>
          <p:cNvGrpSpPr>
            <a:grpSpLocks/>
          </p:cNvGrpSpPr>
          <p:nvPr/>
        </p:nvGrpSpPr>
        <p:grpSpPr bwMode="auto">
          <a:xfrm>
            <a:off x="2555875" y="555625"/>
            <a:ext cx="2339975" cy="4319588"/>
            <a:chOff x="4260667" y="555526"/>
            <a:chExt cx="1836204" cy="4319687"/>
          </a:xfrm>
        </p:grpSpPr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665529" y="814295"/>
              <a:ext cx="1007794" cy="2159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ea"/>
                  <a:cs typeface="Arial" pitchFamily="34" charset="0"/>
                </a:rPr>
                <a:t>848 casos.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endParaRPr>
            </a:p>
          </p:txBody>
        </p:sp>
        <p:sp>
          <p:nvSpPr>
            <p:cNvPr id="7187" name="AutoShape 22"/>
            <p:cNvSpPr>
              <a:spLocks noChangeArrowheads="1"/>
            </p:cNvSpPr>
            <p:nvPr/>
          </p:nvSpPr>
          <p:spPr bwMode="auto">
            <a:xfrm>
              <a:off x="4612555" y="555526"/>
              <a:ext cx="1152525" cy="228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Font typeface="Arial" pitchFamily="34" charset="0"/>
                <a:buChar char="•"/>
                <a:defRPr sz="32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CL" altLang="es-CL" sz="900">
                  <a:solidFill>
                    <a:srgbClr val="002060"/>
                  </a:solidFill>
                </a:rPr>
                <a:t>PLANES LIBRES</a:t>
              </a:r>
            </a:p>
          </p:txBody>
        </p:sp>
        <p:graphicFrame>
          <p:nvGraphicFramePr>
            <p:cNvPr id="7188" name="Object 28"/>
            <p:cNvGraphicFramePr>
              <a:graphicFrameLocks noChangeAspect="1"/>
            </p:cNvGraphicFramePr>
            <p:nvPr/>
          </p:nvGraphicFramePr>
          <p:xfrm>
            <a:off x="4260667" y="941388"/>
            <a:ext cx="1836204" cy="3933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Gráfico" r:id="rId5" imgW="2705111" imgH="5200740" progId="MSGraph.Chart.8">
                    <p:embed followColorScheme="full"/>
                  </p:oleObj>
                </mc:Choice>
                <mc:Fallback>
                  <p:oleObj name="Gráfico" r:id="rId5" imgW="2705111" imgH="5200740" progId="MSGraph.Chart.8">
                    <p:embed followColorScheme="full"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667" y="941388"/>
                          <a:ext cx="1836204" cy="3933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9" name="4 Objeto"/>
          <p:cNvGraphicFramePr>
            <a:graphicFrameLocks noChangeAspect="1"/>
          </p:cNvGraphicFramePr>
          <p:nvPr/>
        </p:nvGraphicFramePr>
        <p:xfrm>
          <a:off x="4572000" y="955675"/>
          <a:ext cx="2195513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Gráfico" r:id="rId7" imgW="2695657" imgH="5172120" progId="MSGraph.Chart.8">
                  <p:embed followColorScheme="full"/>
                </p:oleObj>
              </mc:Choice>
              <mc:Fallback>
                <p:oleObj name="Gráfico" r:id="rId7" imgW="2695657" imgH="517212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55675"/>
                        <a:ext cx="2195513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AutoShape 22"/>
          <p:cNvSpPr>
            <a:spLocks noChangeArrowheads="1"/>
          </p:cNvSpPr>
          <p:nvPr/>
        </p:nvSpPr>
        <p:spPr bwMode="auto">
          <a:xfrm>
            <a:off x="4860925" y="555625"/>
            <a:ext cx="1619250" cy="222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900">
                <a:solidFill>
                  <a:srgbClr val="002060"/>
                </a:solidFill>
              </a:rPr>
              <a:t>PLANES CONTROLADOS</a:t>
            </a:r>
          </a:p>
        </p:txBody>
      </p:sp>
      <p:graphicFrame>
        <p:nvGraphicFramePr>
          <p:cNvPr id="7181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93561"/>
              </p:ext>
            </p:extLst>
          </p:nvPr>
        </p:nvGraphicFramePr>
        <p:xfrm>
          <a:off x="6286500" y="971550"/>
          <a:ext cx="271462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Gráfico" r:id="rId9" imgW="3619511" imgH="5219640" progId="MSGraph.Chart.8">
                  <p:embed followColorScheme="full"/>
                </p:oleObj>
              </mc:Choice>
              <mc:Fallback>
                <p:oleObj name="Gráfico" r:id="rId9" imgW="3619511" imgH="5219640" progId="MSGraph.Chart.8">
                  <p:embed followColorScheme="full"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971550"/>
                        <a:ext cx="2714625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2"/>
          <p:cNvSpPr>
            <a:spLocks noChangeArrowheads="1"/>
          </p:cNvSpPr>
          <p:nvPr/>
        </p:nvSpPr>
        <p:spPr bwMode="auto">
          <a:xfrm>
            <a:off x="7164388" y="546100"/>
            <a:ext cx="1008062" cy="271463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171B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0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TOTAL PP</a:t>
            </a:r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1295400" y="519113"/>
            <a:ext cx="1008063" cy="27146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171B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0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TOTAL SS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040313" y="808038"/>
            <a:ext cx="1284287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1151 casos.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7056438" y="842963"/>
            <a:ext cx="1284287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876 casos.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 bwMode="gray">
          <a:xfrm>
            <a:off x="8316913" y="4803775"/>
            <a:ext cx="719137" cy="339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gray">
          <a:xfrm>
            <a:off x="34925" y="4732338"/>
            <a:ext cx="2665413" cy="411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title"/>
          </p:nvPr>
        </p:nvSpPr>
        <p:spPr>
          <a:xfrm>
            <a:off x="255588" y="117475"/>
            <a:ext cx="7772400" cy="474663"/>
          </a:xfrm>
        </p:spPr>
        <p:txBody>
          <a:bodyPr/>
          <a:lstStyle/>
          <a:p>
            <a:pPr eaLnBrk="1" hangingPunct="1"/>
            <a:r>
              <a:rPr lang="es-ES" altLang="es-CL" smtClean="0">
                <a:solidFill>
                  <a:srgbClr val="404040"/>
                </a:solidFill>
                <a:ea typeface="ＭＳ Ｐゴシック" pitchFamily="34" charset="-128"/>
                <a:cs typeface="Tahoma" pitchFamily="34" charset="0"/>
              </a:rPr>
              <a:t>Razones Satisfacción RRSS Ilimitadas</a:t>
            </a:r>
            <a:r>
              <a:rPr lang="es-ES_tradnl" altLang="es-CL" smtClean="0">
                <a:solidFill>
                  <a:srgbClr val="404040"/>
                </a:solidFill>
                <a:ea typeface="ＭＳ Ｐゴシック" pitchFamily="34" charset="-128"/>
              </a:rPr>
              <a:t> </a:t>
            </a:r>
            <a:br>
              <a:rPr lang="es-ES_tradnl" altLang="es-CL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s-ES_tradnl" altLang="es-CL" sz="1600" b="1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PREPAGO</a:t>
            </a:r>
            <a:endParaRPr lang="es-ES" altLang="es-CL" sz="1600" b="1" i="1" smtClean="0">
              <a:solidFill>
                <a:srgbClr val="969696"/>
              </a:solidFill>
              <a:ea typeface="ＭＳ Ｐゴシック" pitchFamily="34" charset="-128"/>
            </a:endParaRPr>
          </a:p>
        </p:txBody>
      </p:sp>
      <p:sp>
        <p:nvSpPr>
          <p:cNvPr id="23" name="1 CuadroTexto"/>
          <p:cNvSpPr txBox="1">
            <a:spLocks noChangeArrowheads="1"/>
          </p:cNvSpPr>
          <p:nvPr/>
        </p:nvSpPr>
        <p:spPr bwMode="auto">
          <a:xfrm>
            <a:off x="1187450" y="598488"/>
            <a:ext cx="1817688" cy="2079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  <a:defRPr/>
            </a:pPr>
            <a:r>
              <a:rPr lang="es-CL" altLang="es-CL" sz="1200" smtClean="0">
                <a:solidFill>
                  <a:schemeClr val="bg1"/>
                </a:solidFill>
              </a:rPr>
              <a:t>RAZONES POSITIVAS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5688013" y="635000"/>
            <a:ext cx="1817687" cy="2079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  <a:defRPr/>
            </a:pPr>
            <a:r>
              <a:rPr lang="es-CL" altLang="es-CL" sz="1200" smtClean="0">
                <a:solidFill>
                  <a:schemeClr val="bg1"/>
                </a:solidFill>
              </a:rPr>
              <a:t>RAZONES NEGATIVAS</a:t>
            </a:r>
          </a:p>
        </p:txBody>
      </p:sp>
      <p:graphicFrame>
        <p:nvGraphicFramePr>
          <p:cNvPr id="45063" name="24 Objeto"/>
          <p:cNvGraphicFramePr>
            <a:graphicFrameLocks noChangeAspect="1"/>
          </p:cNvGraphicFramePr>
          <p:nvPr/>
        </p:nvGraphicFramePr>
        <p:xfrm>
          <a:off x="0" y="838200"/>
          <a:ext cx="475297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Gráfico" r:id="rId3" imgW="5057699" imgH="4514940" progId="MSGraph.Chart.8">
                  <p:embed followColorScheme="full"/>
                </p:oleObj>
              </mc:Choice>
              <mc:Fallback>
                <p:oleObj name="Gráfico" r:id="rId3" imgW="5057699" imgH="4514940" progId="MSGraph.Chart.8">
                  <p:embed followColorScheme="full"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838200"/>
                        <a:ext cx="4752975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82783"/>
              </p:ext>
            </p:extLst>
          </p:nvPr>
        </p:nvGraphicFramePr>
        <p:xfrm>
          <a:off x="4787900" y="838200"/>
          <a:ext cx="42672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Gráfico" r:id="rId5" imgW="4543366" imgH="4514940" progId="MSGraph.Chart.8">
                  <p:embed followColorScheme="full"/>
                </p:oleObj>
              </mc:Choice>
              <mc:Fallback>
                <p:oleObj name="Gráfico" r:id="rId5" imgW="4543366" imgH="4514940" progId="MSGraph.Chart.8">
                  <p:embed followColorScheme="full"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787900" y="838200"/>
                        <a:ext cx="42672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5 Rectángulo redondeado"/>
          <p:cNvSpPr/>
          <p:nvPr/>
        </p:nvSpPr>
        <p:spPr bwMode="gray">
          <a:xfrm>
            <a:off x="7344308" y="1491630"/>
            <a:ext cx="429903" cy="336162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12 Rectángulo redondeado"/>
          <p:cNvSpPr/>
          <p:nvPr/>
        </p:nvSpPr>
        <p:spPr bwMode="gray">
          <a:xfrm>
            <a:off x="3815655" y="1491216"/>
            <a:ext cx="432309" cy="3348785"/>
          </a:xfrm>
          <a:prstGeom prst="round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" name="12 Rectángulo redondeado"/>
          <p:cNvSpPr/>
          <p:nvPr/>
        </p:nvSpPr>
        <p:spPr bwMode="gray">
          <a:xfrm>
            <a:off x="1151620" y="1496661"/>
            <a:ext cx="432309" cy="3348785"/>
          </a:xfrm>
          <a:prstGeom prst="round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15 Rectángulo redondeado"/>
          <p:cNvSpPr/>
          <p:nvPr/>
        </p:nvSpPr>
        <p:spPr bwMode="gray">
          <a:xfrm>
            <a:off x="721717" y="1492312"/>
            <a:ext cx="429903" cy="336162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085" name="Rectangle 3"/>
          <p:cNvSpPr>
            <a:spLocks noGrp="1"/>
          </p:cNvSpPr>
          <p:nvPr>
            <p:ph type="title"/>
          </p:nvPr>
        </p:nvSpPr>
        <p:spPr>
          <a:xfrm>
            <a:off x="288925" y="247650"/>
            <a:ext cx="8855075" cy="631825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595959"/>
                </a:solidFill>
                <a:ea typeface="ＭＳ Ｐゴシック" pitchFamily="34" charset="-128"/>
              </a:rPr>
              <a:t>Respecto a su experiencia para navegar por Internet a través de su celular, </a:t>
            </a:r>
            <a:br>
              <a:rPr lang="es-ES_tradnl" altLang="es-CL" sz="1800" dirty="0" smtClean="0">
                <a:solidFill>
                  <a:srgbClr val="595959"/>
                </a:solidFill>
                <a:ea typeface="ＭＳ Ｐゴシック" pitchFamily="34" charset="-128"/>
              </a:rPr>
            </a:br>
            <a:r>
              <a:rPr lang="es-ES_tradnl" altLang="es-CL" sz="1800" dirty="0" smtClean="0">
                <a:solidFill>
                  <a:srgbClr val="595959"/>
                </a:solidFill>
                <a:ea typeface="ＭＳ Ｐゴシック" pitchFamily="34" charset="-128"/>
              </a:rPr>
              <a:t>¿Cuan satisfecho esta con su actual equipo? </a:t>
            </a:r>
            <a:r>
              <a:rPr lang="es-ES_tradnl" altLang="es-CL" sz="1800" dirty="0" smtClean="0">
                <a:ea typeface="ＭＳ Ｐゴシック" pitchFamily="34" charset="-128"/>
              </a:rPr>
              <a:t/>
            </a:r>
            <a:br>
              <a:rPr lang="es-ES_tradnl" altLang="es-CL" sz="1800" dirty="0" smtClean="0">
                <a:ea typeface="ＭＳ Ｐゴシック" pitchFamily="34" charset="-128"/>
              </a:rPr>
            </a:br>
            <a:r>
              <a:rPr lang="es-ES_tradnl" altLang="es-CL" sz="1600" dirty="0" smtClean="0">
                <a:solidFill>
                  <a:schemeClr val="tx2"/>
                </a:solidFill>
                <a:ea typeface="ＭＳ Ｐゴシック" pitchFamily="34" charset="-128"/>
              </a:rPr>
              <a:t>Base Total Muestra</a:t>
            </a:r>
            <a:endParaRPr lang="es-ES" altLang="es-CL" sz="16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V="1">
            <a:off x="2735263" y="2103440"/>
            <a:ext cx="720725" cy="288925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5400675" y="2168527"/>
            <a:ext cx="719138" cy="288925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8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10458"/>
              </p:ext>
            </p:extLst>
          </p:nvPr>
        </p:nvGraphicFramePr>
        <p:xfrm>
          <a:off x="238385" y="863600"/>
          <a:ext cx="847407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Gráfico" r:id="rId3" imgW="9734511" imgH="4733910" progId="MSGraph.Chart.8">
                  <p:embed followColorScheme="full"/>
                </p:oleObj>
              </mc:Choice>
              <mc:Fallback>
                <p:oleObj name="Gráfico" r:id="rId3" imgW="9734511" imgH="473391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38385" y="863600"/>
                        <a:ext cx="847407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5 Rectángulo redondeado"/>
          <p:cNvSpPr/>
          <p:nvPr/>
        </p:nvSpPr>
        <p:spPr bwMode="gray">
          <a:xfrm>
            <a:off x="270570" y="1491630"/>
            <a:ext cx="429903" cy="3361628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1 Triángulo isósceles"/>
          <p:cNvSpPr/>
          <p:nvPr/>
        </p:nvSpPr>
        <p:spPr bwMode="gray">
          <a:xfrm flipV="1">
            <a:off x="5293221" y="151243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13 Triángulo isósceles"/>
          <p:cNvSpPr/>
          <p:nvPr/>
        </p:nvSpPr>
        <p:spPr bwMode="gray">
          <a:xfrm flipV="1">
            <a:off x="2628925" y="1512432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algn="r" eaLnBrk="1" hangingPunct="1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altLang="es-CL" sz="1800" b="1" noProof="1" smtClean="0">
                <a:solidFill>
                  <a:srgbClr val="595959"/>
                </a:solidFill>
                <a:latin typeface="Century Gothic" pitchFamily="34" charset="0"/>
                <a:cs typeface="Arial" pitchFamily="34" charset="0"/>
              </a:rPr>
              <a:t>FACTURACIÓN Y CLARIDAD  DE LOS COBROS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5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 bwMode="gray">
          <a:xfrm>
            <a:off x="0" y="4522788"/>
            <a:ext cx="9144000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 bwMode="gray">
          <a:xfrm>
            <a:off x="6802438" y="1263650"/>
            <a:ext cx="2268537" cy="39036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2303463" y="1239838"/>
            <a:ext cx="2268537" cy="39036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title"/>
          </p:nvPr>
        </p:nvSpPr>
        <p:spPr>
          <a:xfrm>
            <a:off x="71500" y="50800"/>
            <a:ext cx="8712200" cy="757238"/>
          </a:xfrm>
        </p:spPr>
        <p:txBody>
          <a:bodyPr/>
          <a:lstStyle/>
          <a:p>
            <a:pPr eaLnBrk="1" hangingPunct="1"/>
            <a:r>
              <a:rPr lang="es-ES_tradnl" altLang="es-CL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¿Y cuán satisfecho está con los siguientes aspectos de facturación?</a:t>
            </a:r>
            <a:r>
              <a:rPr lang="es-ES" altLang="es-CL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Clientes Suscripción</a:t>
            </a:r>
            <a: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  <a:t/>
            </a:r>
            <a:b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</a:b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Base: Quienes </a:t>
            </a:r>
            <a:r>
              <a:rPr lang="es-ES_tradnl" altLang="es-CL" sz="1200" u="sng" dirty="0" smtClean="0">
                <a:solidFill>
                  <a:schemeClr val="tx2"/>
                </a:solidFill>
                <a:ea typeface="ＭＳ Ｐゴシック" pitchFamily="34" charset="-128"/>
              </a:rPr>
              <a:t>han recibido </a:t>
            </a: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boleta en los últimos 3 meses (</a:t>
            </a:r>
            <a:r>
              <a:rPr lang="es-ES_tradnl" altLang="es-CL" sz="1200" b="1" dirty="0" smtClean="0">
                <a:solidFill>
                  <a:schemeClr val="tx2"/>
                </a:solidFill>
                <a:ea typeface="ＭＳ Ｐゴシック" pitchFamily="34" charset="-128"/>
              </a:rPr>
              <a:t>72%</a:t>
            </a: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=1409 casos)</a:t>
            </a:r>
            <a:endParaRPr lang="es-ES" altLang="es-CL" sz="12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125" name="AutoShape 13"/>
          <p:cNvSpPr>
            <a:spLocks noChangeAspect="1" noChangeArrowheads="1"/>
          </p:cNvSpPr>
          <p:nvPr/>
        </p:nvSpPr>
        <p:spPr bwMode="auto">
          <a:xfrm>
            <a:off x="358775" y="4516438"/>
            <a:ext cx="1657350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Boleta que recibe    en general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AutoShape 13"/>
          <p:cNvSpPr>
            <a:spLocks noChangeAspect="1" noChangeArrowheads="1"/>
          </p:cNvSpPr>
          <p:nvPr/>
        </p:nvSpPr>
        <p:spPr bwMode="auto">
          <a:xfrm>
            <a:off x="2593975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exactitud/ ausencia de errores en los cobros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>
            <a:off x="7131050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Consistencia entre lo contratado y lo cobrado 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auto">
          <a:xfrm>
            <a:off x="4859338" y="4532313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claridad de la </a:t>
            </a:r>
            <a:r>
              <a:rPr lang="es-ES_tradnl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info</a:t>
            </a: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. Cobros datos  utilizados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8138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53325"/>
              </p:ext>
            </p:extLst>
          </p:nvPr>
        </p:nvGraphicFramePr>
        <p:xfrm>
          <a:off x="0" y="962025"/>
          <a:ext cx="915352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Gráfico" r:id="rId3" imgW="9734511" imgH="3771900" progId="MSGraph.Chart.8">
                  <p:embed followColorScheme="full"/>
                </p:oleObj>
              </mc:Choice>
              <mc:Fallback>
                <p:oleObj name="Gráfico" r:id="rId3" imgW="9734511" imgH="377190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962025"/>
                        <a:ext cx="9153525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 bwMode="gray">
          <a:xfrm>
            <a:off x="0" y="4522788"/>
            <a:ext cx="9144000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 bwMode="gray">
          <a:xfrm>
            <a:off x="6802438" y="1155700"/>
            <a:ext cx="2268537" cy="32877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2303463" y="1131888"/>
            <a:ext cx="2268537" cy="32877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type="title"/>
          </p:nvPr>
        </p:nvSpPr>
        <p:spPr>
          <a:xfrm>
            <a:off x="166167" y="87474"/>
            <a:ext cx="8712200" cy="757238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¿Y cuán satisfecho está con los siguientes aspectos de facturación?</a:t>
            </a:r>
            <a:r>
              <a:rPr lang="es-ES" altLang="es-CL" sz="1800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sz="1800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Clientes </a:t>
            </a:r>
            <a:r>
              <a:rPr lang="es-ES" altLang="es-CL" sz="1600" b="1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LIBRES</a:t>
            </a:r>
            <a: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  <a:t/>
            </a:r>
            <a:b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</a:b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Base: Quienes </a:t>
            </a:r>
            <a:r>
              <a:rPr lang="es-ES_tradnl" altLang="es-CL" sz="1200" u="sng" dirty="0" smtClean="0">
                <a:solidFill>
                  <a:schemeClr val="tx2"/>
                </a:solidFill>
                <a:ea typeface="ＭＳ Ｐゴシック" pitchFamily="34" charset="-128"/>
              </a:rPr>
              <a:t>han recibido </a:t>
            </a: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boleta en los últimos 3 meses </a:t>
            </a:r>
            <a:endParaRPr lang="es-ES" altLang="es-CL" sz="12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9158" name="Slide Number Placeholder 40"/>
          <p:cNvSpPr txBox="1">
            <a:spLocks noGrp="1"/>
          </p:cNvSpPr>
          <p:nvPr/>
        </p:nvSpPr>
        <p:spPr bwMode="auto">
          <a:xfrm>
            <a:off x="7781925" y="4816475"/>
            <a:ext cx="914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F75CCD3-C5F5-4A4E-ADA5-D69810BE73A2}" type="slidenum">
              <a:rPr lang="es-ES" altLang="es-CL" sz="10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s-ES" altLang="es-CL" sz="1000">
              <a:solidFill>
                <a:srgbClr val="FFFFFF"/>
              </a:solidFill>
            </a:endParaRPr>
          </a:p>
        </p:txBody>
      </p:sp>
      <p:graphicFrame>
        <p:nvGraphicFramePr>
          <p:cNvPr id="49159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89810"/>
              </p:ext>
            </p:extLst>
          </p:nvPr>
        </p:nvGraphicFramePr>
        <p:xfrm>
          <a:off x="0" y="627063"/>
          <a:ext cx="915352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Gráfico" r:id="rId3" imgW="9734608" imgH="4200436" progId="MSGraph.Chart.8">
                  <p:embed followColorScheme="full"/>
                </p:oleObj>
              </mc:Choice>
              <mc:Fallback>
                <p:oleObj name="Gráfico" r:id="rId3" imgW="9734608" imgH="4200436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627063"/>
                        <a:ext cx="915352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358775" y="4516438"/>
            <a:ext cx="1657350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Boleta que recibe    en general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AutoShape 13"/>
          <p:cNvSpPr>
            <a:spLocks noChangeAspect="1" noChangeArrowheads="1"/>
          </p:cNvSpPr>
          <p:nvPr/>
        </p:nvSpPr>
        <p:spPr bwMode="auto">
          <a:xfrm>
            <a:off x="2593975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exactitud/ ausencia de errores en los cobros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AutoShape 13"/>
          <p:cNvSpPr>
            <a:spLocks noChangeAspect="1" noChangeArrowheads="1"/>
          </p:cNvSpPr>
          <p:nvPr/>
        </p:nvSpPr>
        <p:spPr bwMode="auto">
          <a:xfrm>
            <a:off x="7131050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Consistencia entre lo contratado y lo cobrado 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AutoShape 13"/>
          <p:cNvSpPr>
            <a:spLocks noChangeAspect="1" noChangeArrowheads="1"/>
          </p:cNvSpPr>
          <p:nvPr/>
        </p:nvSpPr>
        <p:spPr bwMode="auto">
          <a:xfrm>
            <a:off x="4859338" y="4532313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claridad de la </a:t>
            </a:r>
            <a:r>
              <a:rPr lang="es-ES_tradnl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info</a:t>
            </a: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. Cobros datos  utilizados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11 Triángulo isósceles"/>
          <p:cNvSpPr/>
          <p:nvPr/>
        </p:nvSpPr>
        <p:spPr bwMode="gray">
          <a:xfrm flipV="1">
            <a:off x="216842" y="1171225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12 Triángulo isósceles"/>
          <p:cNvSpPr/>
          <p:nvPr/>
        </p:nvSpPr>
        <p:spPr bwMode="gray">
          <a:xfrm flipV="1">
            <a:off x="2448905" y="120359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19 Triángulo isósceles"/>
          <p:cNvSpPr/>
          <p:nvPr/>
        </p:nvSpPr>
        <p:spPr bwMode="gray">
          <a:xfrm flipV="1">
            <a:off x="4753161" y="120359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gray">
          <a:xfrm flipV="1">
            <a:off x="6984268" y="1203598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 bwMode="gray">
          <a:xfrm>
            <a:off x="0" y="4522788"/>
            <a:ext cx="9144000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6802438" y="1190624"/>
            <a:ext cx="2268537" cy="3952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 bwMode="gray">
          <a:xfrm>
            <a:off x="2303463" y="1166813"/>
            <a:ext cx="2268537" cy="3952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0181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74721"/>
              </p:ext>
            </p:extLst>
          </p:nvPr>
        </p:nvGraphicFramePr>
        <p:xfrm>
          <a:off x="-9525" y="696913"/>
          <a:ext cx="915352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Gráfico" r:id="rId3" imgW="9734511" imgH="4067280" progId="MSGraph.Chart.8">
                  <p:embed followColorScheme="full"/>
                </p:oleObj>
              </mc:Choice>
              <mc:Fallback>
                <p:oleObj name="Gráfico" r:id="rId3" imgW="9734511" imgH="40672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-9525" y="696913"/>
                        <a:ext cx="9153525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3"/>
          <p:cNvSpPr>
            <a:spLocks noGrp="1"/>
          </p:cNvSpPr>
          <p:nvPr>
            <p:ph type="title"/>
          </p:nvPr>
        </p:nvSpPr>
        <p:spPr>
          <a:xfrm>
            <a:off x="72268" y="15466"/>
            <a:ext cx="8712200" cy="757238"/>
          </a:xfrm>
        </p:spPr>
        <p:txBody>
          <a:bodyPr/>
          <a:lstStyle/>
          <a:p>
            <a:pPr eaLnBrk="1" hangingPunct="1"/>
            <a:r>
              <a:rPr lang="es-ES_tradnl" altLang="es-CL" sz="1800" dirty="0" smtClean="0">
                <a:solidFill>
                  <a:srgbClr val="4A423F"/>
                </a:solidFill>
                <a:ea typeface="ＭＳ Ｐゴシック" pitchFamily="34" charset="-128"/>
                <a:cs typeface="Tahoma" pitchFamily="34" charset="0"/>
              </a:rPr>
              <a:t>¿Y cuán satisfecho está con los siguientes aspectos de facturación?</a:t>
            </a:r>
            <a:r>
              <a:rPr lang="es-ES" altLang="es-CL" sz="1800" dirty="0" smtClean="0">
                <a:solidFill>
                  <a:srgbClr val="4A423F"/>
                </a:solidFill>
                <a:ea typeface="ＭＳ Ｐゴシック" pitchFamily="34" charset="-128"/>
              </a:rPr>
              <a:t> </a:t>
            </a:r>
            <a:br>
              <a:rPr lang="es-ES" altLang="es-CL" sz="1800" dirty="0" smtClean="0">
                <a:solidFill>
                  <a:srgbClr val="4A423F"/>
                </a:solidFill>
                <a:ea typeface="ＭＳ Ｐゴシック" pitchFamily="34" charset="-128"/>
              </a:rPr>
            </a:br>
            <a:r>
              <a:rPr lang="es-ES" altLang="es-CL" sz="1600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Clientes</a:t>
            </a:r>
            <a:r>
              <a:rPr lang="es-ES" altLang="es-CL" sz="1600" b="1" dirty="0" smtClean="0">
                <a:solidFill>
                  <a:schemeClr val="tx2"/>
                </a:solidFill>
                <a:ea typeface="ＭＳ Ｐゴシック" pitchFamily="34" charset="-128"/>
                <a:cs typeface="Tahoma" pitchFamily="34" charset="0"/>
              </a:rPr>
              <a:t> CONTROLADOS</a:t>
            </a:r>
            <a: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  <a:t/>
            </a:r>
            <a:br>
              <a:rPr lang="es-ES_tradnl" altLang="es-CL" sz="1600" dirty="0" smtClean="0">
                <a:solidFill>
                  <a:srgbClr val="969696"/>
                </a:solidFill>
                <a:ea typeface="ＭＳ Ｐゴシック" pitchFamily="34" charset="-128"/>
              </a:rPr>
            </a:b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Base: Quienes </a:t>
            </a:r>
            <a:r>
              <a:rPr lang="es-ES_tradnl" altLang="es-CL" sz="1200" u="sng" dirty="0" smtClean="0">
                <a:solidFill>
                  <a:schemeClr val="tx2"/>
                </a:solidFill>
                <a:ea typeface="ＭＳ Ｐゴシック" pitchFamily="34" charset="-128"/>
              </a:rPr>
              <a:t>han recibido </a:t>
            </a:r>
            <a:r>
              <a:rPr lang="es-ES_tradnl" altLang="es-CL" sz="1200" dirty="0" smtClean="0">
                <a:solidFill>
                  <a:schemeClr val="tx2"/>
                </a:solidFill>
                <a:ea typeface="ＭＳ Ｐゴシック" pitchFamily="34" charset="-128"/>
              </a:rPr>
              <a:t>boleta en los últimos 3 meses</a:t>
            </a:r>
            <a:endParaRPr lang="es-ES" altLang="es-CL" sz="12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AutoShape 13"/>
          <p:cNvSpPr>
            <a:spLocks noChangeAspect="1" noChangeArrowheads="1"/>
          </p:cNvSpPr>
          <p:nvPr/>
        </p:nvSpPr>
        <p:spPr bwMode="auto">
          <a:xfrm>
            <a:off x="358775" y="4516438"/>
            <a:ext cx="1657350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Boleta que recibe    en general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AutoShape 13"/>
          <p:cNvSpPr>
            <a:spLocks noChangeAspect="1" noChangeArrowheads="1"/>
          </p:cNvSpPr>
          <p:nvPr/>
        </p:nvSpPr>
        <p:spPr bwMode="auto">
          <a:xfrm>
            <a:off x="2593975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exactitud/ ausencia de errores en los cobros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AutoShape 13"/>
          <p:cNvSpPr>
            <a:spLocks noChangeAspect="1" noChangeArrowheads="1"/>
          </p:cNvSpPr>
          <p:nvPr/>
        </p:nvSpPr>
        <p:spPr bwMode="auto">
          <a:xfrm>
            <a:off x="7131050" y="4516438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Consistencia entre lo contratado y lo cobrado 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AutoShape 13"/>
          <p:cNvSpPr>
            <a:spLocks noChangeAspect="1" noChangeArrowheads="1"/>
          </p:cNvSpPr>
          <p:nvPr/>
        </p:nvSpPr>
        <p:spPr bwMode="auto">
          <a:xfrm>
            <a:off x="4859338" y="4532313"/>
            <a:ext cx="1762125" cy="41592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La claridad de la </a:t>
            </a:r>
            <a:r>
              <a:rPr lang="es-ES_tradnl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info</a:t>
            </a:r>
            <a:r>
              <a:rPr lang="es-ES_tradnl" sz="1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. Cobros datos  utilizados</a:t>
            </a:r>
            <a:endParaRPr lang="es-ES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18 Triángulo isósceles"/>
          <p:cNvSpPr/>
          <p:nvPr/>
        </p:nvSpPr>
        <p:spPr bwMode="gray">
          <a:xfrm>
            <a:off x="1115616" y="1095871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19 Triángulo isósceles"/>
          <p:cNvSpPr/>
          <p:nvPr/>
        </p:nvSpPr>
        <p:spPr bwMode="gray">
          <a:xfrm flipV="1">
            <a:off x="3060973" y="109558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gray">
          <a:xfrm flipV="1">
            <a:off x="5292080" y="1095871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21 Triángulo isósceles"/>
          <p:cNvSpPr/>
          <p:nvPr/>
        </p:nvSpPr>
        <p:spPr bwMode="gray">
          <a:xfrm>
            <a:off x="5616116" y="1095871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26 Triángulo isósceles"/>
          <p:cNvSpPr/>
          <p:nvPr/>
        </p:nvSpPr>
        <p:spPr bwMode="gray">
          <a:xfrm flipV="1">
            <a:off x="7560332" y="1095871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37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 bwMode="gray">
          <a:xfrm>
            <a:off x="4283769" y="1384510"/>
            <a:ext cx="576263" cy="1683594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gray">
          <a:xfrm>
            <a:off x="746051" y="1384510"/>
            <a:ext cx="576263" cy="1655763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gray">
          <a:xfrm>
            <a:off x="0" y="4522788"/>
            <a:ext cx="9144000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 bwMode="gray">
          <a:xfrm>
            <a:off x="0" y="4840288"/>
            <a:ext cx="2303463" cy="3032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6057490" y="3723878"/>
            <a:ext cx="576263" cy="1440160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 bwMode="gray">
          <a:xfrm>
            <a:off x="671501" y="3567324"/>
            <a:ext cx="576263" cy="1596714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 bwMode="gray">
          <a:xfrm>
            <a:off x="52450" y="3567113"/>
            <a:ext cx="576263" cy="1596714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120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84315"/>
              </p:ext>
            </p:extLst>
          </p:nvPr>
        </p:nvGraphicFramePr>
        <p:xfrm>
          <a:off x="0" y="2643758"/>
          <a:ext cx="90852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Gráfico" r:id="rId3" imgW="9201268" imgH="2390850" progId="MSGraph.Chart.8">
                  <p:embed followColorScheme="full"/>
                </p:oleObj>
              </mc:Choice>
              <mc:Fallback>
                <p:oleObj name="Gráfico" r:id="rId3" imgW="9201268" imgH="239085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43758"/>
                        <a:ext cx="90852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17 Rectángulo redondeado"/>
          <p:cNvSpPr/>
          <p:nvPr/>
        </p:nvSpPr>
        <p:spPr bwMode="gray">
          <a:xfrm>
            <a:off x="127000" y="1384299"/>
            <a:ext cx="576263" cy="1655763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1207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03200"/>
              </p:ext>
            </p:extLst>
          </p:nvPr>
        </p:nvGraphicFramePr>
        <p:xfrm>
          <a:off x="71438" y="915988"/>
          <a:ext cx="8964612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Gráfico" r:id="rId5" imgW="10210755" imgH="3562380" progId="MSGraph.Chart.8">
                  <p:embed followColorScheme="full"/>
                </p:oleObj>
              </mc:Choice>
              <mc:Fallback>
                <p:oleObj name="Gráfico" r:id="rId5" imgW="10210755" imgH="356238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915988"/>
                        <a:ext cx="8964612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4"/>
          <p:cNvSpPr>
            <a:spLocks/>
          </p:cNvSpPr>
          <p:nvPr/>
        </p:nvSpPr>
        <p:spPr bwMode="auto">
          <a:xfrm>
            <a:off x="35496" y="15466"/>
            <a:ext cx="88931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solidFill>
                  <a:srgbClr val="4A423F"/>
                </a:solidFill>
                <a:cs typeface="Tahoma" pitchFamily="34" charset="0"/>
              </a:rPr>
              <a:t>Habitualmente revisa los cobros de su boleta?/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solidFill>
                  <a:srgbClr val="4A423F"/>
                </a:solidFill>
                <a:cs typeface="Tahoma" pitchFamily="34" charset="0"/>
              </a:rPr>
              <a:t>Medios a través de los cuales revisa</a:t>
            </a:r>
            <a:r>
              <a:rPr lang="es-ES" altLang="es-CL" sz="1600" dirty="0">
                <a:solidFill>
                  <a:srgbClr val="4A423F"/>
                </a:solidFill>
                <a:cs typeface="Tahoma" pitchFamily="34" charset="0"/>
              </a:rPr>
              <a:t> </a:t>
            </a:r>
            <a:r>
              <a:rPr lang="es-ES_tradnl" altLang="es-CL" sz="1400" dirty="0">
                <a:solidFill>
                  <a:srgbClr val="969696"/>
                </a:solidFill>
                <a:cs typeface="Tahoma" pitchFamily="34" charset="0"/>
              </a:rPr>
              <a:t/>
            </a:r>
            <a:br>
              <a:rPr lang="es-ES_tradnl" altLang="es-CL" sz="1400" dirty="0">
                <a:solidFill>
                  <a:srgbClr val="969696"/>
                </a:solidFill>
                <a:cs typeface="Tahoma" pitchFamily="34" charset="0"/>
              </a:rPr>
            </a:br>
            <a:r>
              <a:rPr lang="es-ES" altLang="es-CL" sz="1400" dirty="0">
                <a:cs typeface="Tahoma" pitchFamily="34" charset="0"/>
              </a:rPr>
              <a:t>Clientes </a:t>
            </a:r>
            <a:r>
              <a:rPr lang="es-ES" altLang="es-CL" sz="1400" dirty="0" smtClean="0">
                <a:cs typeface="Tahoma" pitchFamily="34" charset="0"/>
              </a:rPr>
              <a:t>Suscripción </a:t>
            </a:r>
            <a:r>
              <a:rPr lang="es-ES" altLang="es-CL" sz="1400" dirty="0">
                <a:cs typeface="Tahoma" pitchFamily="34" charset="0"/>
              </a:rPr>
              <a:t>- </a:t>
            </a:r>
            <a:r>
              <a:rPr lang="es-ES_tradnl" altLang="es-CL" sz="1600" b="1" dirty="0">
                <a:cs typeface="Tahoma" pitchFamily="34" charset="0"/>
              </a:rPr>
              <a:t>%SI</a:t>
            </a:r>
            <a:endParaRPr lang="es-ES" altLang="es-CL" sz="1600" b="1" dirty="0">
              <a:cs typeface="Tahoma" pitchFamily="34" charset="0"/>
            </a:endParaRP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1111250"/>
            <a:ext cx="1687513" cy="2730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¿Revisa los cobros?</a:t>
            </a:r>
            <a:endParaRPr lang="es-ES" altLang="es-CL" sz="1000" smtClean="0">
              <a:solidFill>
                <a:schemeClr val="bg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73025" y="3295650"/>
            <a:ext cx="1943100" cy="271463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000" dirty="0">
                <a:solidFill>
                  <a:schemeClr val="bg1"/>
                </a:solidFill>
                <a:latin typeface="Tahoma" pitchFamily="34" charset="0"/>
                <a:ea typeface="+mn-ea"/>
                <a:cs typeface="Arial" pitchFamily="34" charset="0"/>
              </a:rPr>
              <a:t>Medios que utiliza para revisar</a:t>
            </a:r>
            <a:endParaRPr lang="es-ES" sz="1000" dirty="0">
              <a:solidFill>
                <a:schemeClr val="bg1"/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19 Triángulo isósceles"/>
          <p:cNvSpPr/>
          <p:nvPr/>
        </p:nvSpPr>
        <p:spPr bwMode="gray">
          <a:xfrm>
            <a:off x="2664929" y="109615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gray">
          <a:xfrm flipV="1">
            <a:off x="5652120" y="1348184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r" eaLnBrk="0" hangingPunct="0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USO IM V/S WIFI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6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 bwMode="gray">
          <a:xfrm>
            <a:off x="8362192" y="915566"/>
            <a:ext cx="484759" cy="1683594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 bwMode="gray">
          <a:xfrm>
            <a:off x="4003365" y="915777"/>
            <a:ext cx="484759" cy="1683594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 bwMode="gray">
          <a:xfrm>
            <a:off x="729097" y="915777"/>
            <a:ext cx="484759" cy="1655763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gray">
          <a:xfrm>
            <a:off x="191380" y="915566"/>
            <a:ext cx="484759" cy="1655763"/>
          </a:xfrm>
          <a:prstGeom prst="round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 bwMode="gray">
          <a:xfrm>
            <a:off x="0" y="4911725"/>
            <a:ext cx="8964613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3251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53461"/>
              </p:ext>
            </p:extLst>
          </p:nvPr>
        </p:nvGraphicFramePr>
        <p:xfrm>
          <a:off x="107950" y="282575"/>
          <a:ext cx="88201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Gráfico" r:id="rId3" imgW="9753690" imgH="2762370" progId="MSGraph.Chart.8">
                  <p:embed followColorScheme="full"/>
                </p:oleObj>
              </mc:Choice>
              <mc:Fallback>
                <p:oleObj name="Gráfico" r:id="rId3" imgW="9753690" imgH="276237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07950" y="282575"/>
                        <a:ext cx="88201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21 Título"/>
          <p:cNvSpPr txBox="1">
            <a:spLocks/>
          </p:cNvSpPr>
          <p:nvPr/>
        </p:nvSpPr>
        <p:spPr bwMode="gray">
          <a:xfrm>
            <a:off x="-508" y="-20538"/>
            <a:ext cx="7564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1800" dirty="0">
                <a:solidFill>
                  <a:srgbClr val="4A423F"/>
                </a:solidFill>
              </a:rPr>
              <a:t>¿Habitualmente Ud. usa internet en su celular usando…?</a:t>
            </a:r>
            <a:endParaRPr lang="es-CL" altLang="es-CL" sz="1800" dirty="0"/>
          </a:p>
        </p:txBody>
      </p:sp>
      <p:sp>
        <p:nvSpPr>
          <p:cNvPr id="53253" name="3 Rectángulo"/>
          <p:cNvSpPr>
            <a:spLocks noChangeArrowheads="1"/>
          </p:cNvSpPr>
          <p:nvPr/>
        </p:nvSpPr>
        <p:spPr bwMode="auto">
          <a:xfrm>
            <a:off x="35496" y="433388"/>
            <a:ext cx="14747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/>
              <a:t>Total Muestra </a:t>
            </a:r>
            <a:endParaRPr lang="es-CL" altLang="es-CL" sz="1600" dirty="0">
              <a:solidFill>
                <a:schemeClr val="tx1"/>
              </a:solidFill>
            </a:endParaRPr>
          </a:p>
        </p:txBody>
      </p:sp>
      <p:grpSp>
        <p:nvGrpSpPr>
          <p:cNvPr id="3" name="2 Grupo"/>
          <p:cNvGrpSpPr>
            <a:grpSpLocks/>
          </p:cNvGrpSpPr>
          <p:nvPr/>
        </p:nvGrpSpPr>
        <p:grpSpPr bwMode="auto">
          <a:xfrm>
            <a:off x="35496" y="2781300"/>
            <a:ext cx="9033892" cy="2311400"/>
            <a:chOff x="35558" y="2977301"/>
            <a:chExt cx="9033831" cy="2137620"/>
          </a:xfrm>
        </p:grpSpPr>
        <p:graphicFrame>
          <p:nvGraphicFramePr>
            <p:cNvPr id="53255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13905"/>
                </p:ext>
              </p:extLst>
            </p:nvPr>
          </p:nvGraphicFramePr>
          <p:xfrm>
            <a:off x="71500" y="2977301"/>
            <a:ext cx="8997889" cy="2137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2" name="Gráfico" r:id="rId5" imgW="8725024" imgH="2143260" progId="MSGraph.Chart.8">
                    <p:embed followColorScheme="full"/>
                  </p:oleObj>
                </mc:Choice>
                <mc:Fallback>
                  <p:oleObj name="Gráfico" r:id="rId5" imgW="8725024" imgH="2143260" progId="MSGraph.Chart.8">
                    <p:embed followColorScheme="full"/>
                    <p:pic>
                      <p:nvPicPr>
                        <p:cNvPr id="0" name="1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0" y="2977301"/>
                          <a:ext cx="8997889" cy="21376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6" name="21 Título"/>
            <p:cNvSpPr txBox="1">
              <a:spLocks/>
            </p:cNvSpPr>
            <p:nvPr/>
          </p:nvSpPr>
          <p:spPr bwMode="gray">
            <a:xfrm>
              <a:off x="35558" y="3016701"/>
              <a:ext cx="7996238" cy="24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ts val="600"/>
                </a:spcBef>
                <a:buFont typeface="Arial" pitchFamily="34" charset="0"/>
                <a:buChar char="•"/>
                <a:defRPr sz="32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CL" sz="1800" dirty="0">
                  <a:solidFill>
                    <a:srgbClr val="404040"/>
                  </a:solidFill>
                </a:rPr>
                <a:t>Respecto al uso de su Plan de datos y </a:t>
              </a:r>
              <a:r>
                <a:rPr lang="es-ES_tradnl" altLang="es-CL" sz="1800" dirty="0" err="1">
                  <a:solidFill>
                    <a:srgbClr val="404040"/>
                  </a:solidFill>
                </a:rPr>
                <a:t>Wifi</a:t>
              </a:r>
              <a:r>
                <a:rPr lang="es-ES_tradnl" altLang="es-CL" sz="1800" dirty="0">
                  <a:solidFill>
                    <a:srgbClr val="404040"/>
                  </a:solidFill>
                </a:rPr>
                <a:t>, usted diría que…. </a:t>
              </a:r>
              <a:r>
                <a:rPr lang="es-ES_tradnl" altLang="es-CL" sz="1800" b="1" i="1" dirty="0">
                  <a:solidFill>
                    <a:srgbClr val="404040"/>
                  </a:solidFill>
                </a:rPr>
                <a:t/>
              </a:r>
              <a:br>
                <a:rPr lang="es-ES_tradnl" altLang="es-CL" sz="1800" b="1" i="1" dirty="0">
                  <a:solidFill>
                    <a:srgbClr val="404040"/>
                  </a:solidFill>
                </a:rPr>
              </a:br>
              <a:endParaRPr lang="es-CL" altLang="es-CL" sz="1800" dirty="0">
                <a:solidFill>
                  <a:srgbClr val="404040"/>
                </a:solidFill>
              </a:endParaRPr>
            </a:p>
          </p:txBody>
        </p:sp>
      </p:grpSp>
      <p:sp>
        <p:nvSpPr>
          <p:cNvPr id="13" name="12 Rectángulo redondeado"/>
          <p:cNvSpPr/>
          <p:nvPr/>
        </p:nvSpPr>
        <p:spPr bwMode="gray">
          <a:xfrm>
            <a:off x="8496683" y="3399842"/>
            <a:ext cx="484759" cy="1683594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 bwMode="gray">
          <a:xfrm>
            <a:off x="4003366" y="3400053"/>
            <a:ext cx="542156" cy="1683594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 bwMode="gray">
          <a:xfrm>
            <a:off x="719572" y="3400053"/>
            <a:ext cx="484759" cy="165576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gray">
          <a:xfrm>
            <a:off x="181855" y="3399842"/>
            <a:ext cx="484759" cy="165576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 bwMode="gray">
          <a:xfrm>
            <a:off x="4068254" y="3461023"/>
            <a:ext cx="539750" cy="1501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 bwMode="gray">
          <a:xfrm>
            <a:off x="4067746" y="1203598"/>
            <a:ext cx="539750" cy="1717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gray">
          <a:xfrm>
            <a:off x="0" y="4522788"/>
            <a:ext cx="9144000" cy="627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gray">
          <a:xfrm>
            <a:off x="8459788" y="3579813"/>
            <a:ext cx="541337" cy="1393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gray">
          <a:xfrm>
            <a:off x="719882" y="3471863"/>
            <a:ext cx="539750" cy="1501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gray">
          <a:xfrm>
            <a:off x="8424863" y="1214438"/>
            <a:ext cx="539750" cy="1717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 bwMode="gray">
          <a:xfrm>
            <a:off x="683370" y="1214438"/>
            <a:ext cx="539750" cy="1717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4279" name="Rectangle 4"/>
          <p:cNvSpPr>
            <a:spLocks/>
          </p:cNvSpPr>
          <p:nvPr/>
        </p:nvSpPr>
        <p:spPr bwMode="auto">
          <a:xfrm>
            <a:off x="35496" y="15875"/>
            <a:ext cx="89646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solidFill>
                  <a:srgbClr val="4A423F"/>
                </a:solidFill>
                <a:cs typeface="Tahoma" pitchFamily="34" charset="0"/>
              </a:rPr>
              <a:t>¿Este año, este número ha sido siempre de la misma compañía? %SI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solidFill>
                  <a:srgbClr val="4A423F"/>
                </a:solidFill>
                <a:cs typeface="Tahoma" pitchFamily="34" charset="0"/>
              </a:rPr>
              <a:t>De qué compañía viene</a:t>
            </a:r>
            <a:r>
              <a:rPr lang="es-ES" altLang="es-CL" sz="1600" dirty="0">
                <a:solidFill>
                  <a:srgbClr val="4A423F"/>
                </a:solidFill>
                <a:cs typeface="Tahoma" pitchFamily="34" charset="0"/>
              </a:rPr>
              <a:t> </a:t>
            </a:r>
            <a:r>
              <a:rPr lang="es-ES" altLang="es-CL" sz="1400" dirty="0">
                <a:cs typeface="Tahoma" pitchFamily="34" charset="0"/>
              </a:rPr>
              <a:t>Total Muestra/ Quienes no han sido siempre de la misma </a:t>
            </a:r>
            <a:r>
              <a:rPr lang="es-ES" altLang="es-CL" sz="1400" dirty="0" err="1">
                <a:cs typeface="Tahoma" pitchFamily="34" charset="0"/>
              </a:rPr>
              <a:t>cía</a:t>
            </a:r>
            <a:r>
              <a:rPr lang="es-ES" altLang="es-CL" sz="1400" dirty="0">
                <a:cs typeface="Tahoma" pitchFamily="34" charset="0"/>
              </a:rPr>
              <a:t> (último año)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735546"/>
            <a:ext cx="2698750" cy="27146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Ha sido siempre de la misma compañía %SI</a:t>
            </a:r>
            <a:endParaRPr lang="es-ES" altLang="es-CL" sz="1000" dirty="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73050" y="3090788"/>
            <a:ext cx="2698750" cy="27305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000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Compañía de la que viene </a:t>
            </a:r>
            <a:r>
              <a:rPr lang="es-ES_tradnl" altLang="es-CL" sz="700" i="1" dirty="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(quienes vienen de otra)</a:t>
            </a:r>
            <a:endParaRPr lang="es-ES" altLang="es-CL" sz="700" i="1" dirty="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54282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88776"/>
              </p:ext>
            </p:extLst>
          </p:nvPr>
        </p:nvGraphicFramePr>
        <p:xfrm>
          <a:off x="76200" y="855663"/>
          <a:ext cx="90011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Gráfico" r:id="rId3" imgW="8258234" imgH="2200230" progId="MSGraph.Chart.8">
                  <p:embed followColorScheme="full"/>
                </p:oleObj>
              </mc:Choice>
              <mc:Fallback>
                <p:oleObj name="Gráfico" r:id="rId3" imgW="8258234" imgH="220023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55663"/>
                        <a:ext cx="900112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83328"/>
              </p:ext>
            </p:extLst>
          </p:nvPr>
        </p:nvGraphicFramePr>
        <p:xfrm>
          <a:off x="161925" y="3236913"/>
          <a:ext cx="89154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Gráfico" r:id="rId5" imgW="8258234" imgH="1981260" progId="MSGraph.Chart.8">
                  <p:embed followColorScheme="full"/>
                </p:oleObj>
              </mc:Choice>
              <mc:Fallback>
                <p:oleObj name="Gráfico" r:id="rId5" imgW="8258234" imgH="198126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3236913"/>
                        <a:ext cx="89154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 bwMode="gray">
          <a:xfrm>
            <a:off x="0" y="4897438"/>
            <a:ext cx="8270875" cy="230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82" name="AutoShape 22"/>
          <p:cNvSpPr>
            <a:spLocks noChangeArrowheads="1"/>
          </p:cNvSpPr>
          <p:nvPr/>
        </p:nvSpPr>
        <p:spPr bwMode="auto">
          <a:xfrm>
            <a:off x="1368425" y="604838"/>
            <a:ext cx="1008063" cy="20796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171B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0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TOTAL PP</a:t>
            </a:r>
          </a:p>
        </p:txBody>
      </p:sp>
      <p:sp>
        <p:nvSpPr>
          <p:cNvPr id="1044" name="Text Box 26"/>
          <p:cNvSpPr txBox="1">
            <a:spLocks noChangeArrowheads="1"/>
          </p:cNvSpPr>
          <p:nvPr/>
        </p:nvSpPr>
        <p:spPr bwMode="auto">
          <a:xfrm>
            <a:off x="1331913" y="817563"/>
            <a:ext cx="1008062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922 casos.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8197" name="AutoShape 22"/>
          <p:cNvSpPr>
            <a:spLocks noChangeArrowheads="1"/>
          </p:cNvSpPr>
          <p:nvPr/>
        </p:nvSpPr>
        <p:spPr bwMode="auto">
          <a:xfrm>
            <a:off x="3273425" y="582613"/>
            <a:ext cx="140652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1000">
                <a:solidFill>
                  <a:srgbClr val="002060"/>
                </a:solidFill>
              </a:rPr>
              <a:t>Datos AV + Datos BV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525" y="795338"/>
            <a:ext cx="1008063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400 casos.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470525" y="803275"/>
            <a:ext cx="1008063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_tradnl" sz="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Arial" pitchFamily="34" charset="0"/>
              </a:rPr>
              <a:t>251 casos.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8200" name="AutoShape 22"/>
          <p:cNvSpPr>
            <a:spLocks noChangeArrowheads="1"/>
          </p:cNvSpPr>
          <p:nvPr/>
        </p:nvSpPr>
        <p:spPr bwMode="auto">
          <a:xfrm>
            <a:off x="5326063" y="581025"/>
            <a:ext cx="1441450" cy="207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1000">
                <a:solidFill>
                  <a:srgbClr val="002060"/>
                </a:solidFill>
              </a:rPr>
              <a:t>RRSS AV + RRSS BV</a:t>
            </a:r>
          </a:p>
        </p:txBody>
      </p:sp>
      <p:graphicFrame>
        <p:nvGraphicFramePr>
          <p:cNvPr id="820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19782"/>
              </p:ext>
            </p:extLst>
          </p:nvPr>
        </p:nvGraphicFramePr>
        <p:xfrm>
          <a:off x="4729163" y="950913"/>
          <a:ext cx="2255837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Gráfico" r:id="rId3" imgW="2705111" imgH="5200740" progId="MSGraph.Chart.8">
                  <p:embed followColorScheme="full"/>
                </p:oleObj>
              </mc:Choice>
              <mc:Fallback>
                <p:oleObj name="Gráfico" r:id="rId3" imgW="2705111" imgH="5200740" progId="MSGraph.Chart.8">
                  <p:embed followColorScheme="full"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950913"/>
                        <a:ext cx="2255837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97714"/>
              </p:ext>
            </p:extLst>
          </p:nvPr>
        </p:nvGraphicFramePr>
        <p:xfrm>
          <a:off x="2797175" y="950913"/>
          <a:ext cx="2170113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Gráfico" r:id="rId5" imgW="2705111" imgH="5200740" progId="MSGraph.Chart.8">
                  <p:embed followColorScheme="full"/>
                </p:oleObj>
              </mc:Choice>
              <mc:Fallback>
                <p:oleObj name="Gráfico" r:id="rId5" imgW="2705111" imgH="520074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950913"/>
                        <a:ext cx="2170113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 rot="16200000">
            <a:off x="-203994" y="1148557"/>
            <a:ext cx="687387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s-CL" sz="800" b="1" smtClean="0">
                <a:solidFill>
                  <a:schemeClr val="bg1"/>
                </a:solidFill>
                <a:cs typeface="Arial" pitchFamily="34" charset="0"/>
              </a:rPr>
              <a:t>GÉNERO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 rot="16200000">
            <a:off x="-202407" y="2085182"/>
            <a:ext cx="684213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EDAD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 rot="16200000">
            <a:off x="-114300" y="3041650"/>
            <a:ext cx="508000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ZONA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 rot="16200000">
            <a:off x="-168275" y="4016376"/>
            <a:ext cx="638175" cy="2159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8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NSE</a:t>
            </a:r>
          </a:p>
        </p:txBody>
      </p:sp>
      <p:graphicFrame>
        <p:nvGraphicFramePr>
          <p:cNvPr id="8207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59597"/>
              </p:ext>
            </p:extLst>
          </p:nvPr>
        </p:nvGraphicFramePr>
        <p:xfrm>
          <a:off x="34925" y="969963"/>
          <a:ext cx="3132138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Gráfico" r:id="rId7" imgW="3943401" imgH="5219640" progId="MSGraph.Chart.8">
                  <p:embed followColorScheme="full"/>
                </p:oleObj>
              </mc:Choice>
              <mc:Fallback>
                <p:oleObj name="Gráfico" r:id="rId7" imgW="3943401" imgH="521964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969963"/>
                        <a:ext cx="3132138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 txBox="1">
            <a:spLocks noChangeArrowheads="1"/>
          </p:cNvSpPr>
          <p:nvPr/>
        </p:nvSpPr>
        <p:spPr>
          <a:xfrm>
            <a:off x="287338" y="71438"/>
            <a:ext cx="6408737" cy="338137"/>
          </a:xfrm>
          <a:prstGeom prst="rect">
            <a:avLst/>
          </a:prstGeom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cap="all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ヒラギノ角ゴ Pro W3" charset="-128"/>
              </a:rPr>
              <a:t>PERFILAMIENTO DE CLIENTES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r" eaLnBrk="0" hangingPunct="0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sz="24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App ENTEL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6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 bwMode="gray">
          <a:xfrm>
            <a:off x="3600202" y="1096963"/>
            <a:ext cx="539750" cy="14112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gray">
          <a:xfrm>
            <a:off x="0" y="4803775"/>
            <a:ext cx="8964613" cy="33972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gray">
          <a:xfrm>
            <a:off x="35496" y="2978150"/>
            <a:ext cx="541338" cy="20780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gray">
          <a:xfrm>
            <a:off x="7562738" y="2952750"/>
            <a:ext cx="539750" cy="20780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 bwMode="gray">
          <a:xfrm>
            <a:off x="719882" y="1050777"/>
            <a:ext cx="539750" cy="14112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gray">
          <a:xfrm>
            <a:off x="7426151" y="1044427"/>
            <a:ext cx="539750" cy="14112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6327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45446"/>
              </p:ext>
            </p:extLst>
          </p:nvPr>
        </p:nvGraphicFramePr>
        <p:xfrm>
          <a:off x="147638" y="568325"/>
          <a:ext cx="88360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Gráfico" r:id="rId3" imgW="10010857" imgH="2476440" progId="MSGraph.Chart.8">
                  <p:embed followColorScheme="full"/>
                </p:oleObj>
              </mc:Choice>
              <mc:Fallback>
                <p:oleObj name="Gráfico" r:id="rId3" imgW="10010857" imgH="247644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568325"/>
                        <a:ext cx="88360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 bwMode="gray">
          <a:xfrm>
            <a:off x="0" y="4294188"/>
            <a:ext cx="3294063" cy="215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6329" name="Rectangle 4"/>
          <p:cNvSpPr>
            <a:spLocks/>
          </p:cNvSpPr>
          <p:nvPr/>
        </p:nvSpPr>
        <p:spPr bwMode="auto">
          <a:xfrm>
            <a:off x="35496" y="51470"/>
            <a:ext cx="8551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solidFill>
                  <a:srgbClr val="4A423F"/>
                </a:solidFill>
                <a:cs typeface="Tahoma" pitchFamily="34" charset="0"/>
              </a:rPr>
              <a:t>En los últimos 3 meses, ¿Ha usado la aplicación de Entel desde su celular?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cs typeface="Tahoma" pitchFamily="34" charset="0"/>
              </a:rPr>
              <a:t>Base: Total Muestra/ Quienes la han usado</a:t>
            </a:r>
            <a:endParaRPr lang="es-ES" altLang="es-CL" sz="1600" dirty="0">
              <a:cs typeface="Tahoma" pitchFamily="34" charset="0"/>
            </a:endParaRPr>
          </a:p>
        </p:txBody>
      </p:sp>
      <p:graphicFrame>
        <p:nvGraphicFramePr>
          <p:cNvPr id="563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01773"/>
              </p:ext>
            </p:extLst>
          </p:nvPr>
        </p:nvGraphicFramePr>
        <p:xfrm>
          <a:off x="35496" y="2657475"/>
          <a:ext cx="905827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Gráfico" r:id="rId5" imgW="10296657" imgH="2762370" progId="MSGraph.Chart.8">
                  <p:embed followColorScheme="full"/>
                </p:oleObj>
              </mc:Choice>
              <mc:Fallback>
                <p:oleObj name="Gráfico" r:id="rId5" imgW="10296657" imgH="2762370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657475"/>
                        <a:ext cx="905827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808038"/>
            <a:ext cx="1687513" cy="288925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altLang="es-CL" sz="11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¿Ha usado? %SI</a:t>
            </a:r>
            <a:endParaRPr lang="es-ES" altLang="es-CL" sz="1100" smtClean="0">
              <a:solidFill>
                <a:schemeClr val="bg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73025" y="2508250"/>
            <a:ext cx="1943100" cy="45878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altLang="es-CL" sz="1100" dirty="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Satisfacción con Aplicación </a:t>
            </a:r>
            <a:r>
              <a:rPr lang="es-ES_tradnl" altLang="es-CL" sz="1000" i="1" dirty="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(quienes la han usado)</a:t>
            </a:r>
            <a:endParaRPr lang="es-ES" altLang="es-CL" sz="1000" i="1" dirty="0" smtClean="0">
              <a:solidFill>
                <a:schemeClr val="bg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7" name="16 Triángulo isósceles"/>
          <p:cNvSpPr/>
          <p:nvPr/>
        </p:nvSpPr>
        <p:spPr bwMode="gray">
          <a:xfrm>
            <a:off x="1259632" y="307637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7 Triángulo isósceles"/>
          <p:cNvSpPr/>
          <p:nvPr/>
        </p:nvSpPr>
        <p:spPr bwMode="gray">
          <a:xfrm flipV="1">
            <a:off x="2268885" y="307637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18 Triángulo isósceles"/>
          <p:cNvSpPr/>
          <p:nvPr/>
        </p:nvSpPr>
        <p:spPr bwMode="gray">
          <a:xfrm>
            <a:off x="4789165" y="307637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19 Triángulo isósceles"/>
          <p:cNvSpPr/>
          <p:nvPr/>
        </p:nvSpPr>
        <p:spPr bwMode="gray">
          <a:xfrm flipV="1">
            <a:off x="5257217" y="307637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gray">
          <a:xfrm>
            <a:off x="7236296" y="3076376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21 Triángulo isósceles"/>
          <p:cNvSpPr/>
          <p:nvPr/>
        </p:nvSpPr>
        <p:spPr bwMode="gray">
          <a:xfrm flipV="1">
            <a:off x="7741493" y="307637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22 Triángulo isósceles"/>
          <p:cNvSpPr/>
          <p:nvPr/>
        </p:nvSpPr>
        <p:spPr bwMode="gray">
          <a:xfrm>
            <a:off x="8140588" y="1203598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23 Triángulo isósceles"/>
          <p:cNvSpPr/>
          <p:nvPr/>
        </p:nvSpPr>
        <p:spPr bwMode="gray">
          <a:xfrm>
            <a:off x="8625458" y="1421359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" name="24 Triángulo isósceles"/>
          <p:cNvSpPr/>
          <p:nvPr/>
        </p:nvSpPr>
        <p:spPr bwMode="gray">
          <a:xfrm flipV="1">
            <a:off x="8244408" y="3075806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 bwMode="gray">
          <a:xfrm>
            <a:off x="0" y="4803775"/>
            <a:ext cx="8964613" cy="33972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7347" name="4 Objeto"/>
          <p:cNvGraphicFramePr>
            <a:graphicFrameLocks noChangeAspect="1"/>
          </p:cNvGraphicFramePr>
          <p:nvPr/>
        </p:nvGraphicFramePr>
        <p:xfrm>
          <a:off x="1057275" y="766763"/>
          <a:ext cx="79343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Gráfico" r:id="rId3" imgW="9020279" imgH="2705130" progId="MSGraph.Chart.8">
                  <p:embed followColorScheme="full"/>
                </p:oleObj>
              </mc:Choice>
              <mc:Fallback>
                <p:oleObj name="Gráfico" r:id="rId3" imgW="9020279" imgH="2705130" progId="MSGraph.Chart.8">
                  <p:embed followColorScheme="full"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766763"/>
                        <a:ext cx="793432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 bwMode="gray">
          <a:xfrm>
            <a:off x="0" y="4294188"/>
            <a:ext cx="3294063" cy="215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7349" name="Rectangle 4"/>
          <p:cNvSpPr>
            <a:spLocks/>
          </p:cNvSpPr>
          <p:nvPr/>
        </p:nvSpPr>
        <p:spPr bwMode="auto">
          <a:xfrm>
            <a:off x="35496" y="58738"/>
            <a:ext cx="85518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800" dirty="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Uso que le ha dado a la aplicación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cs typeface="Tahoma" pitchFamily="34" charset="0"/>
              </a:rPr>
              <a:t>Base: quienes han usado la aplicación Entel</a:t>
            </a:r>
            <a:endParaRPr lang="es-ES" altLang="es-CL" sz="1600" dirty="0">
              <a:cs typeface="Tahoma" pitchFamily="34" charset="0"/>
            </a:endParaRPr>
          </a:p>
        </p:txBody>
      </p:sp>
      <p:graphicFrame>
        <p:nvGraphicFramePr>
          <p:cNvPr id="573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12254"/>
              </p:ext>
            </p:extLst>
          </p:nvPr>
        </p:nvGraphicFramePr>
        <p:xfrm>
          <a:off x="1152525" y="2956334"/>
          <a:ext cx="78390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Gráfico" r:id="rId5" imgW="8905889" imgH="2466923" progId="MSGraph.Chart.8">
                  <p:embed followColorScheme="full"/>
                </p:oleObj>
              </mc:Choice>
              <mc:Fallback>
                <p:oleObj name="Gráfico" r:id="rId5" imgW="8905889" imgH="2466923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956334"/>
                        <a:ext cx="783907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73025" y="782638"/>
            <a:ext cx="2065338" cy="37465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CL" altLang="es-CL" sz="800" smtClean="0">
                <a:solidFill>
                  <a:schemeClr val="bg1"/>
                </a:solidFill>
                <a:cs typeface="Arial" pitchFamily="34" charset="0"/>
              </a:rPr>
              <a:t>¿Cuál de los siguientes usos le ha dado usted a esta aplicación de Entel?</a:t>
            </a:r>
          </a:p>
        </p:txBody>
      </p:sp>
      <p:sp>
        <p:nvSpPr>
          <p:cNvPr id="14" name="AutoShape 13"/>
          <p:cNvSpPr>
            <a:spLocks noChangeAspect="1" noChangeArrowheads="1"/>
          </p:cNvSpPr>
          <p:nvPr/>
        </p:nvSpPr>
        <p:spPr bwMode="auto">
          <a:xfrm>
            <a:off x="73025" y="2824163"/>
            <a:ext cx="1870075" cy="37465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4D93CB"/>
            </a:solidFill>
            <a:round/>
            <a:headEnd/>
            <a:tailEnd/>
          </a:ln>
          <a:effectLst>
            <a:outerShdw blurRad="50800" dist="38100" dir="13500000" algn="br" rotWithShape="0">
              <a:srgbClr val="808080">
                <a:alpha val="39998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altLang="es-CL" sz="800" smtClean="0">
                <a:solidFill>
                  <a:schemeClr val="bg1"/>
                </a:solidFill>
                <a:cs typeface="Arial" pitchFamily="34" charset="0"/>
              </a:rPr>
              <a:t>Para los que usa: ¿Con que nota evalúa la aplicación para…. ?</a:t>
            </a:r>
            <a:endParaRPr lang="es-CL" altLang="es-CL" sz="80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r" eaLnBrk="0" hangingPunct="0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LEALTAD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7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"/>
          <p:cNvSpPr/>
          <p:nvPr/>
        </p:nvSpPr>
        <p:spPr bwMode="gray">
          <a:xfrm>
            <a:off x="3585034" y="3075806"/>
            <a:ext cx="468052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" name="28 Rectángulo"/>
          <p:cNvSpPr/>
          <p:nvPr/>
        </p:nvSpPr>
        <p:spPr bwMode="gray">
          <a:xfrm>
            <a:off x="685664" y="3075806"/>
            <a:ext cx="468052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gray">
          <a:xfrm>
            <a:off x="7492391" y="754624"/>
            <a:ext cx="494779" cy="20446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 bwMode="gray">
          <a:xfrm>
            <a:off x="7488448" y="3317205"/>
            <a:ext cx="468052" cy="1650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 bwMode="gray">
          <a:xfrm>
            <a:off x="179512" y="3319661"/>
            <a:ext cx="539750" cy="164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 bwMode="gray">
          <a:xfrm>
            <a:off x="3573413" y="879476"/>
            <a:ext cx="468052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 bwMode="gray">
          <a:xfrm>
            <a:off x="674043" y="833290"/>
            <a:ext cx="468052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 bwMode="gray">
          <a:xfrm>
            <a:off x="179388" y="3244850"/>
            <a:ext cx="539750" cy="1717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 bwMode="gray">
          <a:xfrm>
            <a:off x="179388" y="879476"/>
            <a:ext cx="494779" cy="20446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gray">
          <a:xfrm>
            <a:off x="250825" y="4921250"/>
            <a:ext cx="8750300" cy="222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9399" name="Slide Number Placeholder 40"/>
          <p:cNvSpPr txBox="1">
            <a:spLocks noGrp="1"/>
          </p:cNvSpPr>
          <p:nvPr/>
        </p:nvSpPr>
        <p:spPr bwMode="auto">
          <a:xfrm>
            <a:off x="8153400" y="4816475"/>
            <a:ext cx="914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507EF84-238F-4BB7-85BD-558479AEE4BF}" type="slidenum">
              <a:rPr lang="es-ES" altLang="es-CL" sz="10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s-ES" altLang="es-CL" sz="1000">
              <a:solidFill>
                <a:srgbClr val="FFFFFF"/>
              </a:solidFill>
            </a:endParaRPr>
          </a:p>
        </p:txBody>
      </p:sp>
      <p:sp>
        <p:nvSpPr>
          <p:cNvPr id="59400" name="Rectangle 9"/>
          <p:cNvSpPr>
            <a:spLocks noGrp="1"/>
          </p:cNvSpPr>
          <p:nvPr>
            <p:ph type="title"/>
          </p:nvPr>
        </p:nvSpPr>
        <p:spPr>
          <a:xfrm>
            <a:off x="30038" y="87474"/>
            <a:ext cx="8366125" cy="342900"/>
          </a:xfrm>
        </p:spPr>
        <p:txBody>
          <a:bodyPr/>
          <a:lstStyle/>
          <a:p>
            <a:pPr eaLnBrk="1" hangingPunct="1"/>
            <a:r>
              <a:rPr lang="es-CL" altLang="es-CL" sz="2400" dirty="0" smtClean="0">
                <a:solidFill>
                  <a:srgbClr val="4A423F"/>
                </a:solidFill>
                <a:ea typeface="ＭＳ Ｐゴシック" pitchFamily="34" charset="-128"/>
                <a:cs typeface="Arial" pitchFamily="34" charset="0"/>
              </a:rPr>
              <a:t>Recomendación/ Permanencia</a:t>
            </a:r>
            <a:r>
              <a:rPr lang="es-CL" altLang="es-CL" sz="2400" dirty="0" smtClean="0">
                <a:ea typeface="ＭＳ Ｐゴシック" pitchFamily="34" charset="-128"/>
              </a:rPr>
              <a:t>: </a:t>
            </a:r>
            <a:r>
              <a:rPr lang="es-CL" altLang="es-CL" dirty="0" smtClean="0">
                <a:solidFill>
                  <a:schemeClr val="tx2"/>
                </a:solidFill>
                <a:ea typeface="ＭＳ Ｐゴシック" pitchFamily="34" charset="-128"/>
              </a:rPr>
              <a:t>Base Total</a:t>
            </a:r>
            <a:endParaRPr lang="es-ES" altLang="es-CL" dirty="0" smtClean="0">
              <a:solidFill>
                <a:schemeClr val="tx2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graphicFrame>
        <p:nvGraphicFramePr>
          <p:cNvPr id="59401" name="Object 1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1489244514"/>
              </p:ext>
            </p:extLst>
          </p:nvPr>
        </p:nvGraphicFramePr>
        <p:xfrm>
          <a:off x="123825" y="619125"/>
          <a:ext cx="88963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Gráfico" r:id="rId3" imgW="10391744" imgH="2638440" progId="MSGraph.Chart.8">
                  <p:embed followColorScheme="full"/>
                </p:oleObj>
              </mc:Choice>
              <mc:Fallback>
                <p:oleObj name="Gráfico" r:id="rId3" imgW="10391744" imgH="2638440" progId="MSGraph.Chart.8">
                  <p:embed followColorScheme="full"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23825" y="619125"/>
                        <a:ext cx="889635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10"/>
          <p:cNvSpPr>
            <a:spLocks noChangeAspect="1" noChangeArrowheads="1"/>
          </p:cNvSpPr>
          <p:nvPr/>
        </p:nvSpPr>
        <p:spPr bwMode="auto">
          <a:xfrm>
            <a:off x="76200" y="627063"/>
            <a:ext cx="4819650" cy="25241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25400" cmpd="dbl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_tradnl" altLang="es-CL" sz="1100" i="1" smtClean="0">
                <a:solidFill>
                  <a:schemeClr val="bg1"/>
                </a:solidFill>
                <a:cs typeface="Arial" pitchFamily="34" charset="0"/>
              </a:rPr>
              <a:t>Recomendación Marca </a:t>
            </a:r>
            <a:r>
              <a:rPr lang="es-ES" altLang="es-CL" sz="1000" i="1" smtClean="0">
                <a:solidFill>
                  <a:schemeClr val="bg1"/>
                </a:solidFill>
                <a:cs typeface="Arial" pitchFamily="34" charset="0"/>
              </a:rPr>
              <a:t>¿Recomendaría ser cliente de ENTEL? </a:t>
            </a:r>
          </a:p>
        </p:txBody>
      </p:sp>
      <p:graphicFrame>
        <p:nvGraphicFramePr>
          <p:cNvPr id="59403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198836"/>
              </p:ext>
            </p:extLst>
          </p:nvPr>
        </p:nvGraphicFramePr>
        <p:xfrm>
          <a:off x="133350" y="3040063"/>
          <a:ext cx="8877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Gráfico" r:id="rId5" imgW="9963043" imgH="2266920" progId="MSGraph.Chart.8">
                  <p:embed followColorScheme="full"/>
                </p:oleObj>
              </mc:Choice>
              <mc:Fallback>
                <p:oleObj name="Gráfico" r:id="rId5" imgW="9963043" imgH="2266920" progId="MSGraph.Chart.8">
                  <p:embed followColorScheme="full"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33350" y="3040063"/>
                        <a:ext cx="88773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0"/>
          <p:cNvSpPr>
            <a:spLocks noChangeAspect="1" noChangeArrowheads="1"/>
          </p:cNvSpPr>
          <p:nvPr/>
        </p:nvSpPr>
        <p:spPr bwMode="auto">
          <a:xfrm>
            <a:off x="76200" y="2924175"/>
            <a:ext cx="4819650" cy="252413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25400" cmpd="dbl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_tradnl" altLang="es-CL" sz="1100" i="1" dirty="0" smtClean="0">
                <a:solidFill>
                  <a:schemeClr val="bg1"/>
                </a:solidFill>
                <a:cs typeface="Arial" pitchFamily="34" charset="0"/>
              </a:rPr>
              <a:t>Permanencia Marca  </a:t>
            </a:r>
            <a:r>
              <a:rPr lang="es-ES" altLang="es-CL" sz="1000" i="1" dirty="0" smtClean="0">
                <a:solidFill>
                  <a:schemeClr val="bg1"/>
                </a:solidFill>
                <a:cs typeface="Arial" pitchFamily="34" charset="0"/>
              </a:rPr>
              <a:t>¿Qué tan dispuesto estaría Ud. a continuar con Entel?</a:t>
            </a:r>
          </a:p>
        </p:txBody>
      </p:sp>
      <p:sp>
        <p:nvSpPr>
          <p:cNvPr id="25" name="24 Triángulo isósceles"/>
          <p:cNvSpPr/>
          <p:nvPr/>
        </p:nvSpPr>
        <p:spPr bwMode="gray">
          <a:xfrm flipV="1">
            <a:off x="4249105" y="951570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25 Triángulo isósceles"/>
          <p:cNvSpPr/>
          <p:nvPr/>
        </p:nvSpPr>
        <p:spPr bwMode="gray">
          <a:xfrm>
            <a:off x="7668344" y="3148384"/>
            <a:ext cx="142875" cy="71438"/>
          </a:xfrm>
          <a:prstGeom prst="triangle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Triángulo isósceles"/>
          <p:cNvSpPr/>
          <p:nvPr/>
        </p:nvSpPr>
        <p:spPr bwMode="gray">
          <a:xfrm flipV="1">
            <a:off x="2303748" y="954437"/>
            <a:ext cx="142875" cy="71438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523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gray">
          <a:xfrm>
            <a:off x="179512" y="1503194"/>
            <a:ext cx="6307782" cy="2880320"/>
          </a:xfrm>
          <a:prstGeom prst="roundRect">
            <a:avLst/>
          </a:prstGeom>
          <a:solidFill>
            <a:srgbClr val="EAEAEA">
              <a:alpha val="69804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Objekt 4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>
            <p:custDataLst>
              <p:tags r:id="rId3"/>
            </p:custDataLst>
          </p:nvPr>
        </p:nvGrpSpPr>
        <p:grpSpPr bwMode="gray">
          <a:xfrm>
            <a:off x="5450756" y="3941414"/>
            <a:ext cx="288032" cy="288032"/>
            <a:chOff x="7200292" y="4479962"/>
            <a:chExt cx="288032" cy="288032"/>
          </a:xfrm>
        </p:grpSpPr>
        <p:sp>
          <p:nvSpPr>
            <p:cNvPr id="25" name="Ellipse 24"/>
            <p:cNvSpPr/>
            <p:nvPr>
              <p:custDataLst>
                <p:tags r:id="rId6"/>
              </p:custDataLst>
            </p:nvPr>
          </p:nvSpPr>
          <p:spPr bwMode="gray">
            <a:xfrm>
              <a:off x="7200292" y="4479962"/>
              <a:ext cx="288032" cy="28803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buFont typeface="Courier New" pitchFamily="49" charset="0"/>
                <a:buNone/>
              </a:pPr>
              <a:endParaRPr lang="en-US" sz="16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" name="Ellipse 25"/>
            <p:cNvSpPr/>
            <p:nvPr>
              <p:custDataLst>
                <p:tags r:id="rId7"/>
              </p:custDataLst>
            </p:nvPr>
          </p:nvSpPr>
          <p:spPr bwMode="gray">
            <a:xfrm>
              <a:off x="7236308" y="4515978"/>
              <a:ext cx="216000" cy="2160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buFont typeface="Courier New" pitchFamily="49" charset="0"/>
                <a:buNone/>
              </a:pPr>
              <a:endParaRPr lang="en-US" sz="16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7" name="Rechteck 26"/>
          <p:cNvSpPr/>
          <p:nvPr>
            <p:custDataLst>
              <p:tags r:id="rId4"/>
            </p:custDataLst>
          </p:nvPr>
        </p:nvSpPr>
        <p:spPr bwMode="gray">
          <a:xfrm>
            <a:off x="467544" y="2031690"/>
            <a:ext cx="5019228" cy="16921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smtClean="0">
                <a:solidFill>
                  <a:srgbClr val="E55A00"/>
                </a:solidFill>
                <a:cs typeface="Arial" pitchFamily="34" charset="0"/>
              </a:rPr>
              <a:t>MUCHAS GRACIAS</a:t>
            </a:r>
          </a:p>
          <a:p>
            <a:endParaRPr lang="en-US" sz="2400" dirty="0">
              <a:solidFill>
                <a:srgbClr val="E55A00"/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rgbClr val="E55A00"/>
              </a:solidFill>
              <a:cs typeface="Arial" pitchFamily="34" charset="0"/>
            </a:endParaRPr>
          </a:p>
          <a:p>
            <a:endParaRPr lang="en-US" sz="2400" dirty="0">
              <a:solidFill>
                <a:srgbClr val="E55A00"/>
              </a:solidFill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Agosto 2017</a:t>
            </a:r>
          </a:p>
        </p:txBody>
      </p:sp>
      <p:cxnSp>
        <p:nvCxnSpPr>
          <p:cNvPr id="31" name="Gerade Verbindung 2"/>
          <p:cNvCxnSpPr/>
          <p:nvPr>
            <p:custDataLst>
              <p:tags r:id="rId5"/>
            </p:custDataLst>
          </p:nvPr>
        </p:nvCxnSpPr>
        <p:spPr>
          <a:xfrm flipH="1">
            <a:off x="179512" y="4083918"/>
            <a:ext cx="5220000" cy="0"/>
          </a:xfrm>
          <a:prstGeom prst="line">
            <a:avLst/>
          </a:prstGeom>
          <a:noFill/>
          <a:ln w="28575"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51247" y="200272"/>
            <a:ext cx="583200" cy="5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algn="r" eaLnBrk="1" hangingPunct="1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altLang="es-CL" sz="1800" b="1" noProof="1" smtClean="0">
                <a:solidFill>
                  <a:srgbClr val="595959"/>
                </a:solidFill>
                <a:latin typeface="Century Gothic" pitchFamily="34" charset="0"/>
                <a:cs typeface="Arial" pitchFamily="34" charset="0"/>
              </a:rPr>
              <a:t>RESUMEN INDICADORES A NIVEL TOTAL COMPAÑIA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2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 bwMode="gray">
          <a:xfrm>
            <a:off x="142875" y="4894263"/>
            <a:ext cx="2557463" cy="249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13 Rectángulo redondeado"/>
          <p:cNvSpPr>
            <a:spLocks noChangeArrowheads="1"/>
          </p:cNvSpPr>
          <p:nvPr/>
        </p:nvSpPr>
        <p:spPr bwMode="gray">
          <a:xfrm>
            <a:off x="312738" y="3219450"/>
            <a:ext cx="1387475" cy="1754188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11 Rectángulo redondeado"/>
          <p:cNvSpPr>
            <a:spLocks noChangeArrowheads="1"/>
          </p:cNvSpPr>
          <p:nvPr/>
        </p:nvSpPr>
        <p:spPr bwMode="gray">
          <a:xfrm>
            <a:off x="312738" y="684213"/>
            <a:ext cx="1687512" cy="1806575"/>
          </a:xfrm>
          <a:prstGeom prst="roundRect">
            <a:avLst>
              <a:gd name="adj" fmla="val 16667"/>
            </a:avLst>
          </a:prstGeom>
          <a:solidFill>
            <a:srgbClr val="E9E7E6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title"/>
          </p:nvPr>
        </p:nvSpPr>
        <p:spPr>
          <a:xfrm>
            <a:off x="280988" y="149225"/>
            <a:ext cx="7927975" cy="622300"/>
          </a:xfrm>
        </p:spPr>
        <p:txBody>
          <a:bodyPr/>
          <a:lstStyle/>
          <a:p>
            <a:pPr eaLnBrk="1" hangingPunct="1"/>
            <a:r>
              <a:rPr lang="es-ES_tradnl" altLang="es-CL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Indicadores Globales </a:t>
            </a:r>
            <a:r>
              <a:rPr lang="es-ES_tradnl" altLang="es-CL" b="1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NETAS</a:t>
            </a:r>
            <a:r>
              <a:rPr lang="es-ES_tradnl" altLang="es-CL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– Total ENTEL  </a:t>
            </a:r>
            <a:br>
              <a:rPr lang="es-ES_tradnl" altLang="es-CL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</a:br>
            <a:endParaRPr lang="es-ES" altLang="es-CL" smtClean="0">
              <a:solidFill>
                <a:srgbClr val="4A423F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1270" name="Slide Number Placeholder 40"/>
          <p:cNvSpPr txBox="1">
            <a:spLocks noGrp="1"/>
          </p:cNvSpPr>
          <p:nvPr/>
        </p:nvSpPr>
        <p:spPr bwMode="auto">
          <a:xfrm>
            <a:off x="8153400" y="4816475"/>
            <a:ext cx="914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074925E-65CD-425B-BE60-9711081249C7}" type="slidenum">
              <a:rPr lang="es-ES" altLang="es-CL" sz="10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s-ES" altLang="es-CL" sz="1000">
              <a:solidFill>
                <a:srgbClr val="FFFFFF"/>
              </a:solidFill>
            </a:endParaRPr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257175" y="373063"/>
          <a:ext cx="85725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Gráfico" r:id="rId3" imgW="9734511" imgH="2762370" progId="MSGraph.Chart.8">
                  <p:embed followColorScheme="full"/>
                </p:oleObj>
              </mc:Choice>
              <mc:Fallback>
                <p:oleObj name="Gráfico" r:id="rId3" imgW="9734511" imgH="276237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73063"/>
                        <a:ext cx="8572500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4"/>
          <p:cNvGraphicFramePr>
            <a:graphicFrameLocks noChangeAspect="1"/>
          </p:cNvGraphicFramePr>
          <p:nvPr/>
        </p:nvGraphicFramePr>
        <p:xfrm>
          <a:off x="257175" y="2924175"/>
          <a:ext cx="85852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Gráfico" r:id="rId5" imgW="9734511" imgH="2286090" progId="MSGraph.Chart.8">
                  <p:embed followColorScheme="full"/>
                </p:oleObj>
              </mc:Choice>
              <mc:Fallback>
                <p:oleObj name="Gráfico" r:id="rId5" imgW="9734511" imgH="228609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924175"/>
                        <a:ext cx="85852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3"/>
          <p:cNvSpPr txBox="1">
            <a:spLocks/>
          </p:cNvSpPr>
          <p:nvPr/>
        </p:nvSpPr>
        <p:spPr bwMode="gray">
          <a:xfrm>
            <a:off x="317500" y="2243138"/>
            <a:ext cx="70151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ts val="600"/>
              </a:spcBef>
              <a:buFont typeface="Arial" pitchFamily="34" charset="0"/>
              <a:buChar char="•"/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2000">
                <a:solidFill>
                  <a:srgbClr val="4A423F"/>
                </a:solidFill>
                <a:latin typeface="Tahoma" pitchFamily="34" charset="0"/>
                <a:cs typeface="Tahoma" pitchFamily="34" charset="0"/>
              </a:rPr>
              <a:t>Atributos Específicos IM - Total</a:t>
            </a:r>
            <a:endParaRPr lang="es-ES" altLang="es-CL" sz="2000">
              <a:solidFill>
                <a:srgbClr val="4A423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7 Rectángulo"/>
          <p:cNvSpPr/>
          <p:nvPr/>
        </p:nvSpPr>
        <p:spPr bwMode="gray">
          <a:xfrm>
            <a:off x="1343025" y="2085975"/>
            <a:ext cx="6757988" cy="609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r" eaLnBrk="0" hangingPunct="0">
              <a:spcBef>
                <a:spcPts val="300"/>
              </a:spcBef>
              <a:spcAft>
                <a:spcPct val="20000"/>
              </a:spcAft>
              <a:defRPr/>
            </a:pPr>
            <a:r>
              <a:rPr lang="es-CL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DETALLE POR MERCADO Y FAMILIA PLAN</a:t>
            </a:r>
          </a:p>
        </p:txBody>
      </p:sp>
      <p:sp>
        <p:nvSpPr>
          <p:cNvPr id="2" name="1 Rectángulo"/>
          <p:cNvSpPr/>
          <p:nvPr/>
        </p:nvSpPr>
        <p:spPr bwMode="gray">
          <a:xfrm>
            <a:off x="6337300" y="0"/>
            <a:ext cx="27670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1038225" y="2087563"/>
            <a:ext cx="609600" cy="608012"/>
          </a:xfrm>
          <a:prstGeom prst="ellipse">
            <a:avLst/>
          </a:prstGeom>
          <a:solidFill>
            <a:schemeClr val="accent2">
              <a:lumMod val="75000"/>
              <a:alpha val="8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buFont typeface="Courier New" pitchFamily="49" charset="0"/>
              <a:buNone/>
              <a:defRPr/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5" name="4 Rectángulo"/>
          <p:cNvSpPr/>
          <p:nvPr/>
        </p:nvSpPr>
        <p:spPr bwMode="gray">
          <a:xfrm>
            <a:off x="215516" y="4876006"/>
            <a:ext cx="2196244" cy="2674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</a:pPr>
            <a:endParaRPr lang="es-CL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 bwMode="gray">
          <a:xfrm>
            <a:off x="8532813" y="4824413"/>
            <a:ext cx="468312" cy="3032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 bwMode="gray">
          <a:xfrm>
            <a:off x="0" y="4824413"/>
            <a:ext cx="2376488" cy="3032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title"/>
          </p:nvPr>
        </p:nvSpPr>
        <p:spPr>
          <a:xfrm>
            <a:off x="287338" y="15875"/>
            <a:ext cx="8210550" cy="542925"/>
          </a:xfrm>
        </p:spPr>
        <p:txBody>
          <a:bodyPr/>
          <a:lstStyle/>
          <a:p>
            <a:pPr eaLnBrk="1" hangingPunct="1"/>
            <a:r>
              <a:rPr lang="es-ES_tradnl" altLang="es-CL" smtClean="0">
                <a:solidFill>
                  <a:srgbClr val="4A423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Resumen Indicadores Globales – Mercado</a:t>
            </a:r>
            <a:r>
              <a:rPr lang="es-ES_tradnl" altLang="es-CL" smtClean="0">
                <a:solidFill>
                  <a:srgbClr val="969696"/>
                </a:solidFill>
                <a:ea typeface="ＭＳ Ｐゴシック" pitchFamily="34" charset="-128"/>
              </a:rPr>
              <a:t/>
            </a:r>
            <a:br>
              <a:rPr lang="es-ES_tradnl" altLang="es-CL" smtClean="0">
                <a:solidFill>
                  <a:srgbClr val="969696"/>
                </a:solidFill>
                <a:ea typeface="ＭＳ Ｐゴシック" pitchFamily="34" charset="-128"/>
              </a:rPr>
            </a:br>
            <a:r>
              <a:rPr lang="es-ES_tradnl" altLang="es-CL" sz="1400" smtClean="0">
                <a:solidFill>
                  <a:schemeClr val="tx2"/>
                </a:solidFill>
                <a:ea typeface="ＭＳ Ｐゴシック" pitchFamily="34" charset="-128"/>
              </a:rPr>
              <a:t>Base Total (2875 casos)</a:t>
            </a:r>
            <a:endParaRPr lang="es-ES" altLang="es-CL" sz="140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graphicFrame>
        <p:nvGraphicFramePr>
          <p:cNvPr id="1331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86719"/>
              </p:ext>
            </p:extLst>
          </p:nvPr>
        </p:nvGraphicFramePr>
        <p:xfrm>
          <a:off x="287338" y="515938"/>
          <a:ext cx="8583612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Gráfico" r:id="rId4" imgW="9934634" imgH="4295723" progId="MSGraph.Chart.8">
                  <p:embed followColorScheme="full"/>
                </p:oleObj>
              </mc:Choice>
              <mc:Fallback>
                <p:oleObj name="Gráfico" r:id="rId4" imgW="9934634" imgH="4295723" progId="MSGraph.Chart.8">
                  <p:embed followColorScheme="full"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7338" y="515938"/>
                        <a:ext cx="8583612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AutoShape 13"/>
          <p:cNvSpPr>
            <a:spLocks noChangeAspect="1" noChangeArrowheads="1"/>
          </p:cNvSpPr>
          <p:nvPr/>
        </p:nvSpPr>
        <p:spPr bwMode="auto">
          <a:xfrm>
            <a:off x="3851275" y="3724275"/>
            <a:ext cx="1457325" cy="3063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SAC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8197" name="AutoShape 13"/>
          <p:cNvSpPr>
            <a:spLocks noChangeAspect="1" noChangeArrowheads="1"/>
          </p:cNvSpPr>
          <p:nvPr/>
        </p:nvSpPr>
        <p:spPr bwMode="auto">
          <a:xfrm>
            <a:off x="2159000" y="3724275"/>
            <a:ext cx="1457325" cy="3063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GRAL IM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+mn-ea"/>
            </a:endParaRPr>
          </a:p>
        </p:txBody>
      </p:sp>
      <p:sp>
        <p:nvSpPr>
          <p:cNvPr id="8200" name="AutoShape 13"/>
          <p:cNvSpPr>
            <a:spLocks noChangeAspect="1" noChangeArrowheads="1"/>
          </p:cNvSpPr>
          <p:nvPr/>
        </p:nvSpPr>
        <p:spPr bwMode="auto">
          <a:xfrm>
            <a:off x="5543550" y="3724275"/>
            <a:ext cx="1457325" cy="3063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2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PRECIO R/M°</a:t>
            </a:r>
          </a:p>
        </p:txBody>
      </p:sp>
      <p:sp>
        <p:nvSpPr>
          <p:cNvPr id="11" name="AutoShape 13"/>
          <p:cNvSpPr>
            <a:spLocks noChangeAspect="1" noChangeArrowheads="1"/>
          </p:cNvSpPr>
          <p:nvPr/>
        </p:nvSpPr>
        <p:spPr bwMode="auto">
          <a:xfrm>
            <a:off x="468313" y="3724275"/>
            <a:ext cx="1457325" cy="30638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s-CL" sz="1200" smtClean="0">
                <a:solidFill>
                  <a:srgbClr val="595959"/>
                </a:solidFill>
                <a:latin typeface="Tahoma" pitchFamily="34" charset="0"/>
                <a:cs typeface="Arial" pitchFamily="34" charset="0"/>
              </a:rPr>
              <a:t>GRAL COMPAÑÍA</a:t>
            </a:r>
            <a:endParaRPr lang="es-ES" altLang="es-CL" sz="1200" smtClean="0">
              <a:solidFill>
                <a:srgbClr val="595959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2" name="AutoShape 13"/>
          <p:cNvSpPr>
            <a:spLocks noChangeAspect="1" noChangeArrowheads="1"/>
          </p:cNvSpPr>
          <p:nvPr/>
        </p:nvSpPr>
        <p:spPr bwMode="auto">
          <a:xfrm>
            <a:off x="7291388" y="3725863"/>
            <a:ext cx="1457325" cy="306387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+mn-ea"/>
              </a:rPr>
              <a:t>IMAGEN</a:t>
            </a:r>
          </a:p>
        </p:txBody>
      </p:sp>
      <p:graphicFrame>
        <p:nvGraphicFramePr>
          <p:cNvPr id="13327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34378"/>
              </p:ext>
            </p:extLst>
          </p:nvPr>
        </p:nvGraphicFramePr>
        <p:xfrm>
          <a:off x="287524" y="3417888"/>
          <a:ext cx="8596126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Gráfico" r:id="rId6" imgW="9934634" imgH="2371636" progId="MSGraph.Chart.8">
                  <p:embed followColorScheme="full"/>
                </p:oleObj>
              </mc:Choice>
              <mc:Fallback>
                <p:oleObj name="Gráfico" r:id="rId6" imgW="9934634" imgH="2371636" progId="MSGraph.Chart.8">
                  <p:embed followColorScheme="full"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7524" y="3417888"/>
                        <a:ext cx="8596126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Triángulo isósceles"/>
          <p:cNvSpPr/>
          <p:nvPr/>
        </p:nvSpPr>
        <p:spPr bwMode="gray">
          <a:xfrm flipV="1">
            <a:off x="791133" y="1383618"/>
            <a:ext cx="144463" cy="72000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30 Triángulo isósceles"/>
          <p:cNvSpPr/>
          <p:nvPr/>
        </p:nvSpPr>
        <p:spPr bwMode="gray">
          <a:xfrm flipV="1">
            <a:off x="5075610" y="1383618"/>
            <a:ext cx="144462" cy="72000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31 Triángulo isósceles"/>
          <p:cNvSpPr/>
          <p:nvPr/>
        </p:nvSpPr>
        <p:spPr bwMode="gray">
          <a:xfrm flipV="1">
            <a:off x="6769385" y="1383618"/>
            <a:ext cx="142875" cy="72000"/>
          </a:xfrm>
          <a:prstGeom prst="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" name="9 Conector recto"/>
          <p:cNvCxnSpPr>
            <a:cxnSpLocks noChangeShapeType="1"/>
          </p:cNvCxnSpPr>
          <p:nvPr/>
        </p:nvCxnSpPr>
        <p:spPr bwMode="auto">
          <a:xfrm>
            <a:off x="3715093" y="1276350"/>
            <a:ext cx="0" cy="385127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12 Conector recto"/>
          <p:cNvCxnSpPr>
            <a:cxnSpLocks noChangeShapeType="1"/>
          </p:cNvCxnSpPr>
          <p:nvPr/>
        </p:nvCxnSpPr>
        <p:spPr bwMode="auto">
          <a:xfrm>
            <a:off x="5418481" y="1276350"/>
            <a:ext cx="0" cy="385127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13 Conector recto"/>
          <p:cNvCxnSpPr>
            <a:cxnSpLocks noChangeShapeType="1"/>
          </p:cNvCxnSpPr>
          <p:nvPr/>
        </p:nvCxnSpPr>
        <p:spPr bwMode="auto">
          <a:xfrm>
            <a:off x="2028482" y="1276350"/>
            <a:ext cx="0" cy="385127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20 Conector recto"/>
          <p:cNvCxnSpPr>
            <a:cxnSpLocks noChangeShapeType="1"/>
          </p:cNvCxnSpPr>
          <p:nvPr/>
        </p:nvCxnSpPr>
        <p:spPr bwMode="auto">
          <a:xfrm>
            <a:off x="7112686" y="1276350"/>
            <a:ext cx="0" cy="385127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18 Triángulo isósceles"/>
          <p:cNvSpPr/>
          <p:nvPr/>
        </p:nvSpPr>
        <p:spPr bwMode="gray">
          <a:xfrm flipV="1">
            <a:off x="7704348" y="1383618"/>
            <a:ext cx="144463" cy="72000"/>
          </a:xfrm>
          <a:prstGeom prst="triangl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es-CL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7291388" y="4371950"/>
            <a:ext cx="485191" cy="7200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H="1">
            <a:off x="935596" y="4299942"/>
            <a:ext cx="108012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5200588" y="4371950"/>
            <a:ext cx="108012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>
            <a:off x="6901390" y="4680397"/>
            <a:ext cx="108012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1331640" y="4443958"/>
            <a:ext cx="485191" cy="7200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23828" y="4623222"/>
            <a:ext cx="485191" cy="7200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_BODYSTYLE" val="0.7777777777777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_BODYSTYLE" val="0.7777777777777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_BODYSTYLE" val="0.7777777777777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9.10.2011 11:04:46"/>
  <p:tag name="VCT-TEMPLATE" val="GfK Template for Office 2007-2010 4-3.potx"/>
  <p:tag name="VCTMASTER" val="GfK Master for PPT 2010 4-3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1_GfK Master for PPT 2010 4-3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">
      <a:dk1>
        <a:sysClr val="windowText" lastClr="000000"/>
      </a:dk1>
      <a:lt1>
        <a:sysClr val="window" lastClr="FFFFFF"/>
      </a:lt1>
      <a:dk2>
        <a:srgbClr val="E95E0F"/>
      </a:dk2>
      <a:lt2>
        <a:srgbClr val="928580"/>
      </a:lt2>
      <a:accent1>
        <a:srgbClr val="E31B19"/>
      </a:accent1>
      <a:accent2>
        <a:srgbClr val="F9B200"/>
      </a:accent2>
      <a:accent3>
        <a:srgbClr val="FFD600"/>
      </a:accent3>
      <a:accent4>
        <a:srgbClr val="A1AF00"/>
      </a:accent4>
      <a:accent5>
        <a:srgbClr val="0087C8"/>
      </a:accent5>
      <a:accent6>
        <a:srgbClr val="004186"/>
      </a:accent6>
      <a:hlink>
        <a:srgbClr val="E95E0F"/>
      </a:hlink>
      <a:folHlink>
        <a:srgbClr val="92858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63271</TotalTime>
  <Words>1392</Words>
  <Application>Microsoft Office PowerPoint</Application>
  <PresentationFormat>Presentación en pantalla (16:9)</PresentationFormat>
  <Paragraphs>335</Paragraphs>
  <Slides>55</Slides>
  <Notes>15</Notes>
  <HiddenSlides>9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55</vt:i4>
      </vt:variant>
    </vt:vector>
  </HeadingPairs>
  <TitlesOfParts>
    <vt:vector size="58" baseType="lpstr">
      <vt:lpstr>1_GfK Master for PPT 2010 4-3</vt:lpstr>
      <vt:lpstr>think-cell Folie</vt:lpstr>
      <vt:lpstr>Gráfico</vt:lpstr>
      <vt:lpstr>Presentación de PowerPoint</vt:lpstr>
      <vt:lpstr> FICHA METODOLÓGICA</vt:lpstr>
      <vt:lpstr>Presentación de PowerPoint</vt:lpstr>
      <vt:lpstr>Presentación de PowerPoint</vt:lpstr>
      <vt:lpstr>Presentación de PowerPoint</vt:lpstr>
      <vt:lpstr>Presentación de PowerPoint</vt:lpstr>
      <vt:lpstr>Indicadores Globales NETAS – Total ENTEL   </vt:lpstr>
      <vt:lpstr>Presentación de PowerPoint</vt:lpstr>
      <vt:lpstr>Resumen Indicadores Globales – Mercado Base Total (2875 casos)</vt:lpstr>
      <vt:lpstr>Resumen Indicadores Generales NETAS: SUSCRIPCIÓN LIBRES</vt:lpstr>
      <vt:lpstr>Resumen Indicadores Generales NETAS: SUSCRIPCIÓN CONTROLADOS</vt:lpstr>
      <vt:lpstr>Resumen Indicadores Generales NETAS: SUSCRIPCIÓN CONTROLADOS</vt:lpstr>
      <vt:lpstr>Resumen Indicadores Generales NETAS: PREPAGO</vt:lpstr>
      <vt:lpstr>Resumen Indicadores Generales NETAS:   SANTIAGO     REGIONES</vt:lpstr>
      <vt:lpstr>Presentación de PowerPoint</vt:lpstr>
      <vt:lpstr>¿Y cuán satisfecho está con los siguientes aspectos de su IM ENTEL?  SS Planes Libres</vt:lpstr>
      <vt:lpstr>¿Y cuán satisfecho está con los siguientes aspectos de su IM ENTEL?  SS Planes Controlados</vt:lpstr>
      <vt:lpstr>¿Y cuán satisfecho está con los siguientes aspectos de su IM ENTEL?  Prepago</vt:lpstr>
      <vt:lpstr>¿Por qué razón evalúa con esa nota?: Razones Negativas</vt:lpstr>
      <vt:lpstr>¿Por qué razón evalúa con esa nota?: Razones Negativas – SUSCRIPCIÓN</vt:lpstr>
      <vt:lpstr>¿Por qué razón evalúa con esa nota?: Razones Negativas – PREPAGO</vt:lpstr>
      <vt:lpstr>Compañía que ofrece mejor servicio de Internet Móvil Base Total Muestra</vt:lpstr>
      <vt:lpstr>¿Por qué es la que ofrece el mejor servicio de IM? </vt:lpstr>
      <vt:lpstr>Presentación de PowerPoint</vt:lpstr>
      <vt:lpstr>Presentación de PowerPoint</vt:lpstr>
      <vt:lpstr>Presentación de PowerPoint</vt:lpstr>
      <vt:lpstr>Satisfacción con el Plan que tiene con Entel En relación al plan que tiene contratado con ENTEL, en general ¿con escala 1 a 7, Cuán satisfecho está usted con su plan? Total Clientes Suscripción</vt:lpstr>
      <vt:lpstr>¿Por qué razón evalúa con esa nota?: SUSCRIPCIÓN</vt:lpstr>
      <vt:lpstr>En general, considerando lo que paga  ¿cómo evalúa usted el servicio que recibe de ENTEL? Base: Total Muestra</vt:lpstr>
      <vt:lpstr>Satisfacción Bolsas de Datos/ Evaluación procedimiento de compra y activación Sólo planes Cuenta Controlada y Prepago </vt:lpstr>
      <vt:lpstr>Razones Evaluación Bolsas de Datos  PREPAGO</vt:lpstr>
      <vt:lpstr>Satisfacción Canales de Compra Bolsas de Datos Sólo planes Cuenta Controlada y Prepago </vt:lpstr>
      <vt:lpstr>¿Por qué calificaría con esa nota su experiencia en general?  CUENTA CONTROLADA Y PREPAGO</vt:lpstr>
      <vt:lpstr>Conocimiento Nuevos Planes con App Ilimitadas ¿Conoce los nuevos planes con aplicaciones ilimitadas como Whatsapp, Facebook? Como cliente Entel, ¿Se ha cambio a este nuevo plan? Total Clientes Suscripción  </vt:lpstr>
      <vt:lpstr>Evaluación Nueva Oferta de Planes Base: Clientes Suscripción que conocen la nueva oferta</vt:lpstr>
      <vt:lpstr>Razones Evaluación Nueva Oferta SUSCRIPCIÓN</vt:lpstr>
      <vt:lpstr>Presentación de PowerPoint</vt:lpstr>
      <vt:lpstr>Razones Satisfacción WhatsApp Ilimitado  PREPAGO</vt:lpstr>
      <vt:lpstr>Presentación de PowerPoint</vt:lpstr>
      <vt:lpstr>Razones Satisfacción RRSS Ilimitadas  PREPAGO</vt:lpstr>
      <vt:lpstr>Respecto a su experiencia para navegar por Internet a través de su celular,  ¿Cuan satisfecho esta con su actual equipo?  Base Total Muestra</vt:lpstr>
      <vt:lpstr>Presentación de PowerPoint</vt:lpstr>
      <vt:lpstr>¿Y cuán satisfecho está con los siguientes aspectos de facturación?  Clientes Suscripción Base: Quienes han recibido boleta en los últimos 3 meses (72%=1409 casos)</vt:lpstr>
      <vt:lpstr>¿Y cuán satisfecho está con los siguientes aspectos de facturación?  Clientes LIBRES Base: Quienes han recibido boleta en los últimos 3 meses </vt:lpstr>
      <vt:lpstr>¿Y cuán satisfecho está con los siguientes aspectos de facturación?  Clientes CONTROLADOS Base: Quienes han recibido boleta en los últimos 3 meses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Recomendación/ Permanencia: Base Total</vt:lpstr>
      <vt:lpstr>Presentación de PowerPoint</vt:lpstr>
    </vt:vector>
  </TitlesOfParts>
  <Company>GfK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subject>[Subtitle of presentation]</dc:subject>
  <dc:creator>[GfK Employee]</dc:creator>
  <dc:description>Optimized for MS PowerPoint 2010 (optionally can be used under MS PowerPoint 2007).</dc:description>
  <cp:lastModifiedBy>Monti Campos Amadai Margarita</cp:lastModifiedBy>
  <cp:revision>4086</cp:revision>
  <cp:lastPrinted>2017-08-17T12:55:27Z</cp:lastPrinted>
  <dcterms:created xsi:type="dcterms:W3CDTF">2011-11-05T20:11:32Z</dcterms:created>
  <dcterms:modified xsi:type="dcterms:W3CDTF">2017-09-28T14:08:35Z</dcterms:modified>
</cp:coreProperties>
</file>