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256" r:id="rId2"/>
    <p:sldId id="278" r:id="rId3"/>
    <p:sldId id="288" r:id="rId4"/>
    <p:sldId id="289" r:id="rId5"/>
    <p:sldId id="259" r:id="rId6"/>
  </p:sldIdLst>
  <p:sldSz cx="9144000" cy="6858000" type="screen4x3"/>
  <p:notesSz cx="7010400" cy="93964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9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orient="horz" pos="1104">
          <p15:clr>
            <a:srgbClr val="A4A3A4"/>
          </p15:clr>
        </p15:guide>
        <p15:guide id="7" orient="horz" pos="1008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2544">
          <p15:clr>
            <a:srgbClr val="A4A3A4"/>
          </p15:clr>
        </p15:guide>
        <p15:guide id="10" orient="horz" pos="336">
          <p15:clr>
            <a:srgbClr val="A4A3A4"/>
          </p15:clr>
        </p15:guide>
        <p15:guide id="11" pos="2832">
          <p15:clr>
            <a:srgbClr val="A4A3A4"/>
          </p15:clr>
        </p15:guide>
        <p15:guide id="12" pos="336">
          <p15:clr>
            <a:srgbClr val="A4A3A4"/>
          </p15:clr>
        </p15:guide>
        <p15:guide id="13" pos="5424">
          <p15:clr>
            <a:srgbClr val="A4A3A4"/>
          </p15:clr>
        </p15:guide>
        <p15:guide id="14" pos="2928">
          <p15:clr>
            <a:srgbClr val="A4A3A4"/>
          </p15:clr>
        </p15:guide>
        <p15:guide id="15" pos="1968">
          <p15:clr>
            <a:srgbClr val="A4A3A4"/>
          </p15:clr>
        </p15:guide>
        <p15:guide id="16" pos="2070">
          <p15:clr>
            <a:srgbClr val="A4A3A4"/>
          </p15:clr>
        </p15:guide>
        <p15:guide id="17" pos="3792">
          <p15:clr>
            <a:srgbClr val="A4A3A4"/>
          </p15:clr>
        </p15:guide>
        <p15:guide id="18" pos="1104">
          <p15:clr>
            <a:srgbClr val="A4A3A4"/>
          </p15:clr>
        </p15:guide>
        <p15:guide id="19" pos="4656">
          <p15:clr>
            <a:srgbClr val="A4A3A4"/>
          </p15:clr>
        </p15:guide>
        <p15:guide id="20" pos="4560">
          <p15:clr>
            <a:srgbClr val="A4A3A4"/>
          </p15:clr>
        </p15:guide>
        <p15:guide id="21" pos="3696">
          <p15:clr>
            <a:srgbClr val="A4A3A4"/>
          </p15:clr>
        </p15:guide>
        <p15:guide id="22" pos="1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5" autoAdjust="0"/>
    <p:restoredTop sz="94718" autoAdjust="0"/>
  </p:normalViewPr>
  <p:slideViewPr>
    <p:cSldViewPr>
      <p:cViewPr varScale="1">
        <p:scale>
          <a:sx n="99" d="100"/>
          <a:sy n="99" d="100"/>
        </p:scale>
        <p:origin x="450" y="90"/>
      </p:cViewPr>
      <p:guideLst>
        <p:guide orient="horz" pos="144"/>
        <p:guide orient="horz" pos="436"/>
        <p:guide orient="horz" pos="4179"/>
        <p:guide orient="horz" pos="3888"/>
        <p:guide orient="horz" pos="3984"/>
        <p:guide orient="horz" pos="1104"/>
        <p:guide orient="horz" pos="1008"/>
        <p:guide orient="horz" pos="2448"/>
        <p:guide orient="horz" pos="2544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9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s-CL" smtClean="0">
                <a:latin typeface="Arial" pitchFamily="34" charset="0"/>
                <a:cs typeface="Arial" pitchFamily="34" charset="0"/>
              </a:rPr>
              <a:pPr/>
              <a:t>22-08-2016</a:t>
            </a:fld>
            <a:endParaRPr lang="es-CL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4961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es-CL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924961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s-CL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CL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1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s-CL" smtClean="0"/>
              <a:pPr/>
              <a:t>22-08-2016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704850"/>
            <a:ext cx="4699000" cy="3524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63296"/>
            <a:ext cx="5608320" cy="4228386"/>
          </a:xfrm>
          <a:prstGeom prst="rect">
            <a:avLst/>
          </a:prstGeom>
        </p:spPr>
        <p:txBody>
          <a:bodyPr vert="horz" lIns="93744" tIns="46872" rIns="93744" bIns="46872" rtlCol="0">
            <a:normAutofit/>
          </a:bodyPr>
          <a:lstStyle/>
          <a:p>
            <a:pPr lvl="0"/>
            <a:r>
              <a:rPr lang="es-CL" smtClean="0"/>
              <a:t>Click to edit Master text styles</a:t>
            </a:r>
          </a:p>
          <a:p>
            <a:pPr lvl="1"/>
            <a:r>
              <a:rPr lang="es-CL" smtClean="0"/>
              <a:t>Second level</a:t>
            </a:r>
          </a:p>
          <a:p>
            <a:pPr lvl="2"/>
            <a:r>
              <a:rPr lang="es-CL" smtClean="0"/>
              <a:t>Third level</a:t>
            </a:r>
          </a:p>
          <a:p>
            <a:pPr lvl="3"/>
            <a:r>
              <a:rPr lang="es-CL" smtClean="0"/>
              <a:t>Fourth level</a:t>
            </a:r>
          </a:p>
          <a:p>
            <a:pPr lvl="4"/>
            <a:r>
              <a:rPr lang="es-CL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4961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924961"/>
            <a:ext cx="3037840" cy="469821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895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07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658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759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258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625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add the presentation’s main title</a:t>
            </a:r>
            <a:endParaRPr lang="es-CL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Subtitle and date (move higher if title is only one line)</a:t>
            </a:r>
            <a:endParaRPr lang="es-CL" noProof="0" dirty="0" smtClean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CL" noProof="0" smtClean="0"/>
              <a:t>www.pwc.cl</a:t>
            </a:r>
            <a:endParaRPr lang="es-CL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968EC637-99E5-4382-8F34-82D7C057FBB7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B13889EF-DB8B-4794-B543-90D628A17A3C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8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Slide </a:t>
            </a:r>
            <a:fld id="{CBFFE895-1773-4824-AB25-1AB4294DD033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solidFill>
                  <a:schemeClr val="lt1"/>
                </a:solidFill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solidFill>
                <a:schemeClr val="lt1"/>
              </a:solidFill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1"/>
            <a:ext cx="80772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CL" noProof="0" smtClean="0"/>
              <a:t>Click to edit Master subtitle style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9BF06BE3-DB98-4C9A-8CC4-BE3D8265DD44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0"/>
            <a:ext cx="80772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Click to edit Master subtitle style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Slide </a:t>
            </a:r>
            <a:fld id="{2978538F-CAD6-4DEE-8C89-AB2E0D878688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solidFill>
                  <a:schemeClr val="lt1"/>
                </a:solidFill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solidFill>
                <a:schemeClr val="lt1"/>
              </a:solidFill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533401" y="2819400"/>
            <a:ext cx="39623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Click to edit Master subtitle style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es-CL" smtClean="0"/>
              <a:t>Slide </a:t>
            </a:r>
            <a:fld id="{E813D7A3-915E-4B00-8F5A-0122B87295C3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solidFill>
                  <a:schemeClr val="lt1"/>
                </a:solidFill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solidFill>
                <a:schemeClr val="lt1"/>
              </a:solidFill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5096257" y="-2734056"/>
            <a:ext cx="152399" cy="6839712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s-CL" noProof="0" smtClean="0"/>
              <a:t>Click to add the presentation’s main title</a:t>
            </a:r>
            <a:endParaRPr lang="es-CL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Subtitle and date (move higher if title is only one line)</a:t>
            </a:r>
            <a:endParaRPr lang="es-CL" noProof="0" dirty="0" smtClean="0"/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CL" noProof="0" smtClean="0"/>
              <a:t>www.pwc.cl</a:t>
            </a:r>
            <a:endParaRPr lang="es-CL" noProof="0" dirty="0"/>
          </a:p>
        </p:txBody>
      </p:sp>
      <p:grpSp>
        <p:nvGrpSpPr>
          <p:cNvPr id="102" name="Group 101"/>
          <p:cNvGrpSpPr>
            <a:grpSpLocks noChangeAspect="1"/>
          </p:cNvGrpSpPr>
          <p:nvPr userDrawn="1"/>
        </p:nvGrpSpPr>
        <p:grpSpPr>
          <a:xfrm>
            <a:off x="968592" y="5768681"/>
            <a:ext cx="1232283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609601" y="3048000"/>
            <a:ext cx="9144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s-CL" noProof="0" smtClean="0"/>
              <a:t>Click icon to add picture</a:t>
            </a:r>
            <a:endParaRPr lang="es-CL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489086" y="2901697"/>
            <a:ext cx="1209752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add the presentation’s main title</a:t>
            </a:r>
            <a:endParaRPr lang="es-CL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Subtitle and date (move higher if title is only one line)</a:t>
            </a:r>
            <a:endParaRPr lang="es-CL" noProof="0" dirty="0" smtClean="0"/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CL" noProof="0" smtClean="0"/>
              <a:t>www.pwc.cl</a:t>
            </a:r>
            <a:endParaRPr lang="es-CL" noProof="0" dirty="0"/>
          </a:p>
        </p:txBody>
      </p:sp>
      <p:grpSp>
        <p:nvGrpSpPr>
          <p:cNvPr id="96" name="Group 32"/>
          <p:cNvGrpSpPr/>
          <p:nvPr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add the presentation’s main title</a:t>
            </a:r>
            <a:endParaRPr lang="es-CL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Subtitle and date (move higher if title is only one line)</a:t>
            </a:r>
            <a:endParaRPr lang="es-CL" noProof="0" dirty="0" smtClean="0"/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CL" noProof="0" smtClean="0"/>
              <a:t>www.pwc.cl</a:t>
            </a:r>
            <a:endParaRPr lang="es-CL" noProof="0" dirty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1752600" y="2899977"/>
            <a:ext cx="63246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s-CL" noProof="0" smtClean="0"/>
              <a:t>Click icon to add picture</a:t>
            </a:r>
            <a:endParaRPr lang="es-CL" noProof="0" dirty="0"/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s-CL" dirty="0" smtClean="0"/>
              <a:t>Agosto 2015</a:t>
            </a:r>
            <a:endParaRPr lang="es-CL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362E92C-E989-4D66-8E43-0B2E53FF3E06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4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7391400" y="685801"/>
            <a:ext cx="17526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1752600" y="0"/>
            <a:ext cx="56388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1752600" y="685800"/>
            <a:ext cx="56388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s-CL" noProof="0" smtClean="0"/>
              <a:t>Click to add the presentation’s main title</a:t>
            </a:r>
            <a:endParaRPr lang="es-CL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s-CL" noProof="0" smtClean="0"/>
              <a:t>Subtitle and date (move higher if title is only one line)</a:t>
            </a:r>
            <a:endParaRPr lang="es-CL" noProof="0" dirty="0" smtClean="0"/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CL" noProof="0" smtClean="0"/>
              <a:t>www.pwc.cl</a:t>
            </a:r>
            <a:endParaRPr lang="es-CL" noProof="0" dirty="0"/>
          </a:p>
        </p:txBody>
      </p:sp>
      <p:grpSp>
        <p:nvGrpSpPr>
          <p:cNvPr id="11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5867400"/>
            <a:ext cx="48006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CL" noProof="0" smtClean="0"/>
              <a:t>Add legal and copyright disclaimers here.</a:t>
            </a:r>
            <a:endParaRPr lang="es-CL" noProof="0" dirty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1"/>
            <a:ext cx="3962400" cy="4419599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1" y="1752600"/>
            <a:ext cx="3962399" cy="4419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AEA3AF1-5A33-46D4-9DE1-C81D11A61D8D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1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33400" y="1752601"/>
            <a:ext cx="2590800" cy="4419599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76601" y="1752601"/>
            <a:ext cx="2590799" cy="4419599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1752601"/>
            <a:ext cx="2590800" cy="4419599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CEADE201-433F-4CC8-9DFB-C9C0D9A645B8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3352800"/>
            <a:ext cx="3962400" cy="28194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199" y="3352800"/>
            <a:ext cx="3962401" cy="28194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8077200" cy="14478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2FA58EC9-AB11-41E2-B8EC-0F65BC442B6B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9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019800" y="1752600"/>
            <a:ext cx="2590800" cy="2133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4038600"/>
            <a:ext cx="2590800" cy="2133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5334000" cy="4419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EBC8E058-2EDE-4BEF-B20F-D8823970CFB1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20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0"/>
            <a:ext cx="2590800" cy="2133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4038600"/>
            <a:ext cx="2590800" cy="2133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76600" y="1752600"/>
            <a:ext cx="5334000" cy="4419600"/>
          </a:xfrm>
        </p:spPr>
        <p:txBody>
          <a:bodyPr/>
          <a:lstStyle/>
          <a:p>
            <a:pPr lvl="0"/>
            <a:r>
              <a:rPr lang="es-CL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C73AC742-61B1-4285-89D7-35F4A150B94C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20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334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s-CL" noProof="1" smtClean="0"/>
              <a:t>Click to edit Master title style</a:t>
            </a:r>
            <a:endParaRPr lang="es-CL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CL" noProof="1" smtClean="0"/>
              <a:t>Click to edit Master text styles</a:t>
            </a:r>
          </a:p>
          <a:p>
            <a:pPr lvl="1"/>
            <a:r>
              <a:rPr lang="es-CL" noProof="1" smtClean="0"/>
              <a:t>Second level</a:t>
            </a:r>
          </a:p>
          <a:p>
            <a:pPr lvl="2"/>
            <a:r>
              <a:rPr lang="es-CL" noProof="1" smtClean="0"/>
              <a:t>Third level</a:t>
            </a:r>
          </a:p>
          <a:p>
            <a:pPr lvl="3"/>
            <a:r>
              <a:rPr lang="es-CL" noProof="1" smtClean="0"/>
              <a:t>Fourth level</a:t>
            </a:r>
          </a:p>
          <a:p>
            <a:pPr lvl="4"/>
            <a:r>
              <a:rPr lang="es-CL" noProof="1" smtClean="0"/>
              <a:t>Fifth level</a:t>
            </a:r>
            <a:endParaRPr lang="es-CL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25908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CL" noProof="1" smtClean="0"/>
              <a:t>Click to edit Master text styles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791201" y="-2057400"/>
            <a:ext cx="152399" cy="54864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E0B119FE-5F23-4289-973C-A849B3FE8C59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7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s-CL" noProof="0" smtClean="0"/>
              <a:t>Click to edit Master title style</a:t>
            </a:r>
            <a:endParaRPr lang="es-CL" noProof="0"/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L" smtClean="0"/>
              <a:t>marzo 2013</a:t>
            </a:r>
            <a:endParaRPr lang="es-C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IFRS</a:t>
            </a:r>
            <a:endParaRPr lang="es-C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40FD9592-9C66-4CED-B59B-A5C8608A17F8}" type="slidenum">
              <a:rPr lang="es-CL" smtClean="0"/>
              <a:pPr/>
              <a:t>‹#›</a:t>
            </a:fld>
            <a:endParaRPr lang="es-CL"/>
          </a:p>
        </p:txBody>
      </p:sp>
      <p:sp>
        <p:nvSpPr>
          <p:cNvPr id="16" name="PwCFirm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L" sz="1000" b="0" i="0" u="none" baseline="0" smtClean="0">
                <a:effectLst/>
                <a:latin typeface="Arial"/>
              </a:rPr>
              <a:t>PwC </a:t>
            </a:r>
            <a:r>
              <a:rPr kumimoji="0" lang="es-CL" sz="1000" b="0" i="0" u="none" baseline="0" smtClean="0">
                <a:effectLst/>
                <a:latin typeface="+mn-lt"/>
              </a:rPr>
              <a:t>Chile</a:t>
            </a:r>
            <a:endParaRPr kumimoji="0" lang="es-CL" sz="1000" b="0" i="0" u="none" baseline="0" dirty="0" smtClean="0">
              <a:effectLst/>
              <a:latin typeface="Arial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s-CL" noProof="0" smtClean="0"/>
              <a:t>Click to edit</a:t>
            </a:r>
            <a:br>
              <a:rPr lang="es-CL" noProof="0" smtClean="0"/>
            </a:br>
            <a:r>
              <a:rPr lang="es-CL" noProof="0" smtClean="0"/>
              <a:t>Master title style</a:t>
            </a:r>
            <a:endParaRPr lang="es-CL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1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CL" noProof="0" smtClean="0"/>
              <a:t>Click to edit Master text styles</a:t>
            </a:r>
          </a:p>
          <a:p>
            <a:pPr lvl="1"/>
            <a:r>
              <a:rPr lang="es-CL" noProof="0" smtClean="0"/>
              <a:t>Second level</a:t>
            </a:r>
          </a:p>
          <a:p>
            <a:pPr lvl="2"/>
            <a:r>
              <a:rPr lang="es-CL" noProof="0" smtClean="0"/>
              <a:t>Third level</a:t>
            </a:r>
          </a:p>
          <a:p>
            <a:pPr lvl="3"/>
            <a:r>
              <a:rPr lang="es-CL" noProof="0" smtClean="0"/>
              <a:t>Fourth level</a:t>
            </a:r>
          </a:p>
          <a:p>
            <a:pPr lvl="4"/>
            <a:r>
              <a:rPr lang="es-CL" noProof="0" smtClean="0"/>
              <a:t>Fifth level</a:t>
            </a:r>
            <a:endParaRPr lang="es-CL" noProof="0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352" y="6324600"/>
            <a:ext cx="5260848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CL" dirty="0" smtClean="0"/>
              <a:t>Agosto 2015</a:t>
            </a:r>
            <a:endParaRPr lang="es-C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CL" smtClean="0"/>
              <a:t>Slide </a:t>
            </a:r>
            <a:fld id="{520F460B-E40D-4AA8-8090-EFA9E98459E9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Universidad Católica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smtClean="0"/>
              <a:t>www.pwc.cl</a:t>
            </a:r>
            <a:endParaRPr lang="es-CL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3284984"/>
            <a:ext cx="3528392" cy="36004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s-CL" sz="2000" dirty="0" smtClean="0">
                <a:solidFill>
                  <a:schemeClr val="bg1"/>
                </a:solidFill>
                <a:latin typeface="Georgia" pitchFamily="18" charset="0"/>
              </a:rPr>
              <a:t>Jonathan Yeomans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Próximos temas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s-CL" b="1" dirty="0" smtClean="0">
                <a:solidFill>
                  <a:schemeClr val="tx2"/>
                </a:solidFill>
              </a:rPr>
              <a:t>Agenda: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CL" dirty="0" smtClean="0"/>
              <a:t>Existencias</a:t>
            </a:r>
            <a:endParaRPr lang="es-CL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362E92C-E989-4D66-8E43-0B2E53FF3E06}" type="slidenum">
              <a:rPr lang="es-CL" smtClean="0"/>
              <a:pPr/>
              <a:t>2</a:t>
            </a:fld>
            <a:endParaRPr lang="es-CL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530352" y="6324600"/>
            <a:ext cx="5260848" cy="150876"/>
          </a:xfrm>
        </p:spPr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27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</a:t>
            </a:r>
            <a:r>
              <a:rPr lang="es-CL" dirty="0" smtClean="0"/>
              <a:t>. Existencias</a:t>
            </a:r>
            <a:endParaRPr lang="es-C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362E92C-E989-4D66-8E43-0B2E53FF3E06}" type="slidenum">
              <a:rPr lang="es-CL" smtClean="0"/>
              <a:pPr/>
              <a:t>3</a:t>
            </a:fld>
            <a:endParaRPr lang="es-CL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530352" y="6324600"/>
            <a:ext cx="5260848" cy="150876"/>
          </a:xfrm>
        </p:spPr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467544" y="1052736"/>
            <a:ext cx="72008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8775" indent="-180975" defTabSz="912813">
              <a:spcBef>
                <a:spcPct val="20000"/>
              </a:spcBef>
              <a:spcAft>
                <a:spcPct val="20000"/>
              </a:spcAft>
              <a:buFont typeface="Arial" charset="0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900113" indent="-361950" defTabSz="912813">
              <a:spcAft>
                <a:spcPct val="20000"/>
              </a:spcAft>
              <a:buChar char="•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441450" indent="-361950" defTabSz="912813"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963738" indent="-342900" defTabSz="912813">
              <a:spcAft>
                <a:spcPct val="20000"/>
              </a:spcAft>
              <a:buChar char="•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marL="2486025" indent="-342900" defTabSz="912813"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943225" indent="-342900" defTabSz="912813" fontAlgn="base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3400425" indent="-342900" defTabSz="912813" fontAlgn="base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857625" indent="-342900" defTabSz="912813" fontAlgn="base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4314825" indent="-342900" defTabSz="912813" fontAlgn="base">
              <a:spcBef>
                <a:spcPct val="0"/>
              </a:spcBef>
              <a:spcAft>
                <a:spcPct val="20000"/>
              </a:spcAft>
              <a:buFont typeface="Arial" charset="0"/>
              <a:buChar char="-"/>
              <a:tabLst>
                <a:tab pos="446088" algn="l"/>
                <a:tab pos="714375" algn="l"/>
                <a:tab pos="892175" algn="l"/>
                <a:tab pos="1074738" algn="l"/>
                <a:tab pos="1427163" algn="l"/>
                <a:tab pos="1700213" algn="l"/>
              </a:tabLst>
              <a:defRPr sz="20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buClr>
                <a:srgbClr val="FFFFFF"/>
              </a:buClr>
              <a:buSzTx/>
              <a:tabLst/>
            </a:pPr>
            <a:r>
              <a:rPr lang="es-CL" altLang="en-US" sz="1400" dirty="0" smtClean="0">
                <a:solidFill>
                  <a:schemeClr val="tx1"/>
                </a:solidFill>
                <a:latin typeface="+mj-lt"/>
              </a:rPr>
              <a:t>¿Qué son las existencias?</a:t>
            </a:r>
          </a:p>
          <a:p>
            <a:pPr marL="0" indent="0">
              <a:buClr>
                <a:srgbClr val="FFFFFF"/>
              </a:buClr>
              <a:buSzTx/>
              <a:tabLst/>
            </a:pPr>
            <a:endParaRPr lang="es-CL" altLang="en-US" sz="1400" dirty="0">
              <a:solidFill>
                <a:schemeClr val="tx1"/>
              </a:solidFill>
              <a:latin typeface="+mj-lt"/>
            </a:endParaRPr>
          </a:p>
          <a:p>
            <a:pPr marL="0" indent="0">
              <a:buClr>
                <a:srgbClr val="FFFFFF"/>
              </a:buClr>
              <a:buSzTx/>
              <a:tabLst/>
            </a:pPr>
            <a:r>
              <a:rPr lang="es-CL" altLang="en-US" sz="1400" dirty="0" smtClean="0">
                <a:solidFill>
                  <a:schemeClr val="tx1"/>
                </a:solidFill>
                <a:latin typeface="+mj-lt"/>
              </a:rPr>
              <a:t>¿Cuál es el costo de las existencias?</a:t>
            </a:r>
          </a:p>
          <a:p>
            <a:pPr marL="0" indent="0">
              <a:buClr>
                <a:srgbClr val="FFFFFF"/>
              </a:buClr>
              <a:buSzTx/>
              <a:tabLst/>
            </a:pPr>
            <a:endParaRPr lang="es-CL" altLang="en-US" sz="1400" dirty="0">
              <a:solidFill>
                <a:schemeClr val="tx1"/>
              </a:solidFill>
              <a:latin typeface="+mj-lt"/>
            </a:endParaRPr>
          </a:p>
          <a:p>
            <a:pPr marL="0" indent="0">
              <a:buClr>
                <a:srgbClr val="FFFFFF"/>
              </a:buClr>
              <a:buSzTx/>
              <a:tabLst/>
            </a:pPr>
            <a:r>
              <a:rPr lang="es-CL" altLang="en-US" sz="1400" dirty="0" smtClean="0">
                <a:solidFill>
                  <a:schemeClr val="tx1"/>
                </a:solidFill>
                <a:latin typeface="+mj-lt"/>
              </a:rPr>
              <a:t>¿Qué conceptos se consideran parte del costo de adquisición?</a:t>
            </a:r>
          </a:p>
          <a:p>
            <a:pPr marL="0" indent="0">
              <a:buClr>
                <a:srgbClr val="FFFFFF"/>
              </a:buClr>
              <a:buSzTx/>
              <a:tabLst/>
            </a:pPr>
            <a:endParaRPr lang="es-CL" altLang="en-US" sz="1400" dirty="0">
              <a:solidFill>
                <a:schemeClr val="tx1"/>
              </a:solidFill>
              <a:latin typeface="+mj-lt"/>
            </a:endParaRPr>
          </a:p>
          <a:p>
            <a:pPr marL="0" indent="0">
              <a:buClr>
                <a:srgbClr val="FFFFFF"/>
              </a:buClr>
              <a:buSzTx/>
              <a:tabLst/>
            </a:pPr>
            <a:r>
              <a:rPr lang="es-CL" altLang="en-US" sz="1400" dirty="0" smtClean="0">
                <a:solidFill>
                  <a:schemeClr val="tx1"/>
                </a:solidFill>
                <a:latin typeface="+mj-lt"/>
              </a:rPr>
              <a:t>¿Cuáles se consideran costos de conversión? ¿Directos e indirectos? ¿Utilización total o parcial de la planta productiva?</a:t>
            </a:r>
          </a:p>
          <a:p>
            <a:pPr marL="0" indent="0">
              <a:buClr>
                <a:srgbClr val="FFFFFF"/>
              </a:buClr>
              <a:buSzTx/>
              <a:tabLst/>
            </a:pPr>
            <a:endParaRPr lang="es-CL" altLang="en-US" sz="1400" dirty="0">
              <a:solidFill>
                <a:schemeClr val="tx1"/>
              </a:solidFill>
              <a:latin typeface="+mj-lt"/>
            </a:endParaRPr>
          </a:p>
          <a:p>
            <a:pPr marL="0" indent="0">
              <a:buClr>
                <a:srgbClr val="FFFFFF"/>
              </a:buClr>
              <a:buSzTx/>
              <a:tabLst/>
            </a:pPr>
            <a:r>
              <a:rPr lang="es-CL" altLang="en-US" sz="1400" dirty="0" smtClean="0">
                <a:solidFill>
                  <a:schemeClr val="tx1"/>
                </a:solidFill>
                <a:latin typeface="+mj-lt"/>
              </a:rPr>
              <a:t>¿Qué son los “otros costos”?</a:t>
            </a:r>
          </a:p>
          <a:p>
            <a:pPr marL="0" indent="0">
              <a:buClr>
                <a:srgbClr val="FFFFFF"/>
              </a:buClr>
              <a:buSzTx/>
              <a:tabLst/>
            </a:pPr>
            <a:endParaRPr lang="es-CL" altLang="en-US" sz="1400" dirty="0">
              <a:solidFill>
                <a:schemeClr val="tx1"/>
              </a:solidFill>
              <a:latin typeface="+mj-lt"/>
            </a:endParaRPr>
          </a:p>
          <a:p>
            <a:pPr marL="0" indent="0">
              <a:buClr>
                <a:srgbClr val="FFFFFF"/>
              </a:buClr>
              <a:buSzTx/>
              <a:tabLst/>
            </a:pPr>
            <a:r>
              <a:rPr lang="es-CL" altLang="en-US" sz="1400" dirty="0" smtClean="0">
                <a:solidFill>
                  <a:schemeClr val="tx1"/>
                </a:solidFill>
                <a:latin typeface="+mj-lt"/>
              </a:rPr>
              <a:t>¿Qué pasa cuando hay subproductos en el proceso productivo?</a:t>
            </a:r>
          </a:p>
          <a:p>
            <a:pPr marL="0" indent="0">
              <a:buClr>
                <a:srgbClr val="FFFFFF"/>
              </a:buClr>
              <a:buSzTx/>
              <a:tabLst/>
            </a:pPr>
            <a:endParaRPr lang="es-CL" altLang="en-US" sz="1400" dirty="0">
              <a:solidFill>
                <a:schemeClr val="tx1"/>
              </a:solidFill>
              <a:latin typeface="+mj-lt"/>
            </a:endParaRPr>
          </a:p>
          <a:p>
            <a:pPr marL="0" indent="0">
              <a:buClr>
                <a:srgbClr val="FFFFFF"/>
              </a:buClr>
              <a:buSzTx/>
              <a:tabLst/>
            </a:pPr>
            <a:r>
              <a:rPr lang="es-CL" altLang="en-US" sz="1400" dirty="0" smtClean="0">
                <a:solidFill>
                  <a:schemeClr val="tx1"/>
                </a:solidFill>
                <a:latin typeface="+mj-lt"/>
              </a:rPr>
              <a:t>¿Qué gastos/costos se deben excluir del costo de las existencias?</a:t>
            </a:r>
          </a:p>
          <a:p>
            <a:pPr marL="0" indent="0">
              <a:buClr>
                <a:srgbClr val="FFFFFF"/>
              </a:buClr>
              <a:buSzTx/>
              <a:tabLst/>
            </a:pPr>
            <a:endParaRPr lang="es-CL" altLang="en-US" sz="1400" dirty="0">
              <a:solidFill>
                <a:schemeClr val="tx1"/>
              </a:solidFill>
              <a:latin typeface="+mj-lt"/>
            </a:endParaRPr>
          </a:p>
          <a:p>
            <a:pPr marL="0" indent="0">
              <a:buClr>
                <a:srgbClr val="FFFFFF"/>
              </a:buClr>
              <a:buSzTx/>
              <a:tabLst/>
            </a:pPr>
            <a:r>
              <a:rPr lang="es-CL" altLang="en-US" sz="1400" dirty="0" smtClean="0">
                <a:solidFill>
                  <a:schemeClr val="tx1"/>
                </a:solidFill>
                <a:latin typeface="+mj-lt"/>
              </a:rPr>
              <a:t>¿Cuáles son las fórmulas de costeo que se pueden utilizar?</a:t>
            </a:r>
          </a:p>
          <a:p>
            <a:pPr marL="0" indent="0">
              <a:buClr>
                <a:srgbClr val="FFFFFF"/>
              </a:buClr>
              <a:buSzTx/>
              <a:tabLst/>
            </a:pPr>
            <a:endParaRPr lang="es-CL" altLang="en-US" sz="1400" dirty="0">
              <a:solidFill>
                <a:schemeClr val="tx1"/>
              </a:solidFill>
              <a:latin typeface="+mj-lt"/>
            </a:endParaRPr>
          </a:p>
          <a:p>
            <a:pPr marL="0" indent="0">
              <a:buClr>
                <a:srgbClr val="FFFFFF"/>
              </a:buClr>
              <a:buSzTx/>
              <a:tabLst/>
            </a:pPr>
            <a:r>
              <a:rPr lang="es-CL" altLang="en-US" sz="1400" dirty="0" smtClean="0">
                <a:solidFill>
                  <a:schemeClr val="tx1"/>
                </a:solidFill>
                <a:latin typeface="+mj-lt"/>
              </a:rPr>
              <a:t>¿Cómo se calcula el Valor Neto de Realización?</a:t>
            </a:r>
          </a:p>
        </p:txBody>
      </p:sp>
      <p:sp>
        <p:nvSpPr>
          <p:cNvPr id="4" name="Rectangle 3"/>
          <p:cNvSpPr/>
          <p:nvPr/>
        </p:nvSpPr>
        <p:spPr bwMode="ltGray">
          <a:xfrm>
            <a:off x="8244408" y="1052736"/>
            <a:ext cx="360040" cy="360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ltGray">
          <a:xfrm>
            <a:off x="8257306" y="1700808"/>
            <a:ext cx="360040" cy="360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ltGray">
          <a:xfrm>
            <a:off x="8257306" y="2348880"/>
            <a:ext cx="360040" cy="360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8257306" y="3068960"/>
            <a:ext cx="360040" cy="360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8257306" y="4653136"/>
            <a:ext cx="360040" cy="360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8257306" y="3789040"/>
            <a:ext cx="360040" cy="360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ltGray">
          <a:xfrm>
            <a:off x="8257306" y="5301208"/>
            <a:ext cx="360040" cy="360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ltGray">
          <a:xfrm>
            <a:off x="8244408" y="5949280"/>
            <a:ext cx="360040" cy="360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</a:t>
            </a:r>
            <a:r>
              <a:rPr lang="es-CL" dirty="0" smtClean="0"/>
              <a:t>. Existencias (Cont.)</a:t>
            </a:r>
            <a:endParaRPr lang="es-C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s-CL" smtClean="0"/>
              <a:t>Slide </a:t>
            </a:r>
            <a:fld id="{1362E92C-E989-4D66-8E43-0B2E53FF3E06}" type="slidenum">
              <a:rPr lang="es-CL" smtClean="0"/>
              <a:pPr/>
              <a:t>4</a:t>
            </a:fld>
            <a:endParaRPr lang="es-CL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530352" y="6324600"/>
            <a:ext cx="5260848" cy="150876"/>
          </a:xfrm>
        </p:spPr>
        <p:txBody>
          <a:bodyPr/>
          <a:lstStyle/>
          <a:p>
            <a:r>
              <a:rPr lang="es-CL" dirty="0" smtClean="0"/>
              <a:t>Contabilidad Gerencial</a:t>
            </a:r>
            <a:endParaRPr lang="es-CL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143056" cy="498383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458788" lvl="1" indent="-457200" algn="just">
              <a:spcAft>
                <a:spcPct val="0"/>
              </a:spcAft>
              <a:buFontTx/>
              <a:buAutoNum type="arabicPeriod"/>
            </a:pPr>
            <a:r>
              <a:rPr lang="es-CL" altLang="es-CL" sz="1400" dirty="0" smtClean="0">
                <a:latin typeface="+mj-lt"/>
              </a:rPr>
              <a:t>Son activos que: 1) están disponibles </a:t>
            </a:r>
            <a:r>
              <a:rPr lang="es-CL" altLang="es-CL" sz="1400" dirty="0">
                <a:latin typeface="+mj-lt"/>
              </a:rPr>
              <a:t>para la venta en el curso normal de los </a:t>
            </a:r>
            <a:r>
              <a:rPr lang="es-CL" altLang="es-CL" sz="1400" dirty="0" smtClean="0">
                <a:latin typeface="+mj-lt"/>
              </a:rPr>
              <a:t>negocios; 2) en </a:t>
            </a:r>
            <a:r>
              <a:rPr lang="es-CL" altLang="es-CL" sz="1400" dirty="0">
                <a:latin typeface="+mj-lt"/>
              </a:rPr>
              <a:t>el proceso de producción </a:t>
            </a:r>
            <a:r>
              <a:rPr lang="es-CL" altLang="es-CL" sz="1400" dirty="0" smtClean="0">
                <a:latin typeface="+mj-lt"/>
              </a:rPr>
              <a:t>para dicha </a:t>
            </a:r>
            <a:r>
              <a:rPr lang="es-CL" altLang="es-CL" sz="1400" dirty="0">
                <a:latin typeface="+mj-lt"/>
              </a:rPr>
              <a:t>venta; </a:t>
            </a:r>
            <a:r>
              <a:rPr lang="es-CL" altLang="es-CL" sz="1400" dirty="0" smtClean="0">
                <a:latin typeface="+mj-lt"/>
              </a:rPr>
              <a:t>o 3) en </a:t>
            </a:r>
            <a:r>
              <a:rPr lang="es-CL" altLang="es-CL" sz="1400" dirty="0">
                <a:latin typeface="+mj-lt"/>
              </a:rPr>
              <a:t>forma de </a:t>
            </a:r>
            <a:r>
              <a:rPr lang="es-CL" altLang="es-CL" sz="1400" u="sng" dirty="0">
                <a:latin typeface="+mj-lt"/>
              </a:rPr>
              <a:t>materiales</a:t>
            </a:r>
            <a:r>
              <a:rPr lang="es-CL" altLang="es-CL" sz="1400" dirty="0">
                <a:latin typeface="+mj-lt"/>
              </a:rPr>
              <a:t> o suministros que </a:t>
            </a:r>
            <a:r>
              <a:rPr lang="es-CL" altLang="es-CL" sz="1400" dirty="0" smtClean="0">
                <a:latin typeface="+mj-lt"/>
              </a:rPr>
              <a:t>serán consumidos </a:t>
            </a:r>
            <a:r>
              <a:rPr lang="es-CL" altLang="es-CL" sz="1400" dirty="0">
                <a:latin typeface="+mj-lt"/>
              </a:rPr>
              <a:t>en el proceso productivo/</a:t>
            </a:r>
            <a:r>
              <a:rPr lang="es-CL" altLang="es-CL" sz="1400" u="sng" dirty="0">
                <a:latin typeface="+mj-lt"/>
              </a:rPr>
              <a:t>construcción</a:t>
            </a:r>
            <a:r>
              <a:rPr lang="es-CL" altLang="es-CL" sz="1400" dirty="0">
                <a:latin typeface="+mj-lt"/>
              </a:rPr>
              <a:t> o en la prestación 	de </a:t>
            </a:r>
            <a:r>
              <a:rPr lang="es-CL" altLang="es-CL" sz="1400" dirty="0" smtClean="0">
                <a:latin typeface="+mj-lt"/>
              </a:rPr>
              <a:t>servicios.</a:t>
            </a:r>
          </a:p>
          <a:p>
            <a:pPr marL="458788" lvl="1" indent="-457200" algn="just">
              <a:spcAft>
                <a:spcPct val="0"/>
              </a:spcAft>
              <a:buFontTx/>
              <a:buAutoNum type="arabicPeriod"/>
            </a:pPr>
            <a:r>
              <a:rPr lang="es-CL" altLang="es-CL" sz="1400" dirty="0" smtClean="0">
                <a:latin typeface="+mj-lt"/>
              </a:rPr>
              <a:t>Corresponde a su costo de adquisición, conversión y otros costos.</a:t>
            </a:r>
          </a:p>
          <a:p>
            <a:pPr marL="458788" lvl="1" indent="-457200" algn="just">
              <a:spcAft>
                <a:spcPct val="0"/>
              </a:spcAft>
              <a:buFontTx/>
              <a:buAutoNum type="arabicPeriod"/>
            </a:pPr>
            <a:r>
              <a:rPr lang="es-CL" altLang="es-CL" sz="1400" dirty="0" smtClean="0">
                <a:latin typeface="+mj-lt"/>
              </a:rPr>
              <a:t>Precio </a:t>
            </a:r>
            <a:r>
              <a:rPr lang="es-CL" altLang="es-CL" sz="1400" dirty="0">
                <a:latin typeface="+mj-lt"/>
              </a:rPr>
              <a:t>de </a:t>
            </a:r>
            <a:r>
              <a:rPr lang="es-CL" altLang="es-CL" sz="1400" dirty="0" smtClean="0">
                <a:latin typeface="+mj-lt"/>
              </a:rPr>
              <a:t>compra; </a:t>
            </a:r>
            <a:r>
              <a:rPr lang="es-CL" altLang="es-CL" sz="1400" dirty="0">
                <a:latin typeface="+mj-lt"/>
              </a:rPr>
              <a:t>Impuestos de importaciones y otros </a:t>
            </a:r>
            <a:r>
              <a:rPr lang="es-CL" altLang="es-CL" sz="1400" dirty="0" smtClean="0">
                <a:latin typeface="+mj-lt"/>
              </a:rPr>
              <a:t>similares; Transportes; </a:t>
            </a:r>
            <a:r>
              <a:rPr lang="es-CL" altLang="es-CL" sz="1400" dirty="0" err="1" smtClean="0">
                <a:latin typeface="+mj-lt"/>
              </a:rPr>
              <a:t>Handling</a:t>
            </a:r>
            <a:r>
              <a:rPr lang="es-CL" altLang="es-CL" sz="1400" dirty="0" smtClean="0">
                <a:latin typeface="+mj-lt"/>
              </a:rPr>
              <a:t>; Otros </a:t>
            </a:r>
            <a:r>
              <a:rPr lang="es-CL" altLang="es-CL" sz="1400" dirty="0">
                <a:latin typeface="+mj-lt"/>
              </a:rPr>
              <a:t>costos directamente asociados a la adquisición del bien </a:t>
            </a:r>
            <a:r>
              <a:rPr lang="es-CL" altLang="es-CL" sz="1400" dirty="0" smtClean="0">
                <a:latin typeface="+mj-lt"/>
              </a:rPr>
              <a:t>material; Neto de </a:t>
            </a:r>
            <a:r>
              <a:rPr lang="es-CL" altLang="es-CL" sz="1400" dirty="0">
                <a:latin typeface="+mj-lt"/>
              </a:rPr>
              <a:t>Descuentos, rebates y otros </a:t>
            </a:r>
            <a:r>
              <a:rPr lang="es-CL" altLang="es-CL" sz="1400" dirty="0" smtClean="0">
                <a:latin typeface="+mj-lt"/>
              </a:rPr>
              <a:t>similares.</a:t>
            </a:r>
          </a:p>
          <a:p>
            <a:pPr marL="458788" lvl="1" indent="-457200" algn="just">
              <a:spcAft>
                <a:spcPct val="0"/>
              </a:spcAft>
              <a:buFontTx/>
              <a:buAutoNum type="arabicPeriod"/>
            </a:pPr>
            <a:r>
              <a:rPr lang="es-CL" altLang="es-CL" sz="1400" dirty="0" smtClean="0">
                <a:latin typeface="+mj-lt"/>
              </a:rPr>
              <a:t>Todos los costos directos. Todos los costos indirectos, asumiendo que la planta productiva esta operando con capacidad normal.</a:t>
            </a:r>
          </a:p>
          <a:p>
            <a:pPr marL="458788" lvl="1" indent="-457200" algn="just">
              <a:spcAft>
                <a:spcPct val="0"/>
              </a:spcAft>
              <a:buFontTx/>
              <a:buAutoNum type="arabicPeriod"/>
            </a:pPr>
            <a:r>
              <a:rPr lang="es-CL" altLang="es-CL" sz="1400" dirty="0" smtClean="0">
                <a:latin typeface="+mj-lt"/>
              </a:rPr>
              <a:t>Por ejemplo, costos de diseño de un producto para un cliente especifico son “otros costos”.</a:t>
            </a:r>
          </a:p>
          <a:p>
            <a:pPr marL="458788" lvl="1" indent="-457200" algn="just">
              <a:spcAft>
                <a:spcPct val="0"/>
              </a:spcAft>
              <a:buFontTx/>
              <a:buAutoNum type="arabicPeriod"/>
            </a:pPr>
            <a:r>
              <a:rPr lang="es-CL" altLang="es-CL" sz="1400" dirty="0" smtClean="0">
                <a:latin typeface="+mj-lt"/>
              </a:rPr>
              <a:t>La asignación de los costos de producción a ambos productos se realiza sobre la base de los valores justos relativos, u otro mecanismo razonable.</a:t>
            </a:r>
            <a:endParaRPr lang="es-CL" altLang="es-CL" sz="1400" dirty="0">
              <a:latin typeface="+mj-lt"/>
            </a:endParaRPr>
          </a:p>
          <a:p>
            <a:pPr marL="458788" lvl="1" indent="-457200" algn="just">
              <a:spcAft>
                <a:spcPct val="0"/>
              </a:spcAft>
              <a:buFontTx/>
              <a:buAutoNum type="arabicPeriod"/>
            </a:pPr>
            <a:r>
              <a:rPr lang="es-CL" altLang="es-CL" sz="1400" dirty="0" smtClean="0">
                <a:latin typeface="+mj-lt"/>
              </a:rPr>
              <a:t>Gastos por utilizar la planta productiva de manera parcial; gastos de bodegaje (a menos que sean necesarios para el proceso productivo); gastos de administración; gastos de comercialización.</a:t>
            </a:r>
          </a:p>
          <a:p>
            <a:pPr marL="458788" lvl="1" indent="-457200" algn="just">
              <a:spcAft>
                <a:spcPct val="0"/>
              </a:spcAft>
              <a:buFontTx/>
              <a:buAutoNum type="arabicPeriod"/>
            </a:pPr>
            <a:r>
              <a:rPr lang="es-CL" altLang="es-CL" sz="1400" dirty="0" smtClean="0">
                <a:latin typeface="+mj-lt"/>
              </a:rPr>
              <a:t>Se puede utilizar el costeo estándar y el método del </a:t>
            </a:r>
            <a:r>
              <a:rPr lang="es-CL" altLang="es-CL" sz="1400" dirty="0" err="1" smtClean="0">
                <a:latin typeface="+mj-lt"/>
              </a:rPr>
              <a:t>retail</a:t>
            </a:r>
            <a:r>
              <a:rPr lang="es-CL" altLang="es-CL" sz="1400" dirty="0" smtClean="0">
                <a:latin typeface="+mj-lt"/>
              </a:rPr>
              <a:t>. Para reconocer el costo de ventas de utiliza el método </a:t>
            </a:r>
            <a:r>
              <a:rPr lang="es-CL" altLang="es-CL" sz="1400" dirty="0" err="1" smtClean="0">
                <a:latin typeface="+mj-lt"/>
              </a:rPr>
              <a:t>FIFO</a:t>
            </a:r>
            <a:r>
              <a:rPr lang="es-CL" altLang="es-CL" sz="1400" dirty="0" smtClean="0">
                <a:latin typeface="+mj-lt"/>
              </a:rPr>
              <a:t> o Promedio. No se puede utilizar </a:t>
            </a:r>
            <a:r>
              <a:rPr lang="es-CL" altLang="es-CL" sz="1400" dirty="0" err="1" smtClean="0">
                <a:latin typeface="+mj-lt"/>
              </a:rPr>
              <a:t>LIFO</a:t>
            </a:r>
            <a:r>
              <a:rPr lang="es-CL" altLang="es-CL" sz="1400" dirty="0" smtClean="0">
                <a:latin typeface="+mj-lt"/>
              </a:rPr>
              <a:t>.</a:t>
            </a:r>
          </a:p>
          <a:p>
            <a:pPr marL="458788" lvl="1" indent="-457200" algn="just">
              <a:spcAft>
                <a:spcPct val="0"/>
              </a:spcAft>
              <a:buFontTx/>
              <a:buAutoNum type="arabicPeriod"/>
            </a:pPr>
            <a:r>
              <a:rPr lang="es-CL" altLang="es-CL" sz="1400" dirty="0" smtClean="0">
                <a:latin typeface="+mj-lt"/>
              </a:rPr>
              <a:t>El </a:t>
            </a:r>
            <a:r>
              <a:rPr lang="es-CL" altLang="es-CL" sz="1400" dirty="0" err="1" smtClean="0">
                <a:latin typeface="+mj-lt"/>
              </a:rPr>
              <a:t>VNR</a:t>
            </a:r>
            <a:r>
              <a:rPr lang="es-CL" altLang="es-CL" sz="1400" dirty="0" smtClean="0">
                <a:latin typeface="+mj-lt"/>
              </a:rPr>
              <a:t> se calcula como: Precio de venta estimado, menos cualquier descuento que se espera otorgar, menos costos de terminación y menos cualquier gasto necesario para efectuar la venta.</a:t>
            </a:r>
          </a:p>
        </p:txBody>
      </p:sp>
    </p:spTree>
    <p:extLst>
      <p:ext uri="{BB962C8B-B14F-4D97-AF65-F5344CB8AC3E}">
        <p14:creationId xmlns:p14="http://schemas.microsoft.com/office/powerpoint/2010/main" val="359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Preguntas?</a:t>
            </a:r>
            <a:endParaRPr lang="es-C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s-CL" dirty="0" smtClean="0"/>
              <a:t>© 2015 PricewaterhouseCoopers Consultores, Auditores y Compañía Limitada. Todos los derechos reservados. Prohibida su reproducción total o parcial. “</a:t>
            </a:r>
            <a:r>
              <a:rPr lang="es-CL" dirty="0" err="1" smtClean="0"/>
              <a:t>PwC</a:t>
            </a:r>
            <a:r>
              <a:rPr lang="es-CL" dirty="0" smtClean="0"/>
              <a:t>” se refiere a la red de firmas miembros de PricewaterhouseCoopers International </a:t>
            </a:r>
            <a:r>
              <a:rPr lang="es-CL" dirty="0" err="1" smtClean="0"/>
              <a:t>Limited</a:t>
            </a:r>
            <a:r>
              <a:rPr lang="es-CL" dirty="0" smtClean="0"/>
              <a:t>, cada una de las cuales es una entidad legal separada e independiente.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 Presentation Chile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245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</vt:lpstr>
      <vt:lpstr>PwC Presentation Chile</vt:lpstr>
      <vt:lpstr>Contabilidad Gerencial</vt:lpstr>
      <vt:lpstr>Próximos temas</vt:lpstr>
      <vt:lpstr>1. Existencias</vt:lpstr>
      <vt:lpstr>1. Existencias (Cont.)</vt:lpstr>
      <vt:lpstr>Preguntas?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IFRS</dc:title>
  <dc:creator>Jonathan Yeomans</dc:creator>
  <cp:lastModifiedBy>Jonathan Yeomans</cp:lastModifiedBy>
  <cp:revision>134</cp:revision>
  <cp:lastPrinted>2016-03-22T14:44:50Z</cp:lastPrinted>
  <dcterms:created xsi:type="dcterms:W3CDTF">2011-05-27T19:05:48Z</dcterms:created>
  <dcterms:modified xsi:type="dcterms:W3CDTF">2016-08-22T14:21:13Z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