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0"/>
  </p:notesMasterIdLst>
  <p:sldIdLst>
    <p:sldId id="308" r:id="rId2"/>
    <p:sldId id="309" r:id="rId3"/>
    <p:sldId id="311" r:id="rId4"/>
    <p:sldId id="349" r:id="rId5"/>
    <p:sldId id="358" r:id="rId6"/>
    <p:sldId id="350" r:id="rId7"/>
    <p:sldId id="351" r:id="rId8"/>
    <p:sldId id="352" r:id="rId9"/>
    <p:sldId id="334" r:id="rId10"/>
    <p:sldId id="337" r:id="rId11"/>
    <p:sldId id="338" r:id="rId12"/>
    <p:sldId id="326" r:id="rId13"/>
    <p:sldId id="317" r:id="rId14"/>
    <p:sldId id="318" r:id="rId15"/>
    <p:sldId id="353" r:id="rId16"/>
    <p:sldId id="354" r:id="rId17"/>
    <p:sldId id="355" r:id="rId18"/>
    <p:sldId id="356" r:id="rId19"/>
    <p:sldId id="328" r:id="rId20"/>
    <p:sldId id="331" r:id="rId21"/>
    <p:sldId id="327" r:id="rId22"/>
    <p:sldId id="340" r:id="rId23"/>
    <p:sldId id="341" r:id="rId24"/>
    <p:sldId id="344" r:id="rId25"/>
    <p:sldId id="346" r:id="rId26"/>
    <p:sldId id="357" r:id="rId27"/>
    <p:sldId id="348" r:id="rId28"/>
    <p:sldId id="294"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471"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6A291C-E667-489E-B372-9FCBB52BDE7A}" type="datetimeFigureOut">
              <a:rPr lang="es-CL" smtClean="0"/>
              <a:t>07-05-2015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5559C-F0E2-49DC-A196-08951B562FC2}" type="slidenum">
              <a:rPr lang="es-CL" smtClean="0"/>
              <a:t>‹Nº›</a:t>
            </a:fld>
            <a:endParaRPr lang="es-CL"/>
          </a:p>
        </p:txBody>
      </p:sp>
    </p:spTree>
    <p:extLst>
      <p:ext uri="{BB962C8B-B14F-4D97-AF65-F5344CB8AC3E}">
        <p14:creationId xmlns:p14="http://schemas.microsoft.com/office/powerpoint/2010/main" val="372797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PROGRAMA</a:t>
            </a:r>
            <a:r>
              <a:rPr lang="es-CL" baseline="0" dirty="0" smtClean="0"/>
              <a:t> DE PREVENCION FOCALIZADA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a:t>
            </a:fld>
            <a:endParaRPr lang="es-ES_tradnl" dirty="0"/>
          </a:p>
        </p:txBody>
      </p:sp>
    </p:spTree>
    <p:extLst>
      <p:ext uri="{BB962C8B-B14F-4D97-AF65-F5344CB8AC3E}">
        <p14:creationId xmlns:p14="http://schemas.microsoft.com/office/powerpoint/2010/main" val="5249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a:t>
            </a:r>
            <a:r>
              <a:rPr lang="es-CL" baseline="0" dirty="0" smtClean="0"/>
              <a:t> estado: DEBE PROPORCIONAR PROTECCIÓN Y EDUCACIÓN QUE ESTOS NECESITAN PARA LLEGAR A UNA VIDA ADULTA DE FORMA SANA Y FELIZ</a:t>
            </a:r>
            <a:br>
              <a:rPr lang="es-CL" baseline="0" dirty="0" smtClean="0"/>
            </a:br>
            <a:r>
              <a:rPr lang="es-CL" baseline="0" dirty="0" smtClean="0"/>
              <a:t>PARA EVITAR ESTAS CONDUCTAS Y PREVENIR QUE LOS NNA SEAN VÍCTIMAS Y TESTIGOS DE VIOLENCIA</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3</a:t>
            </a:fld>
            <a:endParaRPr lang="es-ES_tradnl" dirty="0"/>
          </a:p>
        </p:txBody>
      </p:sp>
    </p:spTree>
    <p:extLst>
      <p:ext uri="{BB962C8B-B14F-4D97-AF65-F5344CB8AC3E}">
        <p14:creationId xmlns:p14="http://schemas.microsoft.com/office/powerpoint/2010/main" val="398475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UNA</a:t>
            </a:r>
            <a:r>
              <a:rPr lang="es-CL" baseline="0" dirty="0" smtClean="0"/>
              <a:t> DE ELLAS ES DONDE SE DESARROLLARÁ EL SISTEMA,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4</a:t>
            </a:fld>
            <a:endParaRPr lang="es-ES_tradnl" dirty="0"/>
          </a:p>
        </p:txBody>
      </p:sp>
    </p:spTree>
    <p:extLst>
      <p:ext uri="{BB962C8B-B14F-4D97-AF65-F5344CB8AC3E}">
        <p14:creationId xmlns:p14="http://schemas.microsoft.com/office/powerpoint/2010/main" val="251191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NCFAS: HERRAMIENTA</a:t>
            </a:r>
            <a:r>
              <a:rPr lang="es-CL" baseline="0" dirty="0" smtClean="0"/>
              <a:t> QUE PERMITE ORDENAR Y CALIFICAR LA APRECIACIÓN FAMILIAR</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5</a:t>
            </a:fld>
            <a:endParaRPr lang="es-ES_tradnl" dirty="0"/>
          </a:p>
        </p:txBody>
      </p:sp>
    </p:spTree>
    <p:extLst>
      <p:ext uri="{BB962C8B-B14F-4D97-AF65-F5344CB8AC3E}">
        <p14:creationId xmlns:p14="http://schemas.microsoft.com/office/powerpoint/2010/main" val="81414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a:t>
            </a:r>
            <a:r>
              <a:rPr lang="es-CL" baseline="0" dirty="0" smtClean="0"/>
              <a:t> PROFESIONAL REALIZA LA APRECIACION EN PAPEL Y POR ENDE NO DISPONE DE HERRAMIENTAS DONDE INGRESAR LOS RESULTADOS ESTO DESENCADENA QUE NO EXISTEN INFORMACIÓN DIGITAL POR LO CUAL NO ES POSIBLE REALIZAR FACILMENTE COMPARACIONES ENTRE APRECIACIONES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13</a:t>
            </a:fld>
            <a:endParaRPr lang="es-ES_tradnl" dirty="0"/>
          </a:p>
        </p:txBody>
      </p:sp>
    </p:spTree>
    <p:extLst>
      <p:ext uri="{BB962C8B-B14F-4D97-AF65-F5344CB8AC3E}">
        <p14:creationId xmlns:p14="http://schemas.microsoft.com/office/powerpoint/2010/main" val="230277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Automatizar</a:t>
            </a:r>
            <a:r>
              <a:rPr lang="es-CL" baseline="0" dirty="0" smtClean="0"/>
              <a:t> la herramienta NCFAS, Módulo Estadística Descriptiva, Minería de Datos, Comparación</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14</a:t>
            </a:fld>
            <a:endParaRPr lang="es-ES_tradnl" dirty="0"/>
          </a:p>
        </p:txBody>
      </p:sp>
    </p:spTree>
    <p:extLst>
      <p:ext uri="{BB962C8B-B14F-4D97-AF65-F5344CB8AC3E}">
        <p14:creationId xmlns:p14="http://schemas.microsoft.com/office/powerpoint/2010/main" val="115368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a:t>
            </a:r>
            <a:r>
              <a:rPr lang="es-CL" baseline="0" dirty="0" smtClean="0"/>
              <a:t> estado: DEBE PROPORCIONAR PROTECCIÓN Y EDUCACIÓN QUE ESTOS NECESITAN PARA LLEGAR A UNA VIDA ADULTA DE FORMA SANA Y FELIZ</a:t>
            </a:r>
            <a:br>
              <a:rPr lang="es-CL" baseline="0" dirty="0" smtClean="0"/>
            </a:br>
            <a:r>
              <a:rPr lang="es-CL" baseline="0" dirty="0" smtClean="0"/>
              <a:t>PARA EVITAR ESTAS CONDUCTAS Y PREVENIR QUE LOS NNA SEAN VÍCTIMAS Y TESTIGOS DE VIOLENCIA</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19</a:t>
            </a:fld>
            <a:endParaRPr lang="es-ES_tradnl" dirty="0"/>
          </a:p>
        </p:txBody>
      </p:sp>
    </p:spTree>
    <p:extLst>
      <p:ext uri="{BB962C8B-B14F-4D97-AF65-F5344CB8AC3E}">
        <p14:creationId xmlns:p14="http://schemas.microsoft.com/office/powerpoint/2010/main" val="398475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a:t>
            </a:r>
            <a:r>
              <a:rPr lang="es-CL" baseline="0" dirty="0" smtClean="0"/>
              <a:t> estado: DEBE PROPORCIONAR PROTECCIÓN Y EDUCACIÓN QUE ESTOS NECESITAN PARA LLEGAR A UNA VIDA ADULTA DE FORMA SANA Y FELIZ</a:t>
            </a:r>
            <a:br>
              <a:rPr lang="es-CL" baseline="0" dirty="0" smtClean="0"/>
            </a:br>
            <a:r>
              <a:rPr lang="es-CL" baseline="0" dirty="0" smtClean="0"/>
              <a:t>PARA EVITAR ESTAS CONDUCTAS Y PREVENIR QUE LOS NNA SEAN VÍCTIMAS Y TESTIGOS DE VIOLENCIA</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20</a:t>
            </a:fld>
            <a:endParaRPr lang="es-ES_tradnl" dirty="0"/>
          </a:p>
        </p:txBody>
      </p:sp>
    </p:spTree>
    <p:extLst>
      <p:ext uri="{BB962C8B-B14F-4D97-AF65-F5344CB8AC3E}">
        <p14:creationId xmlns:p14="http://schemas.microsoft.com/office/powerpoint/2010/main" val="3984759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3068638"/>
            <a:ext cx="9144000" cy="18732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ctrTitle"/>
          </p:nvPr>
        </p:nvSpPr>
        <p:spPr>
          <a:xfrm>
            <a:off x="827584" y="3284984"/>
            <a:ext cx="7772400" cy="928693"/>
          </a:xfrm>
        </p:spPr>
        <p:txBody>
          <a:bodyPr/>
          <a:lstStyle>
            <a:lvl1pPr algn="ct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31640" y="4725144"/>
            <a:ext cx="6400800" cy="566726"/>
          </a:xfrm>
        </p:spPr>
        <p:txBody>
          <a:bodyPr/>
          <a:lstStyle>
            <a:lvl1pPr marL="0" indent="0" algn="ctr">
              <a:buNone/>
              <a:defRPr sz="24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dirty="0"/>
          </a:p>
        </p:txBody>
      </p:sp>
    </p:spTree>
    <p:extLst>
      <p:ext uri="{BB962C8B-B14F-4D97-AF65-F5344CB8AC3E}">
        <p14:creationId xmlns:p14="http://schemas.microsoft.com/office/powerpoint/2010/main" val="1774067984"/>
      </p:ext>
    </p:extLst>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744047967"/>
      </p:ext>
    </p:extLst>
  </p:cSld>
  <p:clrMapOvr>
    <a:masterClrMapping/>
  </p:clrMapOvr>
  <p:transition spd="med">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152650" cy="5410200"/>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04800" y="76200"/>
            <a:ext cx="630555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64925048"/>
      </p:ext>
    </p:extLst>
  </p:cSld>
  <p:clrMapOvr>
    <a:masterClrMapping/>
  </p:clrMapOvr>
  <p:transition spd="med">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1pPr>
              <a:defRPr b="0" i="0">
                <a:solidFill>
                  <a:srgbClr val="19194D"/>
                </a:solidFill>
                <a:latin typeface="+mj-lt"/>
              </a:defRPr>
            </a:lvl1pPr>
            <a:lvl2pPr>
              <a:defRPr b="0" i="0">
                <a:solidFill>
                  <a:srgbClr val="19194D"/>
                </a:solidFill>
                <a:latin typeface="+mj-lt"/>
              </a:defRPr>
            </a:lvl2pPr>
            <a:lvl3pPr>
              <a:defRPr b="0" i="0">
                <a:solidFill>
                  <a:srgbClr val="19194D"/>
                </a:solidFill>
                <a:latin typeface="+mj-lt"/>
              </a:defRPr>
            </a:lvl3pPr>
            <a:lvl4pPr>
              <a:defRPr b="0" i="0">
                <a:solidFill>
                  <a:srgbClr val="19194D"/>
                </a:solidFill>
                <a:latin typeface="+mj-lt"/>
              </a:defRPr>
            </a:lvl4pPr>
            <a:lvl5pPr>
              <a:defRPr b="0" i="0">
                <a:solidFill>
                  <a:srgbClr val="19194D"/>
                </a:solidFill>
                <a:latin typeface="+mj-lt"/>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901342528"/>
      </p:ext>
    </p:extLst>
  </p:cSld>
  <p:clrMapOvr>
    <a:masterClrMapping/>
  </p:clrMapOvr>
  <p:transition spd="med">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349085755"/>
      </p:ext>
    </p:extLst>
  </p:cSld>
  <p:clrMapOvr>
    <a:masterClrMapping/>
  </p:clrMapOvr>
  <p:transition spd="med">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6"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8" name="Rectángulo 7"/>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048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1623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403930169"/>
      </p:ext>
    </p:extLst>
  </p:cSld>
  <p:clrMapOvr>
    <a:masterClrMapping/>
  </p:clrMapOvr>
  <p:transition spd="med">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122175470"/>
      </p:ext>
    </p:extLst>
  </p:cSld>
  <p:clrMapOvr>
    <a:masterClrMapping/>
  </p:clrMapOvr>
  <p:transition spd="med">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979887824"/>
      </p:ext>
    </p:extLst>
  </p:cSld>
  <p:clrMapOvr>
    <a:masterClrMapping/>
  </p:clrMapOvr>
  <p:transition spd="med">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4"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Tree>
    <p:extLst>
      <p:ext uri="{BB962C8B-B14F-4D97-AF65-F5344CB8AC3E}">
        <p14:creationId xmlns:p14="http://schemas.microsoft.com/office/powerpoint/2010/main" val="1223774097"/>
      </p:ext>
    </p:extLst>
  </p:cSld>
  <p:clrMapOvr>
    <a:masterClrMapping/>
  </p:clrMapOvr>
  <p:transition spd="med">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693143772"/>
      </p:ext>
    </p:extLst>
  </p:cSld>
  <p:clrMapOvr>
    <a:masterClrMapping/>
  </p:clrMapOvr>
  <p:transition spd="med">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512698207"/>
      </p:ext>
    </p:extLst>
  </p:cSld>
  <p:clrMapOvr>
    <a:masterClrMapping/>
  </p:clrMapOvr>
  <p:transition spd="med">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76200"/>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_tradnl"/>
              <a:t>Clic para editar estilo título patrón</a:t>
            </a:r>
          </a:p>
        </p:txBody>
      </p:sp>
      <p:sp>
        <p:nvSpPr>
          <p:cNvPr id="1027" name="Rectangle 3"/>
          <p:cNvSpPr>
            <a:spLocks noGrp="1" noChangeArrowheads="1"/>
          </p:cNvSpPr>
          <p:nvPr>
            <p:ph type="body" idx="1"/>
          </p:nvPr>
        </p:nvSpPr>
        <p:spPr bwMode="auto">
          <a:xfrm>
            <a:off x="304800" y="1371600"/>
            <a:ext cx="8410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Rectángulo 3"/>
          <p:cNvSpPr/>
          <p:nvPr/>
        </p:nvSpPr>
        <p:spPr bwMode="auto">
          <a:xfrm>
            <a:off x="0" y="5562600"/>
            <a:ext cx="9144000" cy="1295400"/>
          </a:xfrm>
          <a:prstGeom prst="rect">
            <a:avLst/>
          </a:prstGeom>
          <a:solidFill>
            <a:schemeClr val="bg1">
              <a:alpha val="65000"/>
            </a:schemeClr>
          </a:solidFill>
          <a:ln>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s-CL">
              <a:solidFill>
                <a:schemeClr val="tx1"/>
              </a:solidFill>
              <a:latin typeface="Times" pitchFamily="-109" charset="0"/>
              <a:ea typeface="ＭＳ Ｐゴシック" pitchFamily="-109" charset="-128"/>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spd="med">
    <p:push dir="u"/>
  </p:transition>
  <p:timing>
    <p:tnLst>
      <p:par>
        <p:cTn id="1" dur="indefinite" restart="never" nodeType="tmRoot"/>
      </p:par>
    </p:tnLst>
  </p:timing>
  <p:txStyles>
    <p:titleStyle>
      <a:lvl1pPr algn="l" rtl="0" eaLnBrk="1" fontAlgn="base" hangingPunct="1">
        <a:spcBef>
          <a:spcPct val="0"/>
        </a:spcBef>
        <a:spcAft>
          <a:spcPct val="0"/>
        </a:spcAft>
        <a:defRPr sz="25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p:titleStyle>
    <p:bodyStyle>
      <a:lvl1pPr marL="342900" indent="-3429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1pPr>
      <a:lvl2pPr marL="854075" indent="-28575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2pPr>
      <a:lvl3pPr marL="12731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3pPr>
      <a:lvl4pPr marL="16922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4pPr>
      <a:lvl5pPr marL="21113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5pPr>
      <a:lvl6pPr marL="2568575" indent="-228600" algn="just" rtl="0" eaLnBrk="1" fontAlgn="base" hangingPunct="1">
        <a:lnSpc>
          <a:spcPts val="2300"/>
        </a:lnSpc>
        <a:spcBef>
          <a:spcPct val="0"/>
        </a:spcBef>
        <a:spcAft>
          <a:spcPts val="2600"/>
        </a:spcAft>
        <a:buChar char="»"/>
        <a:defRPr sz="1600">
          <a:solidFill>
            <a:schemeClr val="tx1"/>
          </a:solidFill>
          <a:latin typeface="+mn-lt"/>
        </a:defRPr>
      </a:lvl6pPr>
      <a:lvl7pPr marL="3025775" indent="-228600" algn="just" rtl="0" eaLnBrk="1" fontAlgn="base" hangingPunct="1">
        <a:lnSpc>
          <a:spcPts val="2300"/>
        </a:lnSpc>
        <a:spcBef>
          <a:spcPct val="0"/>
        </a:spcBef>
        <a:spcAft>
          <a:spcPts val="2600"/>
        </a:spcAft>
        <a:buChar char="»"/>
        <a:defRPr sz="1600">
          <a:solidFill>
            <a:schemeClr val="tx1"/>
          </a:solidFill>
          <a:latin typeface="+mn-lt"/>
        </a:defRPr>
      </a:lvl7pPr>
      <a:lvl8pPr marL="3482975" indent="-228600" algn="just" rtl="0" eaLnBrk="1" fontAlgn="base" hangingPunct="1">
        <a:lnSpc>
          <a:spcPts val="2300"/>
        </a:lnSpc>
        <a:spcBef>
          <a:spcPct val="0"/>
        </a:spcBef>
        <a:spcAft>
          <a:spcPts val="2600"/>
        </a:spcAft>
        <a:buChar char="»"/>
        <a:defRPr sz="1600">
          <a:solidFill>
            <a:schemeClr val="tx1"/>
          </a:solidFill>
          <a:latin typeface="+mn-lt"/>
        </a:defRPr>
      </a:lvl8pPr>
      <a:lvl9pPr marL="3940175" indent="-228600" algn="just" rtl="0" eaLnBrk="1" fontAlgn="base" hangingPunct="1">
        <a:lnSpc>
          <a:spcPts val="2300"/>
        </a:lnSpc>
        <a:spcBef>
          <a:spcPct val="0"/>
        </a:spcBef>
        <a:spcAft>
          <a:spcPts val="26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3"/>
          <p:cNvSpPr>
            <a:spLocks noGrp="1" noChangeArrowheads="1"/>
          </p:cNvSpPr>
          <p:nvPr>
            <p:ph type="subTitle" idx="1"/>
          </p:nvPr>
        </p:nvSpPr>
        <p:spPr>
          <a:xfrm>
            <a:off x="683568" y="4653136"/>
            <a:ext cx="8137525" cy="1161256"/>
          </a:xfrm>
        </p:spPr>
        <p:txBody>
          <a:bodyPr/>
          <a:lstStyle/>
          <a:p>
            <a:pPr eaLnBrk="1" hangingPunct="1">
              <a:lnSpc>
                <a:spcPct val="80000"/>
              </a:lnSpc>
              <a:buFont typeface="Wingdings" charset="0"/>
              <a:buNone/>
            </a:pPr>
            <a:endParaRPr lang="es-ES_tradnl" sz="1400" dirty="0">
              <a:solidFill>
                <a:schemeClr val="accent2">
                  <a:lumMod val="50000"/>
                </a:schemeClr>
              </a:solidFill>
              <a:latin typeface="Arial" charset="0"/>
            </a:endParaRPr>
          </a:p>
          <a:p>
            <a:pPr eaLnBrk="1" hangingPunct="1">
              <a:lnSpc>
                <a:spcPct val="80000"/>
              </a:lnSpc>
              <a:buFont typeface="Wingdings" charset="0"/>
              <a:buNone/>
            </a:pPr>
            <a:endParaRPr lang="es-ES_tradnl" sz="1400" dirty="0" smtClean="0">
              <a:solidFill>
                <a:schemeClr val="accent2">
                  <a:lumMod val="50000"/>
                </a:schemeClr>
              </a:solidFill>
              <a:latin typeface="Arial" charset="0"/>
            </a:endParaRPr>
          </a:p>
          <a:p>
            <a:pPr eaLnBrk="1" hangingPunct="1">
              <a:lnSpc>
                <a:spcPct val="80000"/>
              </a:lnSpc>
              <a:buFont typeface="Wingdings" charset="0"/>
              <a:buNone/>
            </a:pPr>
            <a:r>
              <a:rPr lang="es-ES_tradnl" sz="1800" dirty="0" smtClean="0">
                <a:solidFill>
                  <a:schemeClr val="accent2">
                    <a:lumMod val="50000"/>
                  </a:schemeClr>
                </a:solidFill>
                <a:latin typeface="Arial" charset="0"/>
                <a:cs typeface="Arial"/>
              </a:rPr>
              <a:t>Marcelo Esteban Verdugo Reyes</a:t>
            </a:r>
            <a:endParaRPr lang="es-ES_tradnl" sz="1600" dirty="0">
              <a:solidFill>
                <a:schemeClr val="accent2">
                  <a:lumMod val="50000"/>
                </a:schemeClr>
              </a:solidFill>
              <a:latin typeface="Arial"/>
              <a:cs typeface="Arial"/>
            </a:endParaRPr>
          </a:p>
          <a:p>
            <a:pPr eaLnBrk="1" hangingPunct="1">
              <a:lnSpc>
                <a:spcPct val="80000"/>
              </a:lnSpc>
              <a:buFont typeface="Wingdings" charset="0"/>
              <a:buNone/>
            </a:pPr>
            <a:r>
              <a:rPr lang="es-ES_tradnl" sz="1400" dirty="0">
                <a:solidFill>
                  <a:schemeClr val="accent2">
                    <a:lumMod val="50000"/>
                  </a:schemeClr>
                </a:solidFill>
                <a:latin typeface="Arial"/>
                <a:cs typeface="Arial"/>
              </a:rPr>
              <a:t>       </a:t>
            </a:r>
            <a:r>
              <a:rPr lang="es-ES_tradnl" sz="1400" dirty="0" smtClean="0">
                <a:solidFill>
                  <a:schemeClr val="accent2">
                    <a:lumMod val="50000"/>
                  </a:schemeClr>
                </a:solidFill>
                <a:latin typeface="Arial"/>
                <a:cs typeface="Arial"/>
              </a:rPr>
              <a:t>		 </a:t>
            </a:r>
            <a:r>
              <a:rPr lang="es-ES_tradnl" sz="1400" dirty="0">
                <a:solidFill>
                  <a:schemeClr val="accent2">
                    <a:lumMod val="50000"/>
                  </a:schemeClr>
                </a:solidFill>
                <a:latin typeface="Arial"/>
                <a:cs typeface="Arial"/>
              </a:rPr>
              <a:t>Profesor </a:t>
            </a:r>
            <a:r>
              <a:rPr lang="es-ES_tradnl" sz="1400" dirty="0" smtClean="0">
                <a:solidFill>
                  <a:schemeClr val="accent2">
                    <a:lumMod val="50000"/>
                  </a:schemeClr>
                </a:solidFill>
                <a:latin typeface="Arial"/>
                <a:cs typeface="Arial"/>
              </a:rPr>
              <a:t>guía: Eliana Paz Providel Godoy        </a:t>
            </a:r>
            <a:r>
              <a:rPr lang="es-ES_tradnl" sz="1400" dirty="0">
                <a:solidFill>
                  <a:schemeClr val="accent2">
                    <a:lumMod val="75000"/>
                  </a:schemeClr>
                </a:solidFill>
                <a:latin typeface="Arial"/>
                <a:cs typeface="Arial"/>
              </a:rPr>
              <a:t>			        </a:t>
            </a:r>
            <a:endParaRPr lang="es-ES_tradnl" sz="1400" dirty="0" smtClean="0">
              <a:solidFill>
                <a:schemeClr val="accent2">
                  <a:lumMod val="75000"/>
                </a:schemeClr>
              </a:solidFill>
              <a:latin typeface="Arial"/>
              <a:cs typeface="Arial"/>
            </a:endParaRPr>
          </a:p>
          <a:p>
            <a:pPr eaLnBrk="1" hangingPunct="1">
              <a:lnSpc>
                <a:spcPct val="80000"/>
              </a:lnSpc>
              <a:buFont typeface="Wingdings" charset="0"/>
              <a:buNone/>
            </a:pPr>
            <a:r>
              <a:rPr lang="es-ES_tradnl" sz="1400" dirty="0" smtClean="0">
                <a:latin typeface="Arial"/>
                <a:cs typeface="Arial"/>
              </a:rPr>
              <a:t> </a:t>
            </a:r>
          </a:p>
          <a:p>
            <a:pPr eaLnBrk="1" hangingPunct="1">
              <a:lnSpc>
                <a:spcPct val="80000"/>
              </a:lnSpc>
              <a:buFont typeface="Wingdings" charset="0"/>
              <a:buNone/>
            </a:pPr>
            <a:endParaRPr lang="es-ES" dirty="0">
              <a:latin typeface="Arial" charset="0"/>
            </a:endParaRPr>
          </a:p>
        </p:txBody>
      </p:sp>
      <p:sp>
        <p:nvSpPr>
          <p:cNvPr id="512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36EBF06A-B116-0841-9345-64E6533A5CBC}" type="slidenum">
              <a:rPr lang="es-ES" sz="1000">
                <a:solidFill>
                  <a:srgbClr val="9FBCDD"/>
                </a:solidFill>
              </a:rPr>
              <a:pPr eaLnBrk="1" hangingPunct="1"/>
              <a:t>1</a:t>
            </a:fld>
            <a:r>
              <a:rPr lang="es-ES" sz="1000" dirty="0">
                <a:solidFill>
                  <a:srgbClr val="9FBCDD"/>
                </a:solidFill>
              </a:rPr>
              <a:t> </a:t>
            </a:r>
          </a:p>
        </p:txBody>
      </p:sp>
      <p:sp>
        <p:nvSpPr>
          <p:cNvPr id="145410" name="Rectangle 2"/>
          <p:cNvSpPr>
            <a:spLocks noGrp="1" noChangeArrowheads="1"/>
          </p:cNvSpPr>
          <p:nvPr>
            <p:ph type="ctrTitle"/>
          </p:nvPr>
        </p:nvSpPr>
        <p:spPr>
          <a:xfrm>
            <a:off x="899592" y="3356992"/>
            <a:ext cx="7772400" cy="1920875"/>
          </a:xfrm>
        </p:spPr>
        <p:txBody>
          <a:bodyPr/>
          <a:lstStyle/>
          <a:p>
            <a:pPr eaLnBrk="1" hangingPunct="1"/>
            <a:r>
              <a:rPr lang="es-ES_tradnl" b="1" dirty="0" smtClean="0">
                <a:solidFill>
                  <a:schemeClr val="accent2">
                    <a:lumMod val="50000"/>
                  </a:schemeClr>
                </a:solidFill>
                <a:effectLst>
                  <a:outerShdw blurRad="38100" dist="38100" dir="2700000" algn="tl">
                    <a:srgbClr val="DDDDDD"/>
                  </a:outerShdw>
                </a:effectLst>
                <a:latin typeface="Arial Unicode MS" charset="0"/>
              </a:rPr>
              <a:t>“Sistema de Minería de Datos para apoyar la toma de decisiones de profesionales que </a:t>
            </a:r>
            <a:r>
              <a:rPr lang="es-ES_tradnl" dirty="0" smtClean="0">
                <a:solidFill>
                  <a:schemeClr val="accent2">
                    <a:lumMod val="50000"/>
                  </a:schemeClr>
                </a:solidFill>
                <a:effectLst>
                  <a:outerShdw blurRad="38100" dist="38100" dir="2700000" algn="tl">
                    <a:srgbClr val="DDDDDD"/>
                  </a:outerShdw>
                </a:effectLst>
                <a:latin typeface="Arial Unicode MS" charset="0"/>
              </a:rPr>
              <a:t>utilizan NCFAS en el </a:t>
            </a:r>
            <a:r>
              <a:rPr lang="es-ES_tradnl" b="1" dirty="0" smtClean="0">
                <a:solidFill>
                  <a:schemeClr val="accent2">
                    <a:lumMod val="50000"/>
                  </a:schemeClr>
                </a:solidFill>
                <a:effectLst>
                  <a:outerShdw blurRad="38100" dist="38100" dir="2700000" algn="tl">
                    <a:srgbClr val="DDDDDD"/>
                  </a:outerShdw>
                </a:effectLst>
                <a:latin typeface="Arial Unicode MS" charset="0"/>
              </a:rPr>
              <a:t> PPF Aitué</a:t>
            </a:r>
            <a:r>
              <a:rPr lang="es-ES_tradnl" b="1" dirty="0" smtClean="0">
                <a:solidFill>
                  <a:schemeClr val="accent2">
                    <a:lumMod val="50000"/>
                  </a:schemeClr>
                </a:solidFill>
                <a:effectLst>
                  <a:outerShdw blurRad="38100" dist="38100" dir="2700000" algn="tl">
                    <a:srgbClr val="DDDDDD"/>
                  </a:outerShdw>
                </a:effectLst>
                <a:latin typeface="Arial"/>
                <a:cs typeface="Arial"/>
              </a:rPr>
              <a:t>”</a:t>
            </a:r>
            <a:br>
              <a:rPr lang="es-ES_tradnl" b="1" dirty="0" smtClean="0">
                <a:solidFill>
                  <a:schemeClr val="accent2">
                    <a:lumMod val="50000"/>
                  </a:schemeClr>
                </a:solidFill>
                <a:effectLst>
                  <a:outerShdw blurRad="38100" dist="38100" dir="2700000" algn="tl">
                    <a:srgbClr val="DDDDDD"/>
                  </a:outerShdw>
                </a:effectLst>
                <a:latin typeface="Arial"/>
                <a:cs typeface="Arial"/>
              </a:rPr>
            </a:br>
            <a:r>
              <a:rPr lang="es-ES_tradnl" sz="1800" b="1" dirty="0" smtClean="0">
                <a:solidFill>
                  <a:schemeClr val="accent2">
                    <a:lumMod val="50000"/>
                  </a:schemeClr>
                </a:solidFill>
                <a:effectLst>
                  <a:outerShdw blurRad="38100" dist="38100" dir="2700000" algn="tl">
                    <a:srgbClr val="DDDDDD"/>
                  </a:outerShdw>
                </a:effectLst>
                <a:latin typeface="Arial"/>
                <a:cs typeface="Arial"/>
              </a:rPr>
              <a:t>Trabajo de Título para optar al Título de Ingeniero Civil Informático</a:t>
            </a:r>
            <a:endParaRPr lang="es-ES" sz="1800" b="1" dirty="0">
              <a:solidFill>
                <a:schemeClr val="accent2">
                  <a:lumMod val="50000"/>
                </a:schemeClr>
              </a:solidFill>
              <a:effectLst>
                <a:outerShdw blurRad="38100" dist="38100" dir="2700000" algn="tl">
                  <a:srgbClr val="DDDDDD"/>
                </a:outerShdw>
              </a:effectLst>
              <a:latin typeface="Arial"/>
              <a:cs typeface="Arial"/>
            </a:endParaRPr>
          </a:p>
        </p:txBody>
      </p:sp>
    </p:spTree>
    <p:extLst>
      <p:ext uri="{BB962C8B-B14F-4D97-AF65-F5344CB8AC3E}">
        <p14:creationId xmlns:p14="http://schemas.microsoft.com/office/powerpoint/2010/main" val="3340350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Font typeface="Wingdings" pitchFamily="2" charset="2"/>
              <a:buChar char="v"/>
            </a:pPr>
            <a:r>
              <a:rPr lang="es-CL" dirty="0" smtClean="0"/>
              <a:t>La estadística descriptiva es un conjunto de procedimientos que tienen por objeto presentar masas de datos por medio de tablas, gráficos y/o medidas de resumen.</a:t>
            </a:r>
          </a:p>
          <a:p>
            <a:pPr lvl="1">
              <a:buFont typeface="Wingdings" pitchFamily="2" charset="2"/>
              <a:buChar char="Ø"/>
            </a:pPr>
            <a:r>
              <a:rPr lang="es-CL" dirty="0" smtClean="0"/>
              <a:t>Tablas de Frecuencia</a:t>
            </a:r>
          </a:p>
          <a:p>
            <a:pPr lvl="1">
              <a:buFont typeface="Wingdings" pitchFamily="2" charset="2"/>
              <a:buChar char="Ø"/>
            </a:pPr>
            <a:r>
              <a:rPr lang="es-CL" dirty="0" smtClean="0"/>
              <a:t>Histograma</a:t>
            </a:r>
          </a:p>
          <a:p>
            <a:pPr lvl="1">
              <a:buFont typeface="Wingdings" pitchFamily="2" charset="2"/>
              <a:buChar char="Ø"/>
            </a:pPr>
            <a:r>
              <a:rPr lang="es-CL" dirty="0" smtClean="0"/>
              <a:t>Polígono de frecuencia</a:t>
            </a:r>
          </a:p>
        </p:txBody>
      </p:sp>
      <p:sp>
        <p:nvSpPr>
          <p:cNvPr id="5" name="Rectangle 2"/>
          <p:cNvSpPr>
            <a:spLocks noGrp="1" noChangeArrowheads="1"/>
          </p:cNvSpPr>
          <p:nvPr>
            <p:ph type="title"/>
          </p:nvPr>
        </p:nvSpPr>
        <p:spPr>
          <a:xfrm>
            <a:off x="1981200" y="76200"/>
            <a:ext cx="6934200" cy="609600"/>
          </a:xfrm>
        </p:spPr>
        <p:txBody>
          <a:bodyPr/>
          <a:lstStyle/>
          <a:p>
            <a:pPr eaLnBrk="1" hangingPunct="1"/>
            <a:r>
              <a:rPr lang="es-ES_tradnl" b="1" dirty="0" smtClean="0">
                <a:effectLst>
                  <a:outerShdw blurRad="38100" dist="38100" dir="2700000" algn="tl">
                    <a:srgbClr val="DDDDDD"/>
                  </a:outerShdw>
                </a:effectLst>
                <a:latin typeface="Arial Unicode MS" charset="0"/>
              </a:rPr>
              <a:t>Ámbito-Estadística Descriptiva</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328121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377702"/>
            <a:ext cx="8410575" cy="4114800"/>
          </a:xfrm>
        </p:spPr>
        <p:txBody>
          <a:bodyPr numCol="2"/>
          <a:lstStyle/>
          <a:p>
            <a:pPr>
              <a:buFont typeface="Wingdings" pitchFamily="2" charset="2"/>
              <a:buChar char="v"/>
            </a:pPr>
            <a:r>
              <a:rPr lang="es-CL" dirty="0" smtClean="0"/>
              <a:t>NCFAS Training </a:t>
            </a:r>
            <a:r>
              <a:rPr lang="es-CL" dirty="0" err="1" smtClean="0"/>
              <a:t>Package</a:t>
            </a:r>
            <a:r>
              <a:rPr lang="es-CL" dirty="0" smtClean="0"/>
              <a:t>:</a:t>
            </a:r>
          </a:p>
          <a:p>
            <a:pPr lvl="1">
              <a:buFont typeface="Wingdings" pitchFamily="2" charset="2"/>
              <a:buChar char="Ø"/>
            </a:pPr>
            <a:r>
              <a:rPr lang="es-CL" dirty="0" smtClean="0"/>
              <a:t>NCFAS-G</a:t>
            </a:r>
            <a:r>
              <a:rPr lang="es-CL" dirty="0"/>
              <a:t>, Escala y </a:t>
            </a:r>
            <a:r>
              <a:rPr lang="es-CL" dirty="0" smtClean="0"/>
              <a:t>Definiciones</a:t>
            </a:r>
          </a:p>
          <a:p>
            <a:pPr lvl="1">
              <a:buFont typeface="Wingdings" pitchFamily="2" charset="2"/>
              <a:buChar char="Ø"/>
            </a:pPr>
            <a:r>
              <a:rPr lang="es-CL" dirty="0"/>
              <a:t>PowerPoint para la f</a:t>
            </a:r>
            <a:r>
              <a:rPr lang="es-CL" dirty="0" smtClean="0"/>
              <a:t>ormación </a:t>
            </a:r>
            <a:r>
              <a:rPr lang="es-CL" dirty="0"/>
              <a:t>del </a:t>
            </a:r>
            <a:r>
              <a:rPr lang="es-CL" dirty="0" smtClean="0"/>
              <a:t>Personal</a:t>
            </a:r>
          </a:p>
          <a:p>
            <a:endParaRPr lang="es-CL" dirty="0"/>
          </a:p>
          <a:p>
            <a:endParaRPr lang="es-CL" dirty="0"/>
          </a:p>
          <a:p>
            <a:endParaRPr lang="es-CL" dirty="0" smtClean="0"/>
          </a:p>
          <a:p>
            <a:pPr>
              <a:buFont typeface="Wingdings" pitchFamily="2" charset="2"/>
              <a:buChar char="v"/>
            </a:pPr>
            <a:endParaRPr lang="es-CL" dirty="0" smtClean="0"/>
          </a:p>
          <a:p>
            <a:pPr>
              <a:buFont typeface="Wingdings" pitchFamily="2" charset="2"/>
              <a:buChar char="v"/>
            </a:pPr>
            <a:endParaRPr lang="es-CL" dirty="0" smtClean="0"/>
          </a:p>
          <a:p>
            <a:pPr>
              <a:buFont typeface="Wingdings" pitchFamily="2" charset="2"/>
              <a:buChar char="v"/>
            </a:pPr>
            <a:r>
              <a:rPr lang="es-CL" dirty="0" smtClean="0"/>
              <a:t>Fichas </a:t>
            </a:r>
            <a:r>
              <a:rPr lang="es-CL" dirty="0"/>
              <a:t>de </a:t>
            </a:r>
            <a:r>
              <a:rPr lang="es-CL" dirty="0" smtClean="0"/>
              <a:t>Barudy</a:t>
            </a:r>
          </a:p>
          <a:p>
            <a:pPr lvl="1">
              <a:buFont typeface="Wingdings" pitchFamily="2" charset="2"/>
              <a:buChar char="Ø"/>
            </a:pPr>
            <a:r>
              <a:rPr lang="es-CL" dirty="0" smtClean="0"/>
              <a:t>Serie de fichas </a:t>
            </a:r>
            <a:r>
              <a:rPr lang="es-CL" dirty="0"/>
              <a:t>para ordenar y </a:t>
            </a:r>
            <a:r>
              <a:rPr lang="es-CL" dirty="0" smtClean="0"/>
              <a:t>estructurar los </a:t>
            </a:r>
            <a:r>
              <a:rPr lang="es-CL" dirty="0"/>
              <a:t>informes de </a:t>
            </a:r>
            <a:r>
              <a:rPr lang="es-CL" dirty="0" smtClean="0"/>
              <a:t>apreciación familiar</a:t>
            </a:r>
          </a:p>
          <a:p>
            <a:endParaRPr lang="es-CL" dirty="0"/>
          </a:p>
          <a:p>
            <a:endParaRPr lang="es-CL" dirty="0" smtClean="0"/>
          </a:p>
          <a:p>
            <a:endParaRPr lang="es-CL" dirty="0"/>
          </a:p>
          <a:p>
            <a:endParaRPr lang="es-CL" dirty="0" smtClean="0"/>
          </a:p>
          <a:p>
            <a:endParaRPr lang="es-CL" dirty="0"/>
          </a:p>
          <a:p>
            <a:endParaRPr lang="es-C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912883"/>
            <a:ext cx="2463978" cy="159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1981200" y="76200"/>
            <a:ext cx="6934200" cy="609600"/>
          </a:xfrm>
        </p:spPr>
        <p:txBody>
          <a:bodyPr/>
          <a:lstStyle/>
          <a:p>
            <a:pPr eaLnBrk="1" hangingPunct="1"/>
            <a:r>
              <a:rPr lang="es-ES_tradnl" b="1" dirty="0" smtClean="0">
                <a:effectLst>
                  <a:outerShdw blurRad="38100" dist="38100" dir="2700000" algn="tl">
                    <a:srgbClr val="DDDDDD"/>
                  </a:outerShdw>
                </a:effectLst>
                <a:latin typeface="Arial Unicode MS" charset="0"/>
              </a:rPr>
              <a:t>Estado del Arte</a:t>
            </a:r>
            <a:endParaRPr lang="es-ES" b="1" dirty="0">
              <a:effectLst>
                <a:outerShdw blurRad="38100" dist="38100" dir="2700000" algn="tl">
                  <a:srgbClr val="DDDDDD"/>
                </a:outerShdw>
              </a:effectLst>
              <a:latin typeface="Arial Unicode MS"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89076"/>
            <a:ext cx="4493859" cy="358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03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347913"/>
            <a:ext cx="89630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1907704" y="38975"/>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a:lstStyle>
          <a:p>
            <a:r>
              <a:rPr lang="es-ES" dirty="0" smtClean="0">
                <a:effectLst>
                  <a:outerShdw blurRad="38100" dist="38100" dir="2700000" algn="tl">
                    <a:srgbClr val="DDDDDD"/>
                  </a:outerShdw>
                </a:effectLst>
                <a:latin typeface="Arial Unicode MS" charset="0"/>
              </a:rPr>
              <a:t>Definición del Problema-Situación Actual</a:t>
            </a:r>
            <a:endParaRPr lang="es-ES"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249095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www.marketingdirecto.com/wp-content/uploads/2012/01/automatizaci%C3%B3n.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7386" y="3861048"/>
            <a:ext cx="2857500"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180528" y="1268760"/>
            <a:ext cx="8410575" cy="4114800"/>
          </a:xfrm>
        </p:spPr>
        <p:txBody>
          <a:bodyPr/>
          <a:lstStyle/>
          <a:p>
            <a:pPr lvl="1">
              <a:buFont typeface="Wingdings" pitchFamily="2" charset="2"/>
              <a:buChar char="v"/>
            </a:pPr>
            <a:r>
              <a:rPr lang="es-CL" dirty="0"/>
              <a:t>Falta de un sistema que automatice el proceso la </a:t>
            </a:r>
            <a:r>
              <a:rPr lang="es-CL" dirty="0" smtClean="0"/>
              <a:t>asignación </a:t>
            </a:r>
            <a:r>
              <a:rPr lang="es-CL" dirty="0"/>
              <a:t>de puntajes </a:t>
            </a:r>
            <a:r>
              <a:rPr lang="es-CL" dirty="0" smtClean="0"/>
              <a:t>por parte del profesional, para que este, luego pueda realizar </a:t>
            </a:r>
            <a:r>
              <a:rPr lang="es-CL" dirty="0"/>
              <a:t>la </a:t>
            </a:r>
            <a:r>
              <a:rPr lang="es-CL" dirty="0" smtClean="0"/>
              <a:t>apreciación familiar</a:t>
            </a:r>
            <a:endParaRPr lang="es-CL" dirty="0"/>
          </a:p>
          <a:p>
            <a:pPr lvl="1">
              <a:buFont typeface="Wingdings" pitchFamily="2" charset="2"/>
              <a:buChar char="v"/>
            </a:pPr>
            <a:r>
              <a:rPr lang="es-CL" dirty="0"/>
              <a:t>Falta de </a:t>
            </a:r>
            <a:r>
              <a:rPr lang="es-CL" dirty="0" smtClean="0"/>
              <a:t>disposición </a:t>
            </a:r>
            <a:r>
              <a:rPr lang="es-CL" dirty="0"/>
              <a:t>de </a:t>
            </a:r>
            <a:r>
              <a:rPr lang="es-CL" dirty="0" smtClean="0"/>
              <a:t>información </a:t>
            </a:r>
            <a:r>
              <a:rPr lang="es-CL" dirty="0"/>
              <a:t>digital de las </a:t>
            </a:r>
            <a:r>
              <a:rPr lang="es-CL" dirty="0" smtClean="0"/>
              <a:t>apreciaciones familiares</a:t>
            </a:r>
            <a:endParaRPr lang="es-CL" dirty="0"/>
          </a:p>
          <a:p>
            <a:pPr lvl="1">
              <a:buFont typeface="Wingdings" pitchFamily="2" charset="2"/>
              <a:buChar char="v"/>
            </a:pPr>
            <a:r>
              <a:rPr lang="es-CL" dirty="0"/>
              <a:t>Falta de </a:t>
            </a:r>
            <a:r>
              <a:rPr lang="es-CL" dirty="0" smtClean="0"/>
              <a:t>información útil </a:t>
            </a:r>
            <a:r>
              <a:rPr lang="es-CL" dirty="0"/>
              <a:t>y no trivial para apoyar la toma de decisiones </a:t>
            </a:r>
            <a:r>
              <a:rPr lang="es-CL" dirty="0" smtClean="0"/>
              <a:t>del profesional</a:t>
            </a:r>
            <a:endParaRPr lang="es-CL" dirty="0"/>
          </a:p>
        </p:txBody>
      </p:sp>
      <p:sp>
        <p:nvSpPr>
          <p:cNvPr id="6" name="Rectangle 2"/>
          <p:cNvSpPr txBox="1">
            <a:spLocks noChangeArrowheads="1"/>
          </p:cNvSpPr>
          <p:nvPr/>
        </p:nvSpPr>
        <p:spPr bwMode="auto">
          <a:xfrm>
            <a:off x="1835696" y="33505"/>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a:lstStyle>
          <a:p>
            <a:r>
              <a:rPr lang="es-ES" dirty="0" smtClean="0">
                <a:effectLst>
                  <a:outerShdw blurRad="38100" dist="38100" dir="2700000" algn="tl">
                    <a:srgbClr val="DDDDDD"/>
                  </a:outerShdw>
                </a:effectLst>
                <a:latin typeface="Arial Unicode MS" charset="0"/>
              </a:rPr>
              <a:t>Definición del Problema-Problema</a:t>
            </a:r>
            <a:endParaRPr lang="es-ES"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33243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D95F81D3-2E84-9440-A2AF-A43E0644FD9C}" type="slidenum">
              <a:rPr lang="es-ES" sz="1000">
                <a:solidFill>
                  <a:srgbClr val="9FBCDD"/>
                </a:solidFill>
              </a:rPr>
              <a:pPr eaLnBrk="1" hangingPunct="1"/>
              <a:t>14</a:t>
            </a:fld>
            <a:r>
              <a:rPr lang="es-ES" sz="1000" dirty="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smtClean="0">
                <a:effectLst>
                  <a:outerShdw blurRad="38100" dist="38100" dir="2700000" algn="tl">
                    <a:srgbClr val="DDDDDD"/>
                  </a:outerShdw>
                </a:effectLst>
                <a:latin typeface="Arial Unicode MS" charset="0"/>
              </a:rPr>
              <a:t>Definición del Problema-Solución </a:t>
            </a:r>
            <a:r>
              <a:rPr lang="es-ES_tradnl" dirty="0" smtClean="0">
                <a:effectLst>
                  <a:outerShdw blurRad="38100" dist="38100" dir="2700000" algn="tl">
                    <a:srgbClr val="DDDDDD"/>
                  </a:outerShdw>
                </a:effectLst>
                <a:latin typeface="Arial Unicode MS" charset="0"/>
              </a:rPr>
              <a:t>Propuesta</a:t>
            </a:r>
            <a:endParaRPr lang="es-ES" b="1" dirty="0">
              <a:effectLst>
                <a:outerShdw blurRad="38100" dist="38100" dir="2700000" algn="tl">
                  <a:srgbClr val="DDDDDD"/>
                </a:outerShdw>
              </a:effectLst>
              <a:latin typeface="Arial Unicode MS" charset="0"/>
            </a:endParaRPr>
          </a:p>
        </p:txBody>
      </p:sp>
      <p:pic>
        <p:nvPicPr>
          <p:cNvPr id="4099" name="Picture 3" descr="C:\Users\Marcelo\Downloads\Network diagram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7765"/>
            <a:ext cx="9144000" cy="358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5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AE5E5AC9-FF94-8042-94A8-0904CBF31AF6}" type="slidenum">
              <a:rPr lang="es-ES" sz="1000">
                <a:solidFill>
                  <a:srgbClr val="9FBCDD"/>
                </a:solidFill>
              </a:rPr>
              <a:pPr eaLnBrk="1" hangingPunct="1"/>
              <a:t>15</a:t>
            </a:fld>
            <a:r>
              <a:rPr lang="es-ES" sz="1000" dirty="0">
                <a:solidFill>
                  <a:srgbClr val="9FBCDD"/>
                </a:solidFill>
              </a:rPr>
              <a:t> </a:t>
            </a:r>
          </a:p>
        </p:txBody>
      </p:sp>
      <p:sp>
        <p:nvSpPr>
          <p:cNvPr id="150530" name="Rectangle 2"/>
          <p:cNvSpPr>
            <a:spLocks noGrp="1" noChangeArrowheads="1"/>
          </p:cNvSpPr>
          <p:nvPr>
            <p:ph type="title"/>
          </p:nvPr>
        </p:nvSpPr>
        <p:spPr/>
        <p:txBody>
          <a:bodyPr/>
          <a:lstStyle/>
          <a:p>
            <a:pPr eaLnBrk="1" hangingPunct="1"/>
            <a:r>
              <a:rPr lang="es-ES" b="1" dirty="0" smtClean="0">
                <a:effectLst>
                  <a:outerShdw blurRad="38100" dist="38100" dir="2700000" algn="tl">
                    <a:srgbClr val="DDDDDD"/>
                  </a:outerShdw>
                </a:effectLst>
                <a:latin typeface="Arial Unicode MS" charset="0"/>
              </a:rPr>
              <a:t>Definición del </a:t>
            </a:r>
            <a:r>
              <a:rPr lang="es-ES" dirty="0" smtClean="0">
                <a:effectLst>
                  <a:outerShdw blurRad="38100" dist="38100" dir="2700000" algn="tl">
                    <a:srgbClr val="DDDDDD"/>
                  </a:outerShdw>
                </a:effectLst>
                <a:latin typeface="Arial Unicode MS" charset="0"/>
              </a:rPr>
              <a:t>Problema-</a:t>
            </a:r>
            <a:r>
              <a:rPr lang="es-ES" b="1" dirty="0" smtClean="0">
                <a:effectLst>
                  <a:outerShdw blurRad="38100" dist="38100" dir="2700000" algn="tl">
                    <a:srgbClr val="DDDDDD"/>
                  </a:outerShdw>
                </a:effectLst>
                <a:latin typeface="Arial Unicode MS" charset="0"/>
              </a:rPr>
              <a:t>Objetivos Generales</a:t>
            </a:r>
            <a:endParaRPr lang="es-ES" b="1" dirty="0">
              <a:effectLst>
                <a:outerShdw blurRad="38100" dist="38100" dir="2700000" algn="tl">
                  <a:srgbClr val="DDDDDD"/>
                </a:outerShdw>
              </a:effectLst>
              <a:latin typeface="Arial Unicode MS" charset="0"/>
            </a:endParaRPr>
          </a:p>
        </p:txBody>
      </p:sp>
      <p:sp>
        <p:nvSpPr>
          <p:cNvPr id="11268" name="Rectangle 3"/>
          <p:cNvSpPr>
            <a:spLocks noGrp="1" noChangeArrowheads="1"/>
          </p:cNvSpPr>
          <p:nvPr>
            <p:ph type="body" idx="1"/>
          </p:nvPr>
        </p:nvSpPr>
        <p:spPr/>
        <p:txBody>
          <a:bodyPr/>
          <a:lstStyle/>
          <a:p>
            <a:pPr>
              <a:buFont typeface="Wingdings" pitchFamily="2" charset="2"/>
              <a:buChar char="v"/>
            </a:pPr>
            <a:r>
              <a:rPr lang="es-CL" dirty="0" smtClean="0"/>
              <a:t>El </a:t>
            </a:r>
            <a:r>
              <a:rPr lang="es-CL" dirty="0"/>
              <a:t>objetivo de este trabajo de </a:t>
            </a:r>
            <a:r>
              <a:rPr lang="es-CL" dirty="0" smtClean="0"/>
              <a:t>título </a:t>
            </a:r>
            <a:r>
              <a:rPr lang="es-CL" dirty="0"/>
              <a:t>es desarrollar un sistema que automatice </a:t>
            </a:r>
            <a:r>
              <a:rPr lang="es-CL" dirty="0" smtClean="0"/>
              <a:t>la herramienta </a:t>
            </a:r>
            <a:r>
              <a:rPr lang="es-CL" dirty="0"/>
              <a:t>de </a:t>
            </a:r>
            <a:r>
              <a:rPr lang="es-CL" dirty="0" smtClean="0"/>
              <a:t>apreciación </a:t>
            </a:r>
            <a:r>
              <a:rPr lang="es-CL" dirty="0"/>
              <a:t>NCFAS y que </a:t>
            </a:r>
            <a:r>
              <a:rPr lang="es-CL" dirty="0" smtClean="0"/>
              <a:t>además, </a:t>
            </a:r>
            <a:r>
              <a:rPr lang="es-CL" dirty="0"/>
              <a:t>proporcione </a:t>
            </a:r>
            <a:r>
              <a:rPr lang="es-CL" dirty="0" smtClean="0"/>
              <a:t>información útil </a:t>
            </a:r>
            <a:r>
              <a:rPr lang="es-CL" dirty="0"/>
              <a:t>y </a:t>
            </a:r>
            <a:r>
              <a:rPr lang="es-CL" dirty="0" smtClean="0"/>
              <a:t>no trivial </a:t>
            </a:r>
            <a:r>
              <a:rPr lang="es-CL" dirty="0"/>
              <a:t>cuando un profesional del PPF </a:t>
            </a:r>
            <a:r>
              <a:rPr lang="es-CL" dirty="0" smtClean="0"/>
              <a:t>Aitué </a:t>
            </a:r>
            <a:r>
              <a:rPr lang="es-CL" dirty="0"/>
              <a:t>realice una </a:t>
            </a:r>
            <a:r>
              <a:rPr lang="es-CL" dirty="0" smtClean="0"/>
              <a:t>apreciación familiar</a:t>
            </a:r>
          </a:p>
          <a:p>
            <a:endParaRPr lang="es-ES" dirty="0">
              <a:latin typeface="Arial" charset="0"/>
            </a:endParaRPr>
          </a:p>
        </p:txBody>
      </p:sp>
      <p:pic>
        <p:nvPicPr>
          <p:cNvPr id="10242" name="Picture 2" descr="http://www.emprendedortecnologico.es/wp-content/uploads/2014/09/Objetivo-300x2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104768"/>
            <a:ext cx="2857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51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AE5E5AC9-FF94-8042-94A8-0904CBF31AF6}" type="slidenum">
              <a:rPr lang="es-ES" sz="1000">
                <a:solidFill>
                  <a:srgbClr val="9FBCDD"/>
                </a:solidFill>
              </a:rPr>
              <a:pPr eaLnBrk="1" hangingPunct="1"/>
              <a:t>16</a:t>
            </a:fld>
            <a:r>
              <a:rPr lang="es-ES" sz="1000" dirty="0">
                <a:solidFill>
                  <a:srgbClr val="9FBCDD"/>
                </a:solidFill>
              </a:rPr>
              <a:t> </a:t>
            </a:r>
          </a:p>
        </p:txBody>
      </p:sp>
      <p:sp>
        <p:nvSpPr>
          <p:cNvPr id="150530" name="Rectangle 2"/>
          <p:cNvSpPr>
            <a:spLocks noGrp="1" noChangeArrowheads="1"/>
          </p:cNvSpPr>
          <p:nvPr>
            <p:ph type="title"/>
          </p:nvPr>
        </p:nvSpPr>
        <p:spPr/>
        <p:txBody>
          <a:bodyPr/>
          <a:lstStyle/>
          <a:p>
            <a:pPr eaLnBrk="1" hangingPunct="1"/>
            <a:r>
              <a:rPr lang="es-ES" b="1" dirty="0" smtClean="0">
                <a:effectLst>
                  <a:outerShdw blurRad="38100" dist="38100" dir="2700000" algn="tl">
                    <a:srgbClr val="DDDDDD"/>
                  </a:outerShdw>
                </a:effectLst>
                <a:latin typeface="Arial Unicode MS" charset="0"/>
              </a:rPr>
              <a:t>Definición del Problema-Objetivos Específicos</a:t>
            </a:r>
            <a:endParaRPr lang="es-ES" b="1" dirty="0">
              <a:effectLst>
                <a:outerShdw blurRad="38100" dist="38100" dir="2700000" algn="tl">
                  <a:srgbClr val="DDDDDD"/>
                </a:outerShdw>
              </a:effectLst>
              <a:latin typeface="Arial Unicode MS" charset="0"/>
            </a:endParaRPr>
          </a:p>
        </p:txBody>
      </p:sp>
      <p:sp>
        <p:nvSpPr>
          <p:cNvPr id="11268" name="Rectangle 3"/>
          <p:cNvSpPr>
            <a:spLocks noGrp="1" noChangeArrowheads="1"/>
          </p:cNvSpPr>
          <p:nvPr>
            <p:ph type="body" idx="1"/>
          </p:nvPr>
        </p:nvSpPr>
        <p:spPr/>
        <p:txBody>
          <a:bodyPr/>
          <a:lstStyle/>
          <a:p>
            <a:pPr>
              <a:buFont typeface="Wingdings" pitchFamily="2" charset="2"/>
              <a:buChar char="v"/>
            </a:pPr>
            <a:r>
              <a:rPr lang="es-CL" dirty="0"/>
              <a:t>Para cumplir con el objetivo general es necesario cumplir los siguientes </a:t>
            </a:r>
            <a:r>
              <a:rPr lang="es-CL" dirty="0" smtClean="0"/>
              <a:t>objetivos específicos:</a:t>
            </a:r>
          </a:p>
          <a:p>
            <a:pPr lvl="1">
              <a:buFont typeface="Wingdings" pitchFamily="2" charset="2"/>
              <a:buChar char="Ø"/>
            </a:pPr>
            <a:r>
              <a:rPr lang="es-CL" dirty="0" smtClean="0"/>
              <a:t>Realizar </a:t>
            </a:r>
            <a:r>
              <a:rPr lang="es-CL" dirty="0"/>
              <a:t>simulación de </a:t>
            </a:r>
            <a:r>
              <a:rPr lang="es-CL" dirty="0" smtClean="0"/>
              <a:t>datos</a:t>
            </a:r>
          </a:p>
          <a:p>
            <a:pPr lvl="1">
              <a:buFont typeface="Wingdings" pitchFamily="2" charset="2"/>
              <a:buChar char="Ø"/>
            </a:pPr>
            <a:r>
              <a:rPr lang="es-CL" dirty="0" smtClean="0"/>
              <a:t>Analizar </a:t>
            </a:r>
            <a:r>
              <a:rPr lang="es-CL" dirty="0"/>
              <a:t>y comparar diferentes técnicas de minería de datos y estadística </a:t>
            </a:r>
            <a:r>
              <a:rPr lang="es-CL" dirty="0" smtClean="0"/>
              <a:t>descriptiva</a:t>
            </a:r>
          </a:p>
          <a:p>
            <a:pPr lvl="1">
              <a:buFont typeface="Wingdings" pitchFamily="2" charset="2"/>
              <a:buChar char="Ø"/>
            </a:pPr>
            <a:r>
              <a:rPr lang="es-CL" dirty="0" smtClean="0"/>
              <a:t>Implementar </a:t>
            </a:r>
            <a:r>
              <a:rPr lang="es-CL" dirty="0"/>
              <a:t>las técnicas de Minería de Datos </a:t>
            </a:r>
            <a:r>
              <a:rPr lang="es-CL" dirty="0" smtClean="0"/>
              <a:t>seleccionada </a:t>
            </a:r>
            <a:endParaRPr lang="es-CL" dirty="0"/>
          </a:p>
          <a:p>
            <a:pPr lvl="1">
              <a:buFont typeface="Wingdings" pitchFamily="2" charset="2"/>
              <a:buChar char="Ø"/>
            </a:pPr>
            <a:r>
              <a:rPr lang="es-CL" dirty="0" smtClean="0"/>
              <a:t>Generar </a:t>
            </a:r>
            <a:r>
              <a:rPr lang="es-CL" dirty="0"/>
              <a:t>reportes según las técnicas de estadística descriptiva </a:t>
            </a:r>
            <a:r>
              <a:rPr lang="es-CL" dirty="0" smtClean="0"/>
              <a:t>seleccionada</a:t>
            </a:r>
          </a:p>
          <a:p>
            <a:pPr lvl="1">
              <a:buFont typeface="Wingdings" pitchFamily="2" charset="2"/>
              <a:buChar char="Ø"/>
            </a:pPr>
            <a:r>
              <a:rPr lang="es-CL" dirty="0" smtClean="0"/>
              <a:t>Detectar </a:t>
            </a:r>
            <a:r>
              <a:rPr lang="es-CL" dirty="0"/>
              <a:t>patrones dentro de los </a:t>
            </a:r>
            <a:r>
              <a:rPr lang="es-CL" dirty="0" smtClean="0"/>
              <a:t>ítem de </a:t>
            </a:r>
            <a:r>
              <a:rPr lang="es-CL" dirty="0"/>
              <a:t>la herramienta NCFAS, utilizando Minería de </a:t>
            </a:r>
            <a:r>
              <a:rPr lang="es-CL" dirty="0" smtClean="0"/>
              <a:t>Datos </a:t>
            </a:r>
            <a:endParaRPr lang="es-CL" dirty="0"/>
          </a:p>
        </p:txBody>
      </p:sp>
    </p:spTree>
    <p:extLst>
      <p:ext uri="{BB962C8B-B14F-4D97-AF65-F5344CB8AC3E}">
        <p14:creationId xmlns:p14="http://schemas.microsoft.com/office/powerpoint/2010/main" val="331788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D95F81D3-2E84-9440-A2AF-A43E0644FD9C}" type="slidenum">
              <a:rPr lang="es-ES" sz="1000">
                <a:solidFill>
                  <a:srgbClr val="9FBCDD"/>
                </a:solidFill>
              </a:rPr>
              <a:pPr eaLnBrk="1" hangingPunct="1"/>
              <a:t>17</a:t>
            </a:fld>
            <a:r>
              <a:rPr lang="es-ES" sz="1000" dirty="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dirty="0" smtClean="0">
                <a:effectLst>
                  <a:outerShdw blurRad="38100" dist="38100" dir="2700000" algn="tl">
                    <a:srgbClr val="DDDDDD"/>
                  </a:outerShdw>
                </a:effectLst>
                <a:latin typeface="Arial Unicode MS" charset="0"/>
              </a:rPr>
              <a:t>Definición del Problema-Impacto</a:t>
            </a:r>
            <a:endParaRPr lang="es-ES" b="1" dirty="0">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a:xfrm>
            <a:off x="395536" y="1268760"/>
            <a:ext cx="8410575" cy="4114800"/>
          </a:xfrm>
        </p:spPr>
        <p:txBody>
          <a:bodyPr/>
          <a:lstStyle/>
          <a:p>
            <a:pPr>
              <a:buFont typeface="Wingdings" pitchFamily="2" charset="2"/>
              <a:buChar char="v"/>
            </a:pPr>
            <a:r>
              <a:rPr lang="es-CL" dirty="0" smtClean="0"/>
              <a:t>Con el apoyo de este sistema el profesional, al realizar una nueva apreciación familiar podrá:</a:t>
            </a:r>
          </a:p>
          <a:p>
            <a:pPr lvl="1">
              <a:buFont typeface="Wingdings" pitchFamily="2" charset="2"/>
              <a:buChar char="Ø"/>
            </a:pPr>
            <a:r>
              <a:rPr lang="es-CL" dirty="0" smtClean="0"/>
              <a:t>Realizar el proceso de manera más eficiente</a:t>
            </a:r>
          </a:p>
          <a:p>
            <a:pPr lvl="1">
              <a:buFont typeface="Wingdings" pitchFamily="2" charset="2"/>
              <a:buChar char="Ø"/>
            </a:pPr>
            <a:r>
              <a:rPr lang="es-CL" dirty="0" smtClean="0"/>
              <a:t>Encontrar información útil y no trivial para obtener apoyo a la hora de tomar decisiones, lo cual permitirá realizar un mejor proceso de prevención de maltratos y negligencia parental</a:t>
            </a:r>
            <a:endParaRPr lang="es-ES" dirty="0" smtClean="0">
              <a:latin typeface="Arial"/>
              <a:cs typeface="Arial"/>
            </a:endParaRPr>
          </a:p>
          <a:p>
            <a:pPr eaLnBrk="1" hangingPunct="1"/>
            <a:endParaRPr lang="es-ES_tradnl" dirty="0">
              <a:latin typeface="Times New Roman" charset="0"/>
            </a:endParaRPr>
          </a:p>
          <a:p>
            <a:pPr eaLnBrk="1" hangingPunct="1"/>
            <a:endParaRPr lang="es-ES" dirty="0">
              <a:latin typeface="Arial" charset="0"/>
            </a:endParaRPr>
          </a:p>
        </p:txBody>
      </p:sp>
      <p:pic>
        <p:nvPicPr>
          <p:cNvPr id="2" name="Picture 2" descr="http://4.bp.blogspot.com/-xFr1aNWoP4Q/UYiibYvp2eI/AAAAAAAABMw/kSO4GqLEryQ/s1600/trabajo+equipo.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0152" y="4293096"/>
            <a:ext cx="2904323" cy="2178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9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AE5E5AC9-FF94-8042-94A8-0904CBF31AF6}" type="slidenum">
              <a:rPr lang="es-ES" sz="1000">
                <a:solidFill>
                  <a:srgbClr val="9FBCDD"/>
                </a:solidFill>
              </a:rPr>
              <a:pPr eaLnBrk="1" hangingPunct="1"/>
              <a:t>18</a:t>
            </a:fld>
            <a:r>
              <a:rPr lang="es-ES" sz="1000" dirty="0">
                <a:solidFill>
                  <a:srgbClr val="9FBCDD"/>
                </a:solidFill>
              </a:rPr>
              <a:t> </a:t>
            </a:r>
          </a:p>
        </p:txBody>
      </p:sp>
      <p:sp>
        <p:nvSpPr>
          <p:cNvPr id="150530" name="Rectangle 2"/>
          <p:cNvSpPr>
            <a:spLocks noGrp="1" noChangeArrowheads="1"/>
          </p:cNvSpPr>
          <p:nvPr>
            <p:ph type="title"/>
          </p:nvPr>
        </p:nvSpPr>
        <p:spPr/>
        <p:txBody>
          <a:bodyPr/>
          <a:lstStyle/>
          <a:p>
            <a:pPr eaLnBrk="1" hangingPunct="1"/>
            <a:r>
              <a:rPr lang="es-ES" dirty="0" smtClean="0">
                <a:effectLst>
                  <a:outerShdw blurRad="38100" dist="38100" dir="2700000" algn="tl">
                    <a:srgbClr val="DDDDDD"/>
                  </a:outerShdw>
                </a:effectLst>
                <a:latin typeface="Arial Unicode MS" charset="0"/>
              </a:rPr>
              <a:t>Análisis</a:t>
            </a:r>
            <a:r>
              <a:rPr lang="es-ES" b="1" dirty="0" smtClean="0">
                <a:effectLst>
                  <a:outerShdw blurRad="38100" dist="38100" dir="2700000" algn="tl">
                    <a:srgbClr val="DDDDDD"/>
                  </a:outerShdw>
                </a:effectLst>
                <a:latin typeface="Arial Unicode MS" charset="0"/>
              </a:rPr>
              <a:t>-Usuarios del Sistema</a:t>
            </a:r>
            <a:endParaRPr lang="es-ES" b="1" dirty="0">
              <a:effectLst>
                <a:outerShdw blurRad="38100" dist="38100" dir="2700000" algn="tl">
                  <a:srgbClr val="DDDDDD"/>
                </a:outerShdw>
              </a:effectLst>
              <a:latin typeface="Arial Unicode MS" charset="0"/>
            </a:endParaRPr>
          </a:p>
        </p:txBody>
      </p:sp>
      <p:sp>
        <p:nvSpPr>
          <p:cNvPr id="11268" name="Rectangle 3"/>
          <p:cNvSpPr>
            <a:spLocks noGrp="1" noChangeArrowheads="1"/>
          </p:cNvSpPr>
          <p:nvPr>
            <p:ph type="body" idx="1"/>
          </p:nvPr>
        </p:nvSpPr>
        <p:spPr/>
        <p:txBody>
          <a:bodyPr/>
          <a:lstStyle/>
          <a:p>
            <a:pPr>
              <a:buFont typeface="Wingdings" pitchFamily="2" charset="2"/>
              <a:buChar char="v"/>
            </a:pPr>
            <a:r>
              <a:rPr lang="es-CL" dirty="0" smtClean="0"/>
              <a:t>El Sistema propuesto se compone principalmente de dos usuarios, estos son:</a:t>
            </a:r>
          </a:p>
          <a:p>
            <a:pPr lvl="1">
              <a:buFont typeface="Wingdings" pitchFamily="2" charset="2"/>
              <a:buChar char="Ø"/>
            </a:pPr>
            <a:r>
              <a:rPr lang="es-CL" dirty="0" smtClean="0"/>
              <a:t> Administrador</a:t>
            </a:r>
            <a:r>
              <a:rPr lang="es-CL" dirty="0"/>
              <a:t>: Usuario con los privilegios necesarios para manejar todos los </a:t>
            </a:r>
            <a:r>
              <a:rPr lang="es-CL" dirty="0" smtClean="0"/>
              <a:t>datos y </a:t>
            </a:r>
            <a:r>
              <a:rPr lang="es-CL" dirty="0"/>
              <a:t>apreciaciones almacenadas en el </a:t>
            </a:r>
            <a:r>
              <a:rPr lang="es-CL" dirty="0" smtClean="0"/>
              <a:t>sistema, además puede gestionar los usuarios del sistema</a:t>
            </a:r>
          </a:p>
          <a:p>
            <a:pPr lvl="1">
              <a:buFont typeface="Wingdings" pitchFamily="2" charset="2"/>
              <a:buChar char="Ø"/>
            </a:pPr>
            <a:r>
              <a:rPr lang="es-CL" dirty="0" smtClean="0"/>
              <a:t> Profesional </a:t>
            </a:r>
            <a:r>
              <a:rPr lang="es-CL" dirty="0"/>
              <a:t>a cargo: Usuario encargado de realizar las apreciaciones, </a:t>
            </a:r>
            <a:r>
              <a:rPr lang="es-CL" dirty="0" smtClean="0"/>
              <a:t>además puede utilizar todos los módulos del </a:t>
            </a:r>
            <a:r>
              <a:rPr lang="es-CL" dirty="0"/>
              <a:t>sistema (Visualizar </a:t>
            </a:r>
            <a:r>
              <a:rPr lang="es-CL" dirty="0" smtClean="0"/>
              <a:t>información útil </a:t>
            </a:r>
            <a:r>
              <a:rPr lang="es-CL" dirty="0"/>
              <a:t>y no </a:t>
            </a:r>
            <a:r>
              <a:rPr lang="es-CL" dirty="0" smtClean="0"/>
              <a:t>trivial, buscar </a:t>
            </a:r>
            <a:r>
              <a:rPr lang="es-CL" dirty="0"/>
              <a:t>apreciaciones anteriores, comparar apreciaciones, etc.)</a:t>
            </a:r>
          </a:p>
        </p:txBody>
      </p:sp>
    </p:spTree>
    <p:extLst>
      <p:ext uri="{BB962C8B-B14F-4D97-AF65-F5344CB8AC3E}">
        <p14:creationId xmlns:p14="http://schemas.microsoft.com/office/powerpoint/2010/main" val="67013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19</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smtClean="0">
                <a:effectLst>
                  <a:outerShdw blurRad="38100" dist="38100" dir="2700000" algn="tl">
                    <a:srgbClr val="DDDDDD"/>
                  </a:outerShdw>
                </a:effectLst>
                <a:latin typeface="Arial Unicode MS" charset="0"/>
              </a:rPr>
              <a:t>Análisis-Requerimientos Funcionales</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251520" y="1196752"/>
            <a:ext cx="8410575" cy="4114800"/>
          </a:xfrm>
        </p:spPr>
        <p:txBody>
          <a:bodyPr/>
          <a:lstStyle/>
          <a:p>
            <a:pPr>
              <a:buFont typeface="Wingdings" pitchFamily="2" charset="2"/>
              <a:buChar char="v"/>
            </a:pPr>
            <a:r>
              <a:rPr lang="es-CL" dirty="0" smtClean="0"/>
              <a:t>RF1</a:t>
            </a:r>
            <a:r>
              <a:rPr lang="es-CL" dirty="0"/>
              <a:t>: </a:t>
            </a:r>
            <a:r>
              <a:rPr lang="es-CL" dirty="0" smtClean="0"/>
              <a:t>Creación </a:t>
            </a:r>
            <a:r>
              <a:rPr lang="es-CL" dirty="0"/>
              <a:t>de usuarios del sistema con sus respectivos perfiles</a:t>
            </a:r>
          </a:p>
          <a:p>
            <a:pPr>
              <a:buFont typeface="Wingdings" pitchFamily="2" charset="2"/>
              <a:buChar char="v"/>
            </a:pPr>
            <a:r>
              <a:rPr lang="es-CL" dirty="0"/>
              <a:t>RF2: </a:t>
            </a:r>
            <a:r>
              <a:rPr lang="es-CL" dirty="0" smtClean="0"/>
              <a:t>Digitalización </a:t>
            </a:r>
            <a:r>
              <a:rPr lang="es-CL" dirty="0"/>
              <a:t>de la herramienta NCFAS</a:t>
            </a:r>
          </a:p>
          <a:p>
            <a:pPr>
              <a:buFont typeface="Wingdings" pitchFamily="2" charset="2"/>
              <a:buChar char="v"/>
            </a:pPr>
            <a:r>
              <a:rPr lang="es-CL" dirty="0"/>
              <a:t>RF3: </a:t>
            </a:r>
            <a:r>
              <a:rPr lang="es-CL" dirty="0" smtClean="0"/>
              <a:t>Creación </a:t>
            </a:r>
            <a:r>
              <a:rPr lang="es-CL" dirty="0"/>
              <a:t>de un repositorio de las apreciaciones realizadas por los profesionales</a:t>
            </a:r>
          </a:p>
          <a:p>
            <a:pPr>
              <a:buFont typeface="Wingdings" pitchFamily="2" charset="2"/>
              <a:buChar char="v"/>
            </a:pPr>
            <a:r>
              <a:rPr lang="es-CL" dirty="0"/>
              <a:t>RF4: </a:t>
            </a:r>
            <a:r>
              <a:rPr lang="es-CL" dirty="0" smtClean="0"/>
              <a:t>Creación </a:t>
            </a:r>
            <a:r>
              <a:rPr lang="es-CL" dirty="0"/>
              <a:t>de un </a:t>
            </a:r>
            <a:r>
              <a:rPr lang="es-CL" dirty="0" smtClean="0"/>
              <a:t>módulo </a:t>
            </a:r>
            <a:r>
              <a:rPr lang="es-CL" dirty="0"/>
              <a:t>de </a:t>
            </a:r>
            <a:r>
              <a:rPr lang="es-CL" dirty="0" smtClean="0"/>
              <a:t>minería </a:t>
            </a:r>
            <a:r>
              <a:rPr lang="es-CL" dirty="0"/>
              <a:t>de datos</a:t>
            </a:r>
          </a:p>
          <a:p>
            <a:pPr>
              <a:buFont typeface="Wingdings" pitchFamily="2" charset="2"/>
              <a:buChar char="v"/>
            </a:pPr>
            <a:r>
              <a:rPr lang="es-CL" dirty="0"/>
              <a:t>RF5: </a:t>
            </a:r>
            <a:r>
              <a:rPr lang="es-CL" dirty="0" smtClean="0"/>
              <a:t>Creación </a:t>
            </a:r>
            <a:r>
              <a:rPr lang="es-CL" dirty="0"/>
              <a:t>de un </a:t>
            </a:r>
            <a:r>
              <a:rPr lang="es-CL" dirty="0" smtClean="0"/>
              <a:t>módulo </a:t>
            </a:r>
            <a:r>
              <a:rPr lang="es-CL" dirty="0"/>
              <a:t>de </a:t>
            </a:r>
            <a:r>
              <a:rPr lang="es-CL" dirty="0" smtClean="0"/>
              <a:t>comparación </a:t>
            </a:r>
            <a:r>
              <a:rPr lang="es-CL" dirty="0"/>
              <a:t>entre las apreciaciones de ingreso </a:t>
            </a:r>
            <a:r>
              <a:rPr lang="es-CL" dirty="0" smtClean="0"/>
              <a:t>y egreso </a:t>
            </a:r>
            <a:r>
              <a:rPr lang="es-CL" dirty="0"/>
              <a:t>de la familia</a:t>
            </a:r>
          </a:p>
          <a:p>
            <a:pPr>
              <a:buFont typeface="Wingdings" pitchFamily="2" charset="2"/>
              <a:buChar char="v"/>
            </a:pPr>
            <a:r>
              <a:rPr lang="es-CL" dirty="0"/>
              <a:t>RF6: </a:t>
            </a:r>
            <a:r>
              <a:rPr lang="es-CL" dirty="0" smtClean="0"/>
              <a:t>Creación </a:t>
            </a:r>
            <a:r>
              <a:rPr lang="es-CL" dirty="0"/>
              <a:t>de un </a:t>
            </a:r>
            <a:r>
              <a:rPr lang="es-CL" dirty="0" smtClean="0"/>
              <a:t>módulo </a:t>
            </a:r>
            <a:r>
              <a:rPr lang="es-CL" dirty="0"/>
              <a:t>de </a:t>
            </a:r>
            <a:r>
              <a:rPr lang="es-CL" dirty="0" smtClean="0"/>
              <a:t>estadística </a:t>
            </a:r>
            <a:r>
              <a:rPr lang="es-CL" dirty="0"/>
              <a:t>descriptiva</a:t>
            </a:r>
          </a:p>
          <a:p>
            <a:pPr>
              <a:buFont typeface="Wingdings" pitchFamily="2" charset="2"/>
              <a:buChar char="v"/>
            </a:pPr>
            <a:r>
              <a:rPr lang="es-CL" dirty="0"/>
              <a:t>RF7: </a:t>
            </a:r>
            <a:r>
              <a:rPr lang="es-CL" dirty="0" smtClean="0"/>
              <a:t>Creación </a:t>
            </a:r>
            <a:r>
              <a:rPr lang="es-CL" dirty="0"/>
              <a:t>de un </a:t>
            </a:r>
            <a:r>
              <a:rPr lang="es-CL" dirty="0" smtClean="0"/>
              <a:t>módulo </a:t>
            </a:r>
            <a:r>
              <a:rPr lang="es-CL" dirty="0"/>
              <a:t>de </a:t>
            </a:r>
            <a:r>
              <a:rPr lang="es-CL" dirty="0" smtClean="0"/>
              <a:t>búsqueda </a:t>
            </a:r>
            <a:r>
              <a:rPr lang="es-CL" dirty="0"/>
              <a:t>de las apreciaciones realizadas</a:t>
            </a:r>
          </a:p>
          <a:p>
            <a:pPr marL="0" indent="0" eaLnBrk="1" hangingPunct="1">
              <a:buNone/>
            </a:pPr>
            <a:endParaRPr lang="es-ES_tradnl" dirty="0">
              <a:latin typeface="Arial" charset="0"/>
            </a:endParaRPr>
          </a:p>
          <a:p>
            <a:pPr eaLnBrk="1" hangingPunct="1"/>
            <a:endParaRPr lang="es-ES_tradnl" dirty="0">
              <a:latin typeface="Arial" charset="0"/>
            </a:endParaRPr>
          </a:p>
        </p:txBody>
      </p:sp>
    </p:spTree>
    <p:extLst>
      <p:ext uri="{BB962C8B-B14F-4D97-AF65-F5344CB8AC3E}">
        <p14:creationId xmlns:p14="http://schemas.microsoft.com/office/powerpoint/2010/main" val="353722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0C2A5A50-2D18-7F4C-8AD1-30CD91BFE9A8}" type="slidenum">
              <a:rPr lang="es-ES" sz="1000">
                <a:solidFill>
                  <a:srgbClr val="9FBCDD"/>
                </a:solidFill>
              </a:rPr>
              <a:pPr eaLnBrk="1" hangingPunct="1"/>
              <a:t>2</a:t>
            </a:fld>
            <a:r>
              <a:rPr lang="es-ES" sz="1000" dirty="0">
                <a:solidFill>
                  <a:srgbClr val="9FBCDD"/>
                </a:solidFill>
              </a:rPr>
              <a:t> </a:t>
            </a:r>
          </a:p>
        </p:txBody>
      </p:sp>
      <p:sp>
        <p:nvSpPr>
          <p:cNvPr id="146434"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Contenido de la Presentación</a:t>
            </a:r>
            <a:endParaRPr lang="es-ES" b="1" dirty="0">
              <a:effectLst>
                <a:outerShdw blurRad="38100" dist="38100" dir="2700000" algn="tl">
                  <a:srgbClr val="DDDDDD"/>
                </a:outerShdw>
              </a:effectLst>
              <a:latin typeface="Arial Unicode MS" charset="0"/>
            </a:endParaRPr>
          </a:p>
        </p:txBody>
      </p:sp>
      <p:sp>
        <p:nvSpPr>
          <p:cNvPr id="7172" name="Rectangle 3"/>
          <p:cNvSpPr>
            <a:spLocks noGrp="1" noChangeArrowheads="1"/>
          </p:cNvSpPr>
          <p:nvPr>
            <p:ph type="body" idx="1"/>
          </p:nvPr>
        </p:nvSpPr>
        <p:spPr>
          <a:xfrm>
            <a:off x="395536" y="1124744"/>
            <a:ext cx="8410575" cy="4114800"/>
          </a:xfrm>
        </p:spPr>
        <p:txBody>
          <a:bodyPr/>
          <a:lstStyle/>
          <a:p>
            <a:pPr eaLnBrk="1" hangingPunct="1">
              <a:buFont typeface="Wingdings" pitchFamily="2" charset="2"/>
              <a:buChar char="v"/>
            </a:pPr>
            <a:r>
              <a:rPr lang="es-ES_tradnl" dirty="0" smtClean="0">
                <a:latin typeface="Arial" charset="0"/>
              </a:rPr>
              <a:t>Introducción</a:t>
            </a:r>
            <a:endParaRPr lang="es-ES_tradnl" dirty="0">
              <a:latin typeface="Arial" charset="0"/>
            </a:endParaRPr>
          </a:p>
          <a:p>
            <a:pPr eaLnBrk="1" hangingPunct="1">
              <a:buFont typeface="Wingdings" pitchFamily="2" charset="2"/>
              <a:buChar char="v"/>
            </a:pPr>
            <a:r>
              <a:rPr lang="es-ES_tradnl" dirty="0" smtClean="0">
                <a:latin typeface="Arial" charset="0"/>
              </a:rPr>
              <a:t>Ámbito</a:t>
            </a:r>
            <a:endParaRPr lang="es-ES_tradnl" dirty="0">
              <a:latin typeface="Arial" charset="0"/>
            </a:endParaRPr>
          </a:p>
          <a:p>
            <a:pPr eaLnBrk="1" hangingPunct="1">
              <a:buFont typeface="Wingdings" pitchFamily="2" charset="2"/>
              <a:buChar char="v"/>
            </a:pPr>
            <a:r>
              <a:rPr lang="es-ES_tradnl" dirty="0" smtClean="0">
                <a:latin typeface="Arial" charset="0"/>
              </a:rPr>
              <a:t>Estado del Arte</a:t>
            </a:r>
            <a:endParaRPr lang="es-ES_tradnl" dirty="0">
              <a:latin typeface="Arial" charset="0"/>
            </a:endParaRPr>
          </a:p>
          <a:p>
            <a:pPr eaLnBrk="1" hangingPunct="1">
              <a:buFont typeface="Wingdings" pitchFamily="2" charset="2"/>
              <a:buChar char="v"/>
            </a:pPr>
            <a:r>
              <a:rPr lang="es-ES_tradnl" dirty="0" smtClean="0">
                <a:latin typeface="Arial" charset="0"/>
              </a:rPr>
              <a:t>Definición del Problema</a:t>
            </a:r>
            <a:endParaRPr lang="es-ES_tradnl" dirty="0">
              <a:latin typeface="Arial" charset="0"/>
            </a:endParaRPr>
          </a:p>
          <a:p>
            <a:pPr eaLnBrk="1" hangingPunct="1">
              <a:buFont typeface="Wingdings" pitchFamily="2" charset="2"/>
              <a:buChar char="v"/>
            </a:pPr>
            <a:r>
              <a:rPr lang="es-ES_tradnl" dirty="0" smtClean="0">
                <a:latin typeface="Arial" charset="0"/>
              </a:rPr>
              <a:t>Solución Propuesta</a:t>
            </a:r>
            <a:endParaRPr lang="es-ES_tradnl" dirty="0">
              <a:latin typeface="Arial" charset="0"/>
            </a:endParaRPr>
          </a:p>
          <a:p>
            <a:pPr eaLnBrk="1" hangingPunct="1">
              <a:buFont typeface="Wingdings" pitchFamily="2" charset="2"/>
              <a:buChar char="v"/>
            </a:pPr>
            <a:r>
              <a:rPr lang="es-ES_tradnl" dirty="0" smtClean="0">
                <a:latin typeface="Arial" charset="0"/>
              </a:rPr>
              <a:t>Análisis </a:t>
            </a:r>
          </a:p>
          <a:p>
            <a:pPr eaLnBrk="1" hangingPunct="1">
              <a:buFont typeface="Wingdings" pitchFamily="2" charset="2"/>
              <a:buChar char="v"/>
            </a:pPr>
            <a:r>
              <a:rPr lang="es-ES_tradnl" dirty="0" smtClean="0">
                <a:latin typeface="Arial" charset="0"/>
              </a:rPr>
              <a:t>Estado de Avance</a:t>
            </a:r>
            <a:endParaRPr lang="es-ES_tradnl" dirty="0">
              <a:latin typeface="Arial" charset="0"/>
            </a:endParaRPr>
          </a:p>
          <a:p>
            <a:pPr eaLnBrk="1" hangingPunct="1">
              <a:buFont typeface="Wingdings" pitchFamily="2" charset="2"/>
              <a:buChar char="v"/>
            </a:pPr>
            <a:r>
              <a:rPr lang="es-ES_tradnl" dirty="0">
                <a:latin typeface="Arial" charset="0"/>
              </a:rPr>
              <a:t>Bibliografía</a:t>
            </a:r>
          </a:p>
          <a:p>
            <a:pPr eaLnBrk="1" hangingPunct="1"/>
            <a:endParaRPr lang="es-ES_tradnl" dirty="0">
              <a:latin typeface="Arial" charset="0"/>
            </a:endParaRPr>
          </a:p>
          <a:p>
            <a:pPr eaLnBrk="1" hangingPunct="1">
              <a:buFont typeface="Wingdings" charset="0"/>
              <a:buNone/>
            </a:pPr>
            <a:endParaRPr lang="es-ES_tradnl" dirty="0">
              <a:latin typeface="Arial" charset="0"/>
            </a:endParaRPr>
          </a:p>
        </p:txBody>
      </p:sp>
    </p:spTree>
    <p:extLst>
      <p:ext uri="{BB962C8B-B14F-4D97-AF65-F5344CB8AC3E}">
        <p14:creationId xmlns:p14="http://schemas.microsoft.com/office/powerpoint/2010/main" val="133803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20</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smtClean="0">
                <a:effectLst>
                  <a:outerShdw blurRad="38100" dist="38100" dir="2700000" algn="tl">
                    <a:srgbClr val="DDDDDD"/>
                  </a:outerShdw>
                </a:effectLst>
                <a:latin typeface="Arial Unicode MS" charset="0"/>
              </a:rPr>
              <a:t>Análisis-Requerimientos no Funcionales</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251520" y="1196752"/>
            <a:ext cx="8410575" cy="4114800"/>
          </a:xfrm>
        </p:spPr>
        <p:txBody>
          <a:bodyPr/>
          <a:lstStyle/>
          <a:p>
            <a:pPr>
              <a:buFont typeface="Wingdings" pitchFamily="2" charset="2"/>
              <a:buChar char="v"/>
            </a:pPr>
            <a:r>
              <a:rPr lang="es-CL" dirty="0"/>
              <a:t>RNF8: El sistema debe proveer al usuario de una interfaz usable</a:t>
            </a:r>
          </a:p>
          <a:p>
            <a:pPr>
              <a:buFont typeface="Wingdings" pitchFamily="2" charset="2"/>
              <a:buChar char="v"/>
            </a:pPr>
            <a:r>
              <a:rPr lang="es-CL" dirty="0"/>
              <a:t>RNF9: El sistema debe soportar S.O Windows 7 en adelante</a:t>
            </a:r>
          </a:p>
          <a:p>
            <a:pPr>
              <a:buFont typeface="Wingdings" pitchFamily="2" charset="2"/>
              <a:buChar char="v"/>
            </a:pPr>
            <a:r>
              <a:rPr lang="es-CL" dirty="0"/>
              <a:t>RNF10: El sistema debe proveer seguridad, ya que se </a:t>
            </a:r>
            <a:r>
              <a:rPr lang="es-CL" dirty="0" smtClean="0"/>
              <a:t>trabajar</a:t>
            </a:r>
            <a:r>
              <a:rPr lang="es-CL" dirty="0"/>
              <a:t>á</a:t>
            </a:r>
            <a:r>
              <a:rPr lang="es-CL" dirty="0" smtClean="0"/>
              <a:t> </a:t>
            </a:r>
            <a:r>
              <a:rPr lang="es-CL" dirty="0"/>
              <a:t>con datos sensibles</a:t>
            </a:r>
          </a:p>
          <a:p>
            <a:pPr>
              <a:buFont typeface="Wingdings" pitchFamily="2" charset="2"/>
              <a:buChar char="v"/>
            </a:pPr>
            <a:r>
              <a:rPr lang="es-CL" dirty="0"/>
              <a:t>RNF11: El sistema debe proveer ayuda para agilizar el proceso de </a:t>
            </a:r>
            <a:r>
              <a:rPr lang="es-CL" dirty="0" smtClean="0"/>
              <a:t>apreciación (Mostrar </a:t>
            </a:r>
            <a:r>
              <a:rPr lang="es-CL" dirty="0"/>
              <a:t>descriptores de los </a:t>
            </a:r>
            <a:r>
              <a:rPr lang="es-CL" dirty="0" smtClean="0"/>
              <a:t>ítems </a:t>
            </a:r>
            <a:r>
              <a:rPr lang="es-CL" dirty="0"/>
              <a:t>de NCFAS)</a:t>
            </a:r>
          </a:p>
          <a:p>
            <a:pPr>
              <a:buFont typeface="Wingdings" pitchFamily="2" charset="2"/>
              <a:buChar char="v"/>
            </a:pPr>
            <a:r>
              <a:rPr lang="es-CL" dirty="0"/>
              <a:t>RNF12: La interfaz debe ser amigable y contener </a:t>
            </a:r>
            <a:r>
              <a:rPr lang="es-CL" dirty="0" smtClean="0"/>
              <a:t>imágenes </a:t>
            </a:r>
            <a:r>
              <a:rPr lang="es-CL" dirty="0"/>
              <a:t>representativas para </a:t>
            </a:r>
            <a:r>
              <a:rPr lang="es-CL" dirty="0" smtClean="0"/>
              <a:t>la NCFAS</a:t>
            </a:r>
            <a:endParaRPr lang="es-ES_tradnl" dirty="0">
              <a:latin typeface="Arial" charset="0"/>
            </a:endParaRPr>
          </a:p>
          <a:p>
            <a:pPr eaLnBrk="1" hangingPunct="1"/>
            <a:endParaRPr lang="es-ES_tradnl" dirty="0">
              <a:latin typeface="Arial" charset="0"/>
            </a:endParaRPr>
          </a:p>
        </p:txBody>
      </p:sp>
    </p:spTree>
    <p:extLst>
      <p:ext uri="{BB962C8B-B14F-4D97-AF65-F5344CB8AC3E}">
        <p14:creationId xmlns:p14="http://schemas.microsoft.com/office/powerpoint/2010/main" val="46274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981200" y="76200"/>
            <a:ext cx="6934200" cy="609600"/>
          </a:xfrm>
        </p:spPr>
        <p:txBody>
          <a:bodyPr/>
          <a:lstStyle/>
          <a:p>
            <a:pPr eaLnBrk="1" hangingPunct="1"/>
            <a:r>
              <a:rPr lang="es-ES_tradnl" b="1" dirty="0" smtClean="0">
                <a:effectLst>
                  <a:outerShdw blurRad="38100" dist="38100" dir="2700000" algn="tl">
                    <a:srgbClr val="DDDDDD"/>
                  </a:outerShdw>
                </a:effectLst>
                <a:latin typeface="Arial Unicode MS" charset="0"/>
              </a:rPr>
              <a:t>Análisis-Modelo Conceptual</a:t>
            </a:r>
            <a:endParaRPr lang="es-ES" b="1" dirty="0">
              <a:effectLst>
                <a:outerShdw blurRad="38100" dist="38100" dir="2700000" algn="tl">
                  <a:srgbClr val="DDDDDD"/>
                </a:outerShdw>
              </a:effectLst>
              <a:latin typeface="Arial Unicode MS" charset="0"/>
            </a:endParaRPr>
          </a:p>
        </p:txBody>
      </p:sp>
      <p:pic>
        <p:nvPicPr>
          <p:cNvPr id="1026" name="Picture 2" descr="C:\Users\Marcelo\Desktop\TESIS 2015\LATEX MARCO CONCEPTUAL\imagenes\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908720"/>
            <a:ext cx="8505825"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82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Marcelo\Desktop\TESIS 2015\LATEX MARCO CONCEPTUAL\imagenes\diagramacd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69" y="908720"/>
            <a:ext cx="8791575"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Grp="1" noChangeArrowheads="1"/>
          </p:cNvSpPr>
          <p:nvPr>
            <p:ph type="title"/>
          </p:nvPr>
        </p:nvSpPr>
        <p:spPr>
          <a:xfrm>
            <a:off x="1981200" y="76200"/>
            <a:ext cx="6934200" cy="609600"/>
          </a:xfrm>
        </p:spPr>
        <p:txBody>
          <a:bodyPr/>
          <a:lstStyle/>
          <a:p>
            <a:pPr eaLnBrk="1" hangingPunct="1"/>
            <a:r>
              <a:rPr lang="es-ES_tradnl" dirty="0" smtClean="0">
                <a:effectLst>
                  <a:outerShdw blurRad="38100" dist="38100" dir="2700000" algn="tl">
                    <a:srgbClr val="DDDDDD"/>
                  </a:outerShdw>
                </a:effectLst>
                <a:latin typeface="Arial Unicode MS" charset="0"/>
              </a:rPr>
              <a:t>Análisis</a:t>
            </a:r>
            <a:r>
              <a:rPr lang="es-ES_tradnl" b="1" dirty="0" smtClean="0">
                <a:effectLst>
                  <a:outerShdw blurRad="38100" dist="38100" dir="2700000" algn="tl">
                    <a:srgbClr val="DDDDDD"/>
                  </a:outerShdw>
                </a:effectLst>
                <a:latin typeface="Arial Unicode MS" charset="0"/>
              </a:rPr>
              <a:t>-Casos de Uso</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2559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836712"/>
            <a:ext cx="5556726" cy="582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Grp="1" noChangeArrowheads="1"/>
          </p:cNvSpPr>
          <p:nvPr>
            <p:ph type="title"/>
          </p:nvPr>
        </p:nvSpPr>
        <p:spPr>
          <a:xfrm>
            <a:off x="1981200" y="76200"/>
            <a:ext cx="6934200" cy="609600"/>
          </a:xfrm>
        </p:spPr>
        <p:txBody>
          <a:bodyPr/>
          <a:lstStyle/>
          <a:p>
            <a:pPr eaLnBrk="1" hangingPunct="1"/>
            <a:r>
              <a:rPr lang="es-ES_tradnl" dirty="0" smtClean="0">
                <a:effectLst>
                  <a:outerShdw blurRad="38100" dist="38100" dir="2700000" algn="tl">
                    <a:srgbClr val="DDDDDD"/>
                  </a:outerShdw>
                </a:effectLst>
                <a:latin typeface="Arial Unicode MS" charset="0"/>
              </a:rPr>
              <a:t>Análisis</a:t>
            </a:r>
            <a:r>
              <a:rPr lang="es-ES_tradnl" b="1" dirty="0" smtClean="0">
                <a:effectLst>
                  <a:outerShdw blurRad="38100" dist="38100" dir="2700000" algn="tl">
                    <a:srgbClr val="DDDDDD"/>
                  </a:outerShdw>
                </a:effectLst>
                <a:latin typeface="Arial Unicode MS" charset="0"/>
              </a:rPr>
              <a:t>-Caso de Uso Expandido</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181393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81200" y="76200"/>
            <a:ext cx="6934200" cy="609600"/>
          </a:xfrm>
        </p:spPr>
        <p:txBody>
          <a:bodyPr/>
          <a:lstStyle/>
          <a:p>
            <a:pPr eaLnBrk="1" hangingPunct="1"/>
            <a:r>
              <a:rPr lang="es-ES_tradnl" dirty="0" smtClean="0">
                <a:effectLst>
                  <a:outerShdw blurRad="38100" dist="38100" dir="2700000" algn="tl">
                    <a:srgbClr val="DDDDDD"/>
                  </a:outerShdw>
                </a:effectLst>
                <a:latin typeface="Arial Unicode MS" charset="0"/>
              </a:rPr>
              <a:t>Análisis-Diagrama de Secuencia de Sistema</a:t>
            </a:r>
            <a:endParaRPr lang="es-ES" b="1" dirty="0">
              <a:effectLst>
                <a:outerShdw blurRad="38100" dist="38100" dir="2700000" algn="tl">
                  <a:srgbClr val="DDDDDD"/>
                </a:outerShdw>
              </a:effectLst>
              <a:latin typeface="Arial Unicode MS" charset="0"/>
            </a:endParaRPr>
          </a:p>
        </p:txBody>
      </p:sp>
      <p:pic>
        <p:nvPicPr>
          <p:cNvPr id="2050" name="Picture 2" descr="C:\Users\Marcelo\Desktop\TESIS 2015\LATEX MARCO CONCEPTUAL\imagenes\ingresarncf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63" y="1026484"/>
            <a:ext cx="5342904" cy="510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70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arcelo\Desktop\TESIS 2015\LATEX MARCO CONCEPTUAL\imagenes\IngresarNCFA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81681"/>
            <a:ext cx="5404574" cy="5760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Grp="1" noChangeArrowheads="1"/>
          </p:cNvSpPr>
          <p:nvPr>
            <p:ph type="title"/>
          </p:nvPr>
        </p:nvSpPr>
        <p:spPr>
          <a:xfrm>
            <a:off x="1981200" y="76200"/>
            <a:ext cx="6934200" cy="609600"/>
          </a:xfrm>
        </p:spPr>
        <p:txBody>
          <a:bodyPr/>
          <a:lstStyle/>
          <a:p>
            <a:pPr eaLnBrk="1" hangingPunct="1"/>
            <a:r>
              <a:rPr lang="es-ES_tradnl" dirty="0" smtClean="0">
                <a:effectLst>
                  <a:outerShdw blurRad="38100" dist="38100" dir="2700000" algn="tl">
                    <a:srgbClr val="DDDDDD"/>
                  </a:outerShdw>
                </a:effectLst>
                <a:latin typeface="Arial Unicode MS" charset="0"/>
              </a:rPr>
              <a:t>Análisis-Diagrama de Estados</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32342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38535"/>
            <a:ext cx="7378616" cy="593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827258"/>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38353" y="1117638"/>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1333705"/>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58230" y="1549772"/>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58231" y="1803990"/>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2021391"/>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2383200"/>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2802813"/>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3034069"/>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08" y="3265325"/>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10" y="3566087"/>
            <a:ext cx="394997" cy="4321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pixabay.com/static/uploads/photo/2014/04/02/10/40/check-304167_6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8109" y="3791737"/>
            <a:ext cx="394997" cy="43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Bibliografía</a:t>
            </a:r>
            <a:endParaRPr lang="es-CL" dirty="0"/>
          </a:p>
        </p:txBody>
      </p:sp>
      <p:sp>
        <p:nvSpPr>
          <p:cNvPr id="4" name="3 Rectángulo"/>
          <p:cNvSpPr/>
          <p:nvPr/>
        </p:nvSpPr>
        <p:spPr>
          <a:xfrm>
            <a:off x="44896" y="1124744"/>
            <a:ext cx="9036496" cy="5262979"/>
          </a:xfrm>
          <a:prstGeom prst="rect">
            <a:avLst/>
          </a:prstGeom>
        </p:spPr>
        <p:txBody>
          <a:bodyPr wrap="square">
            <a:spAutoFit/>
          </a:bodyPr>
          <a:lstStyle/>
          <a:p>
            <a:r>
              <a:rPr lang="es-CL" sz="1600" dirty="0" smtClean="0">
                <a:solidFill>
                  <a:srgbClr val="19194D"/>
                </a:solidFill>
                <a:latin typeface="+mj-lt"/>
                <a:ea typeface="ＭＳ Ｐゴシック" pitchFamily="48" charset="-128"/>
                <a:cs typeface="Lucida Sans"/>
              </a:rPr>
              <a:t>[1] </a:t>
            </a:r>
            <a:r>
              <a:rPr lang="es-CL" sz="1600" dirty="0">
                <a:solidFill>
                  <a:srgbClr val="19194D"/>
                </a:solidFill>
                <a:latin typeface="+mj-lt"/>
                <a:ea typeface="ＭＳ Ｐゴシック" pitchFamily="48" charset="-128"/>
                <a:cs typeface="Lucida Sans"/>
              </a:rPr>
              <a:t>PPF </a:t>
            </a:r>
            <a:r>
              <a:rPr lang="es-CL" sz="1600" dirty="0" smtClean="0">
                <a:solidFill>
                  <a:srgbClr val="19194D"/>
                </a:solidFill>
                <a:latin typeface="+mj-lt"/>
                <a:ea typeface="ＭＳ Ｐゴシック" pitchFamily="48" charset="-128"/>
                <a:cs typeface="Lucida Sans"/>
              </a:rPr>
              <a:t>Aitué. </a:t>
            </a:r>
            <a:r>
              <a:rPr lang="es-CL" sz="1600" dirty="0">
                <a:solidFill>
                  <a:srgbClr val="19194D"/>
                </a:solidFill>
                <a:latin typeface="+mj-lt"/>
                <a:ea typeface="ＭＳ Ｐゴシック" pitchFamily="48" charset="-128"/>
                <a:cs typeface="Lucida Sans"/>
              </a:rPr>
              <a:t>Bases </a:t>
            </a:r>
            <a:r>
              <a:rPr lang="es-CL" sz="1600" dirty="0" smtClean="0">
                <a:solidFill>
                  <a:srgbClr val="19194D"/>
                </a:solidFill>
                <a:latin typeface="+mj-lt"/>
                <a:ea typeface="ＭＳ Ｐゴシック" pitchFamily="48" charset="-128"/>
                <a:cs typeface="Lucida Sans"/>
              </a:rPr>
              <a:t>técnicas </a:t>
            </a:r>
            <a:r>
              <a:rPr lang="es-CL" sz="1600" dirty="0">
                <a:solidFill>
                  <a:srgbClr val="19194D"/>
                </a:solidFill>
                <a:latin typeface="+mj-lt"/>
                <a:ea typeface="ＭＳ Ｐゴシック" pitchFamily="48" charset="-128"/>
                <a:cs typeface="Lucida Sans"/>
              </a:rPr>
              <a:t>para concursos de proyectos, Programas de </a:t>
            </a:r>
            <a:r>
              <a:rPr lang="es-CL" sz="1600" dirty="0" smtClean="0">
                <a:solidFill>
                  <a:srgbClr val="19194D"/>
                </a:solidFill>
                <a:latin typeface="+mj-lt"/>
                <a:ea typeface="ＭＳ Ｐゴシック" pitchFamily="48" charset="-128"/>
                <a:cs typeface="Lucida Sans"/>
              </a:rPr>
              <a:t>Prevención </a:t>
            </a:r>
            <a:r>
              <a:rPr lang="es-CL" sz="1600" dirty="0">
                <a:solidFill>
                  <a:srgbClr val="19194D"/>
                </a:solidFill>
                <a:latin typeface="+mj-lt"/>
                <a:ea typeface="ＭＳ Ｐゴシック" pitchFamily="48" charset="-128"/>
                <a:cs typeface="Lucida Sans"/>
              </a:rPr>
              <a:t>Focalizada. 2010. </a:t>
            </a:r>
            <a:r>
              <a:rPr lang="es-CL" sz="1600" dirty="0" smtClean="0">
                <a:solidFill>
                  <a:srgbClr val="19194D"/>
                </a:solidFill>
                <a:latin typeface="+mj-lt"/>
                <a:ea typeface="ＭＳ Ｐゴシック" pitchFamily="48" charset="-128"/>
                <a:cs typeface="Lucida Sans"/>
              </a:rPr>
              <a:t>(Viña </a:t>
            </a:r>
            <a:r>
              <a:rPr lang="es-CL" sz="1600" dirty="0">
                <a:solidFill>
                  <a:srgbClr val="19194D"/>
                </a:solidFill>
                <a:latin typeface="+mj-lt"/>
                <a:ea typeface="ＭＳ Ｐゴシック" pitchFamily="48" charset="-128"/>
                <a:cs typeface="Lucida Sans"/>
              </a:rPr>
              <a:t>del mar).</a:t>
            </a:r>
          </a:p>
          <a:p>
            <a:r>
              <a:rPr lang="es-CL" sz="1600" dirty="0" smtClean="0">
                <a:solidFill>
                  <a:srgbClr val="19194D"/>
                </a:solidFill>
                <a:latin typeface="+mj-lt"/>
                <a:ea typeface="ＭＳ Ｐゴシック" pitchFamily="48" charset="-128"/>
                <a:cs typeface="Lucida Sans"/>
              </a:rPr>
              <a:t>[2] </a:t>
            </a:r>
            <a:r>
              <a:rPr lang="es-CL" sz="1600" dirty="0">
                <a:solidFill>
                  <a:srgbClr val="19194D"/>
                </a:solidFill>
                <a:latin typeface="+mj-lt"/>
                <a:ea typeface="ＭＳ Ｐゴシック" pitchFamily="48" charset="-128"/>
                <a:cs typeface="Lucida Sans"/>
              </a:rPr>
              <a:t>Ana </a:t>
            </a:r>
            <a:r>
              <a:rPr lang="es-CL" sz="1600" dirty="0" smtClean="0">
                <a:solidFill>
                  <a:srgbClr val="19194D"/>
                </a:solidFill>
                <a:latin typeface="+mj-lt"/>
                <a:ea typeface="ＭＳ Ｐゴシック" pitchFamily="48" charset="-128"/>
                <a:cs typeface="Lucida Sans"/>
              </a:rPr>
              <a:t>López Ángel </a:t>
            </a:r>
            <a:r>
              <a:rPr lang="es-CL" sz="1600" dirty="0">
                <a:solidFill>
                  <a:srgbClr val="19194D"/>
                </a:solidFill>
                <a:latin typeface="+mj-lt"/>
                <a:ea typeface="ＭＳ Ｐゴシック" pitchFamily="48" charset="-128"/>
                <a:cs typeface="Lucida Sans"/>
              </a:rPr>
              <a:t>A. Juan. Alicia Vila, Máximo Sedano. Correlación lineal y </a:t>
            </a:r>
            <a:r>
              <a:rPr lang="es-CL" sz="1600" dirty="0" smtClean="0">
                <a:solidFill>
                  <a:srgbClr val="19194D"/>
                </a:solidFill>
                <a:latin typeface="+mj-lt"/>
                <a:ea typeface="ＭＳ Ｐゴシック" pitchFamily="48" charset="-128"/>
                <a:cs typeface="Lucida Sans"/>
              </a:rPr>
              <a:t>análisis </a:t>
            </a:r>
            <a:r>
              <a:rPr lang="es-CL" sz="1600" dirty="0">
                <a:solidFill>
                  <a:srgbClr val="19194D"/>
                </a:solidFill>
                <a:latin typeface="+mj-lt"/>
                <a:ea typeface="ＭＳ Ｐゴシック" pitchFamily="48" charset="-128"/>
                <a:cs typeface="Lucida Sans"/>
              </a:rPr>
              <a:t>de </a:t>
            </a:r>
            <a:r>
              <a:rPr lang="es-CL" sz="1600" dirty="0" smtClean="0">
                <a:solidFill>
                  <a:srgbClr val="19194D"/>
                </a:solidFill>
                <a:latin typeface="+mj-lt"/>
                <a:ea typeface="ＭＳ Ｐゴシック" pitchFamily="48" charset="-128"/>
                <a:cs typeface="Lucida Sans"/>
              </a:rPr>
              <a:t>regresión. </a:t>
            </a:r>
            <a:r>
              <a:rPr lang="es-CL" sz="1600" dirty="0">
                <a:solidFill>
                  <a:srgbClr val="19194D"/>
                </a:solidFill>
                <a:latin typeface="+mj-lt"/>
                <a:ea typeface="ＭＳ Ｐゴシック" pitchFamily="48" charset="-128"/>
                <a:cs typeface="Lucida Sans"/>
              </a:rPr>
              <a:t>2008. </a:t>
            </a:r>
            <a:r>
              <a:rPr lang="es-CL" sz="1600" dirty="0" smtClean="0">
                <a:solidFill>
                  <a:srgbClr val="19194D"/>
                </a:solidFill>
                <a:latin typeface="+mj-lt"/>
                <a:ea typeface="ＭＳ Ｐゴシック" pitchFamily="48" charset="-128"/>
                <a:cs typeface="Lucida Sans"/>
              </a:rPr>
              <a:t>Último </a:t>
            </a:r>
            <a:r>
              <a:rPr lang="es-CL" sz="1600" dirty="0">
                <a:solidFill>
                  <a:srgbClr val="19194D"/>
                </a:solidFill>
                <a:latin typeface="+mj-lt"/>
                <a:ea typeface="ＭＳ Ｐゴシック" pitchFamily="48" charset="-128"/>
                <a:cs typeface="Lucida Sans"/>
              </a:rPr>
              <a:t>acceso: 18 de abril 2015,(Santiago).</a:t>
            </a:r>
          </a:p>
          <a:p>
            <a:r>
              <a:rPr lang="es-CL" sz="1600" dirty="0" smtClean="0">
                <a:solidFill>
                  <a:srgbClr val="19194D"/>
                </a:solidFill>
                <a:latin typeface="+mj-lt"/>
                <a:ea typeface="ＭＳ Ｐゴシック" pitchFamily="48" charset="-128"/>
                <a:cs typeface="Lucida Sans"/>
              </a:rPr>
              <a:t>[3] </a:t>
            </a:r>
            <a:r>
              <a:rPr lang="es-CL" sz="1600" dirty="0">
                <a:solidFill>
                  <a:srgbClr val="19194D"/>
                </a:solidFill>
                <a:latin typeface="+mj-lt"/>
                <a:ea typeface="ＭＳ Ｐゴシック" pitchFamily="48" charset="-128"/>
                <a:cs typeface="Lucida Sans"/>
              </a:rPr>
              <a:t>Julio Cabero Almenara. Impacto de las nuevas tecnologías de la información y la</a:t>
            </a:r>
          </a:p>
          <a:p>
            <a:r>
              <a:rPr lang="es-CL" sz="1600" dirty="0">
                <a:solidFill>
                  <a:srgbClr val="19194D"/>
                </a:solidFill>
                <a:latin typeface="+mj-lt"/>
                <a:ea typeface="ＭＳ Ｐゴシック" pitchFamily="48" charset="-128"/>
                <a:cs typeface="Lucida Sans"/>
              </a:rPr>
              <a:t>comunicación en las organizaciones educativas. Sevilla: Universidad de Sevilla, 2007.</a:t>
            </a:r>
          </a:p>
          <a:p>
            <a:r>
              <a:rPr lang="es-CL" sz="1600" dirty="0" smtClean="0">
                <a:solidFill>
                  <a:srgbClr val="19194D"/>
                </a:solidFill>
                <a:latin typeface="+mj-lt"/>
                <a:ea typeface="ＭＳ Ｐゴシック" pitchFamily="48" charset="-128"/>
                <a:cs typeface="Lucida Sans"/>
              </a:rPr>
              <a:t>[4] </a:t>
            </a:r>
            <a:r>
              <a:rPr lang="es-CL" sz="1600" dirty="0">
                <a:solidFill>
                  <a:srgbClr val="19194D"/>
                </a:solidFill>
                <a:latin typeface="+mj-lt"/>
                <a:ea typeface="ＭＳ Ｐゴシック" pitchFamily="48" charset="-128"/>
                <a:cs typeface="Lucida Sans"/>
              </a:rPr>
              <a:t>Jorge Barudy. Los buenos tratos y la resiliencia infantil en la prevención de los trastornos del comportamiento. In Conferencia dictada en el III Congreso Internacional y Multidisciplinar de Trastornos del Comportamiento, en la familia y la escuela. (Guadalajara), 2009.</a:t>
            </a:r>
          </a:p>
          <a:p>
            <a:r>
              <a:rPr lang="es-CL" sz="1600" dirty="0" smtClean="0">
                <a:solidFill>
                  <a:srgbClr val="19194D"/>
                </a:solidFill>
                <a:latin typeface="+mj-lt"/>
                <a:ea typeface="ＭＳ Ｐゴシック" pitchFamily="48" charset="-128"/>
                <a:cs typeface="Lucida Sans"/>
              </a:rPr>
              <a:t>[5] </a:t>
            </a:r>
            <a:r>
              <a:rPr lang="es-CL" sz="1600" dirty="0">
                <a:solidFill>
                  <a:srgbClr val="19194D"/>
                </a:solidFill>
                <a:latin typeface="+mj-lt"/>
                <a:ea typeface="ＭＳ Ｐゴシック" pitchFamily="48" charset="-128"/>
                <a:cs typeface="Lucida Sans"/>
              </a:rPr>
              <a:t>Jorge Barudy and Maryorie Dantagnan. Los buenos tratos a la infancia: Parentalidad,</a:t>
            </a:r>
          </a:p>
          <a:p>
            <a:r>
              <a:rPr lang="es-CL" sz="1600" dirty="0">
                <a:solidFill>
                  <a:srgbClr val="19194D"/>
                </a:solidFill>
                <a:latin typeface="+mj-lt"/>
                <a:ea typeface="ＭＳ Ｐゴシック" pitchFamily="48" charset="-128"/>
                <a:cs typeface="Lucida Sans"/>
              </a:rPr>
              <a:t>apego y resiliencia. Editorial Gedisa (Barcelona), 2005.</a:t>
            </a:r>
          </a:p>
          <a:p>
            <a:r>
              <a:rPr lang="es-CL" sz="1600" dirty="0" smtClean="0">
                <a:solidFill>
                  <a:srgbClr val="19194D"/>
                </a:solidFill>
                <a:latin typeface="+mj-lt"/>
                <a:ea typeface="ＭＳ Ｐゴシック" pitchFamily="48" charset="-128"/>
                <a:cs typeface="Lucida Sans"/>
              </a:rPr>
              <a:t>[6] </a:t>
            </a:r>
            <a:r>
              <a:rPr lang="es-CL" sz="1600" dirty="0">
                <a:solidFill>
                  <a:srgbClr val="19194D"/>
                </a:solidFill>
                <a:latin typeface="+mj-lt"/>
                <a:ea typeface="ＭＳ Ｐゴシック" pitchFamily="48" charset="-128"/>
                <a:cs typeface="Lucida Sans"/>
              </a:rPr>
              <a:t>Jorge Barudy and Maryorie Dantagnan. Los desafíos invisibles de ser padre o madre</a:t>
            </a:r>
            <a:r>
              <a:rPr lang="es-CL" sz="1600" dirty="0" smtClean="0">
                <a:solidFill>
                  <a:srgbClr val="19194D"/>
                </a:solidFill>
                <a:latin typeface="+mj-lt"/>
                <a:ea typeface="ＭＳ Ｐゴシック" pitchFamily="48" charset="-128"/>
                <a:cs typeface="Lucida Sans"/>
              </a:rPr>
              <a:t>: Fichas </a:t>
            </a:r>
            <a:r>
              <a:rPr lang="es-CL" sz="1600" dirty="0">
                <a:solidFill>
                  <a:srgbClr val="19194D"/>
                </a:solidFill>
                <a:latin typeface="+mj-lt"/>
                <a:ea typeface="ＭＳ Ｐゴシック" pitchFamily="48" charset="-128"/>
                <a:cs typeface="Lucida Sans"/>
              </a:rPr>
              <a:t>de trabajo. Editorial GEDISA, 2010.</a:t>
            </a:r>
          </a:p>
          <a:p>
            <a:r>
              <a:rPr lang="en-US" sz="1600" dirty="0" smtClean="0">
                <a:solidFill>
                  <a:srgbClr val="19194D"/>
                </a:solidFill>
                <a:latin typeface="+mj-lt"/>
                <a:ea typeface="ＭＳ Ｐゴシック" pitchFamily="48" charset="-128"/>
                <a:cs typeface="Lucida Sans"/>
              </a:rPr>
              <a:t>[7] </a:t>
            </a:r>
            <a:r>
              <a:rPr lang="en-US" sz="1600" dirty="0" err="1">
                <a:solidFill>
                  <a:srgbClr val="19194D"/>
                </a:solidFill>
                <a:latin typeface="+mj-lt"/>
                <a:ea typeface="ＭＳ Ｐゴシック" pitchFamily="48" charset="-128"/>
                <a:cs typeface="Lucida Sans"/>
              </a:rPr>
              <a:t>Jiawei</a:t>
            </a:r>
            <a:r>
              <a:rPr lang="en-US" sz="1600" dirty="0">
                <a:solidFill>
                  <a:srgbClr val="19194D"/>
                </a:solidFill>
                <a:latin typeface="+mj-lt"/>
                <a:ea typeface="ＭＳ Ｐゴシック" pitchFamily="48" charset="-128"/>
                <a:cs typeface="Lucida Sans"/>
              </a:rPr>
              <a:t> Han, </a:t>
            </a:r>
            <a:r>
              <a:rPr lang="en-US" sz="1600" dirty="0" err="1">
                <a:solidFill>
                  <a:srgbClr val="19194D"/>
                </a:solidFill>
                <a:latin typeface="+mj-lt"/>
                <a:ea typeface="ＭＳ Ｐゴシック" pitchFamily="48" charset="-128"/>
                <a:cs typeface="Lucida Sans"/>
              </a:rPr>
              <a:t>Micheline</a:t>
            </a:r>
            <a:r>
              <a:rPr lang="en-US" sz="1600" dirty="0">
                <a:solidFill>
                  <a:srgbClr val="19194D"/>
                </a:solidFill>
                <a:latin typeface="+mj-lt"/>
                <a:ea typeface="ＭＳ Ｐゴシック" pitchFamily="48" charset="-128"/>
                <a:cs typeface="Lucida Sans"/>
              </a:rPr>
              <a:t> </a:t>
            </a:r>
            <a:r>
              <a:rPr lang="en-US" sz="1600" dirty="0" err="1">
                <a:solidFill>
                  <a:srgbClr val="19194D"/>
                </a:solidFill>
                <a:latin typeface="+mj-lt"/>
                <a:ea typeface="ＭＳ Ｐゴシック" pitchFamily="48" charset="-128"/>
                <a:cs typeface="Lucida Sans"/>
              </a:rPr>
              <a:t>Kamber</a:t>
            </a:r>
            <a:r>
              <a:rPr lang="en-US" sz="1600" dirty="0">
                <a:solidFill>
                  <a:srgbClr val="19194D"/>
                </a:solidFill>
                <a:latin typeface="+mj-lt"/>
                <a:ea typeface="ＭＳ Ｐゴシック" pitchFamily="48" charset="-128"/>
                <a:cs typeface="Lucida Sans"/>
              </a:rPr>
              <a:t>, and </a:t>
            </a:r>
            <a:r>
              <a:rPr lang="en-US" sz="1600" dirty="0" err="1">
                <a:solidFill>
                  <a:srgbClr val="19194D"/>
                </a:solidFill>
                <a:latin typeface="+mj-lt"/>
                <a:ea typeface="ＭＳ Ｐゴシック" pitchFamily="48" charset="-128"/>
                <a:cs typeface="Lucida Sans"/>
              </a:rPr>
              <a:t>Jian</a:t>
            </a:r>
            <a:r>
              <a:rPr lang="en-US" sz="1600" dirty="0">
                <a:solidFill>
                  <a:srgbClr val="19194D"/>
                </a:solidFill>
                <a:latin typeface="+mj-lt"/>
                <a:ea typeface="ＭＳ Ｐゴシック" pitchFamily="48" charset="-128"/>
                <a:cs typeface="Lucida Sans"/>
              </a:rPr>
              <a:t> Pei. Data mining, southeast </a:t>
            </a:r>
            <a:r>
              <a:rPr lang="en-US" sz="1600" dirty="0" err="1">
                <a:solidFill>
                  <a:srgbClr val="19194D"/>
                </a:solidFill>
                <a:latin typeface="+mj-lt"/>
                <a:ea typeface="ＭＳ Ｐゴシック" pitchFamily="48" charset="-128"/>
                <a:cs typeface="Lucida Sans"/>
              </a:rPr>
              <a:t>asia</a:t>
            </a:r>
            <a:r>
              <a:rPr lang="en-US" sz="1600" dirty="0">
                <a:solidFill>
                  <a:srgbClr val="19194D"/>
                </a:solidFill>
                <a:latin typeface="+mj-lt"/>
                <a:ea typeface="ＭＳ Ｐゴシック" pitchFamily="48" charset="-128"/>
                <a:cs typeface="Lucida Sans"/>
              </a:rPr>
              <a:t> edition: </a:t>
            </a:r>
            <a:r>
              <a:rPr lang="es-CL" sz="1600" dirty="0" err="1">
                <a:solidFill>
                  <a:srgbClr val="19194D"/>
                </a:solidFill>
                <a:latin typeface="+mj-lt"/>
                <a:ea typeface="ＭＳ Ｐゴシック" pitchFamily="48" charset="-128"/>
                <a:cs typeface="Lucida Sans"/>
              </a:rPr>
              <a:t>Concepts</a:t>
            </a:r>
            <a:r>
              <a:rPr lang="es-CL" sz="1600" dirty="0">
                <a:solidFill>
                  <a:srgbClr val="19194D"/>
                </a:solidFill>
                <a:latin typeface="+mj-lt"/>
                <a:ea typeface="ＭＳ Ｐゴシック" pitchFamily="48" charset="-128"/>
                <a:cs typeface="Lucida Sans"/>
              </a:rPr>
              <a:t> and </a:t>
            </a:r>
            <a:r>
              <a:rPr lang="es-CL" sz="1600" dirty="0" err="1">
                <a:solidFill>
                  <a:srgbClr val="19194D"/>
                </a:solidFill>
                <a:latin typeface="+mj-lt"/>
                <a:ea typeface="ＭＳ Ｐゴシック" pitchFamily="48" charset="-128"/>
                <a:cs typeface="Lucida Sans"/>
              </a:rPr>
              <a:t>techniques</a:t>
            </a:r>
            <a:r>
              <a:rPr lang="es-CL" sz="1600" dirty="0">
                <a:solidFill>
                  <a:srgbClr val="19194D"/>
                </a:solidFill>
                <a:latin typeface="+mj-lt"/>
                <a:ea typeface="ＭＳ Ｐゴシック" pitchFamily="48" charset="-128"/>
                <a:cs typeface="Lucida Sans"/>
              </a:rPr>
              <a:t>. Morgan </a:t>
            </a:r>
            <a:r>
              <a:rPr lang="es-CL" sz="1600" dirty="0" err="1">
                <a:solidFill>
                  <a:srgbClr val="19194D"/>
                </a:solidFill>
                <a:latin typeface="+mj-lt"/>
                <a:ea typeface="ＭＳ Ｐゴシック" pitchFamily="48" charset="-128"/>
                <a:cs typeface="Lucida Sans"/>
              </a:rPr>
              <a:t>kaufmann</a:t>
            </a:r>
            <a:r>
              <a:rPr lang="es-CL" sz="1600" dirty="0">
                <a:solidFill>
                  <a:srgbClr val="19194D"/>
                </a:solidFill>
                <a:latin typeface="+mj-lt"/>
                <a:ea typeface="ＭＳ Ｐゴシック" pitchFamily="48" charset="-128"/>
                <a:cs typeface="Lucida Sans"/>
              </a:rPr>
              <a:t>, 2006.</a:t>
            </a:r>
          </a:p>
          <a:p>
            <a:r>
              <a:rPr lang="es-CL" sz="1600" dirty="0" smtClean="0">
                <a:solidFill>
                  <a:srgbClr val="19194D"/>
                </a:solidFill>
                <a:latin typeface="+mj-lt"/>
                <a:ea typeface="ＭＳ Ｐゴシック" pitchFamily="48" charset="-128"/>
                <a:cs typeface="Lucida Sans"/>
              </a:rPr>
              <a:t>[8] </a:t>
            </a:r>
            <a:r>
              <a:rPr lang="es-CL" sz="1600" dirty="0">
                <a:solidFill>
                  <a:srgbClr val="19194D"/>
                </a:solidFill>
                <a:latin typeface="+mj-lt"/>
                <a:ea typeface="ＭＳ Ｐゴシック" pitchFamily="48" charset="-128"/>
                <a:cs typeface="Lucida Sans"/>
              </a:rPr>
              <a:t>César Pérez López. Minería de datos: técnicas y herramientas. Editorial Paraninfo, 2007.</a:t>
            </a:r>
          </a:p>
          <a:p>
            <a:r>
              <a:rPr lang="pt-BR" sz="1600" dirty="0" smtClean="0">
                <a:solidFill>
                  <a:srgbClr val="19194D"/>
                </a:solidFill>
                <a:latin typeface="+mj-lt"/>
                <a:ea typeface="ＭＳ Ｐゴシック" pitchFamily="48" charset="-128"/>
                <a:cs typeface="Lucida Sans"/>
              </a:rPr>
              <a:t>[9] </a:t>
            </a:r>
            <a:r>
              <a:rPr lang="pt-BR" sz="1600" dirty="0" err="1">
                <a:solidFill>
                  <a:srgbClr val="19194D"/>
                </a:solidFill>
                <a:latin typeface="+mj-lt"/>
                <a:ea typeface="ＭＳ Ｐゴシック" pitchFamily="48" charset="-128"/>
                <a:cs typeface="Lucida Sans"/>
              </a:rPr>
              <a:t>María</a:t>
            </a:r>
            <a:r>
              <a:rPr lang="pt-BR" sz="1600" dirty="0">
                <a:solidFill>
                  <a:srgbClr val="19194D"/>
                </a:solidFill>
                <a:latin typeface="+mj-lt"/>
                <a:ea typeface="ＭＳ Ｐゴシック" pitchFamily="48" charset="-128"/>
                <a:cs typeface="Lucida Sans"/>
              </a:rPr>
              <a:t> José Rodrigo, Juan Carlos Martín Quintana, </a:t>
            </a:r>
            <a:r>
              <a:rPr lang="pt-BR" sz="1600" dirty="0" err="1">
                <a:solidFill>
                  <a:srgbClr val="19194D"/>
                </a:solidFill>
                <a:latin typeface="+mj-lt"/>
                <a:ea typeface="ＭＳ Ｐゴシック" pitchFamily="48" charset="-128"/>
                <a:cs typeface="Lucida Sans"/>
              </a:rPr>
              <a:t>María</a:t>
            </a:r>
            <a:r>
              <a:rPr lang="pt-BR" sz="1600" dirty="0">
                <a:solidFill>
                  <a:srgbClr val="19194D"/>
                </a:solidFill>
                <a:latin typeface="+mj-lt"/>
                <a:ea typeface="ＭＳ Ｐゴシック" pitchFamily="48" charset="-128"/>
                <a:cs typeface="Lucida Sans"/>
              </a:rPr>
              <a:t> </a:t>
            </a:r>
            <a:r>
              <a:rPr lang="pt-BR" sz="1600" dirty="0" err="1">
                <a:solidFill>
                  <a:srgbClr val="19194D"/>
                </a:solidFill>
                <a:latin typeface="+mj-lt"/>
                <a:ea typeface="ＭＳ Ｐゴシック" pitchFamily="48" charset="-128"/>
                <a:cs typeface="Lucida Sans"/>
              </a:rPr>
              <a:t>Luisa</a:t>
            </a:r>
            <a:r>
              <a:rPr lang="pt-BR" sz="1600" dirty="0">
                <a:solidFill>
                  <a:srgbClr val="19194D"/>
                </a:solidFill>
                <a:latin typeface="+mj-lt"/>
                <a:ea typeface="ＭＳ Ｐゴシック" pitchFamily="48" charset="-128"/>
                <a:cs typeface="Lucida Sans"/>
              </a:rPr>
              <a:t> </a:t>
            </a:r>
            <a:r>
              <a:rPr lang="pt-BR" sz="1600" dirty="0" err="1">
                <a:solidFill>
                  <a:srgbClr val="19194D"/>
                </a:solidFill>
                <a:latin typeface="+mj-lt"/>
                <a:ea typeface="ＭＳ Ｐゴシック" pitchFamily="48" charset="-128"/>
                <a:cs typeface="Lucida Sans"/>
              </a:rPr>
              <a:t>Máiquez</a:t>
            </a:r>
            <a:r>
              <a:rPr lang="pt-BR" sz="1600" dirty="0">
                <a:solidFill>
                  <a:srgbClr val="19194D"/>
                </a:solidFill>
                <a:latin typeface="+mj-lt"/>
                <a:ea typeface="ＭＳ Ｐゴシック" pitchFamily="48" charset="-128"/>
                <a:cs typeface="Lucida Sans"/>
              </a:rPr>
              <a:t> Chaves, </a:t>
            </a:r>
            <a:r>
              <a:rPr lang="pt-BR" sz="1600" dirty="0" err="1">
                <a:solidFill>
                  <a:srgbClr val="19194D"/>
                </a:solidFill>
                <a:latin typeface="+mj-lt"/>
                <a:ea typeface="ＭＳ Ｐゴシック" pitchFamily="48" charset="-128"/>
                <a:cs typeface="Lucida Sans"/>
              </a:rPr>
              <a:t>and</a:t>
            </a:r>
            <a:r>
              <a:rPr lang="pt-BR" sz="1600" dirty="0">
                <a:solidFill>
                  <a:srgbClr val="19194D"/>
                </a:solidFill>
                <a:latin typeface="+mj-lt"/>
                <a:ea typeface="ＭＳ Ｐゴシック" pitchFamily="48" charset="-128"/>
                <a:cs typeface="Lucida Sans"/>
              </a:rPr>
              <a:t> </a:t>
            </a:r>
            <a:r>
              <a:rPr lang="es-CL" sz="1600" dirty="0">
                <a:solidFill>
                  <a:srgbClr val="19194D"/>
                </a:solidFill>
                <a:latin typeface="+mj-lt"/>
                <a:ea typeface="ＭＳ Ｐゴシック" pitchFamily="48" charset="-128"/>
                <a:cs typeface="Lucida Sans"/>
              </a:rPr>
              <a:t>Sonia </a:t>
            </a:r>
            <a:r>
              <a:rPr lang="es-CL" sz="1600" dirty="0" err="1">
                <a:solidFill>
                  <a:srgbClr val="19194D"/>
                </a:solidFill>
                <a:latin typeface="+mj-lt"/>
                <a:ea typeface="ＭＳ Ｐゴシック" pitchFamily="48" charset="-128"/>
                <a:cs typeface="Lucida Sans"/>
              </a:rPr>
              <a:t>Byrne</a:t>
            </a:r>
            <a:r>
              <a:rPr lang="es-CL" sz="1600" dirty="0">
                <a:solidFill>
                  <a:srgbClr val="19194D"/>
                </a:solidFill>
                <a:latin typeface="+mj-lt"/>
                <a:ea typeface="ＭＳ Ｐゴシック" pitchFamily="48" charset="-128"/>
                <a:cs typeface="Lucida Sans"/>
              </a:rPr>
              <a:t>. </a:t>
            </a:r>
            <a:r>
              <a:rPr lang="es-CL" sz="1600" dirty="0" smtClean="0">
                <a:solidFill>
                  <a:srgbClr val="19194D"/>
                </a:solidFill>
                <a:latin typeface="+mj-lt"/>
                <a:ea typeface="ＭＳ Ｐゴシック" pitchFamily="48" charset="-128"/>
                <a:cs typeface="Lucida Sans"/>
              </a:rPr>
              <a:t>Preservación </a:t>
            </a:r>
            <a:r>
              <a:rPr lang="es-CL" sz="1600" dirty="0">
                <a:solidFill>
                  <a:srgbClr val="19194D"/>
                </a:solidFill>
                <a:latin typeface="+mj-lt"/>
                <a:ea typeface="ＭＳ Ｐゴシック" pitchFamily="48" charset="-128"/>
                <a:cs typeface="Lucida Sans"/>
              </a:rPr>
              <a:t>Familiar: un enfoque positivo para la </a:t>
            </a:r>
            <a:r>
              <a:rPr lang="es-CL" sz="1600" dirty="0" smtClean="0">
                <a:solidFill>
                  <a:srgbClr val="19194D"/>
                </a:solidFill>
                <a:latin typeface="+mj-lt"/>
                <a:ea typeface="ＭＳ Ｐゴシック" pitchFamily="48" charset="-128"/>
                <a:cs typeface="Lucida Sans"/>
              </a:rPr>
              <a:t>intervención </a:t>
            </a:r>
            <a:r>
              <a:rPr lang="es-CL" sz="1600" dirty="0">
                <a:solidFill>
                  <a:srgbClr val="19194D"/>
                </a:solidFill>
                <a:latin typeface="+mj-lt"/>
                <a:ea typeface="ＭＳ Ｐゴシック" pitchFamily="48" charset="-128"/>
                <a:cs typeface="Lucida Sans"/>
              </a:rPr>
              <a:t>con familias. 2008.</a:t>
            </a:r>
          </a:p>
          <a:p>
            <a:r>
              <a:rPr lang="es-CL" sz="1600" dirty="0" smtClean="0">
                <a:solidFill>
                  <a:srgbClr val="19194D"/>
                </a:solidFill>
                <a:latin typeface="+mj-lt"/>
                <a:ea typeface="ＭＳ Ｐゴシック" pitchFamily="48" charset="-128"/>
                <a:cs typeface="Lucida Sans"/>
              </a:rPr>
              <a:t>[10</a:t>
            </a:r>
            <a:r>
              <a:rPr lang="es-CL" sz="1600" dirty="0" smtClean="0">
                <a:solidFill>
                  <a:srgbClr val="19194D"/>
                </a:solidFill>
                <a:latin typeface="+mj-lt"/>
                <a:ea typeface="ＭＳ Ｐゴシック" pitchFamily="48" charset="-128"/>
                <a:cs typeface="Lucida Sans"/>
              </a:rPr>
              <a:t>] </a:t>
            </a:r>
            <a:r>
              <a:rPr lang="es-CL" sz="1600" dirty="0">
                <a:solidFill>
                  <a:srgbClr val="19194D"/>
                </a:solidFill>
                <a:latin typeface="+mj-lt"/>
                <a:ea typeface="ＭＳ Ｐゴシック" pitchFamily="48" charset="-128"/>
                <a:cs typeface="Lucida Sans"/>
              </a:rPr>
              <a:t>Edgar Valencia and Esteban Gómez. Una Escala de Evaluación Familiar Eco-</a:t>
            </a:r>
          </a:p>
          <a:p>
            <a:r>
              <a:rPr lang="es-CL" sz="1600" dirty="0" smtClean="0">
                <a:solidFill>
                  <a:srgbClr val="19194D"/>
                </a:solidFill>
                <a:latin typeface="+mj-lt"/>
                <a:ea typeface="ＭＳ Ｐゴシック" pitchFamily="48" charset="-128"/>
                <a:cs typeface="Lucida Sans"/>
              </a:rPr>
              <a:t>Sistémica </a:t>
            </a:r>
            <a:r>
              <a:rPr lang="es-CL" sz="1600" dirty="0">
                <a:solidFill>
                  <a:srgbClr val="19194D"/>
                </a:solidFill>
                <a:latin typeface="+mj-lt"/>
                <a:ea typeface="ＭＳ Ｐゴシック" pitchFamily="48" charset="-128"/>
                <a:cs typeface="Lucida Sans"/>
              </a:rPr>
              <a:t>para Programas Sociales: Confiabilidad y Validez de la NCFAS en Población de Alto Riesgo Psicosocial. Psykhe (Santiago), 2010.</a:t>
            </a:r>
          </a:p>
        </p:txBody>
      </p:sp>
    </p:spTree>
    <p:extLst>
      <p:ext uri="{BB962C8B-B14F-4D97-AF65-F5344CB8AC3E}">
        <p14:creationId xmlns:p14="http://schemas.microsoft.com/office/powerpoint/2010/main" val="426272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1295400"/>
            <a:ext cx="7772400" cy="1920875"/>
          </a:xfrm>
        </p:spPr>
        <p:txBody>
          <a:bodyPr/>
          <a:lstStyle/>
          <a:p>
            <a:r>
              <a:rPr lang="es-ES_tradnl" sz="2000" dirty="0"/>
              <a:t>Consultas</a:t>
            </a:r>
            <a:br>
              <a:rPr lang="es-ES_tradnl" sz="2000" dirty="0"/>
            </a:br>
            <a:r>
              <a:rPr lang="es-ES_tradnl" sz="2000" dirty="0"/>
              <a:t/>
            </a:r>
            <a:br>
              <a:rPr lang="es-ES_tradnl" sz="2000" dirty="0"/>
            </a:br>
            <a:r>
              <a:rPr lang="es-ES_tradnl" sz="1600" dirty="0"/>
              <a:t>“&lt;Título del Trabajo </a:t>
            </a:r>
            <a:r>
              <a:rPr lang="es-ES_tradnl" sz="1600" dirty="0" smtClean="0"/>
              <a:t>&gt;”</a:t>
            </a:r>
            <a:endParaRPr lang="es-ES" sz="1600" dirty="0"/>
          </a:p>
        </p:txBody>
      </p:sp>
      <p:sp>
        <p:nvSpPr>
          <p:cNvPr id="5" name="3 Marcador de contenido"/>
          <p:cNvSpPr txBox="1">
            <a:spLocks noChangeArrowheads="1"/>
          </p:cNvSpPr>
          <p:nvPr/>
        </p:nvSpPr>
        <p:spPr bwMode="auto">
          <a:xfrm>
            <a:off x="304622" y="4221088"/>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marL="0" indent="0" algn="ctr" rtl="0" eaLnBrk="1" fontAlgn="base" hangingPunct="1">
              <a:lnSpc>
                <a:spcPts val="2300"/>
              </a:lnSpc>
              <a:spcBef>
                <a:spcPct val="0"/>
              </a:spcBef>
              <a:spcAft>
                <a:spcPts val="2600"/>
              </a:spcAft>
              <a:buNone/>
              <a:defRPr sz="2400" b="1">
                <a:solidFill>
                  <a:schemeClr val="tx1"/>
                </a:solidFill>
                <a:latin typeface="Times" charset="0"/>
                <a:ea typeface="MS PGothic" pitchFamily="34" charset="-128"/>
                <a:cs typeface="Lucida Sans"/>
              </a:defRPr>
            </a:lvl1pPr>
            <a:lvl2pPr marL="742950" indent="-285750" algn="ctr" rtl="0" eaLnBrk="1" fontAlgn="base" hangingPunct="1">
              <a:lnSpc>
                <a:spcPts val="2300"/>
              </a:lnSpc>
              <a:spcBef>
                <a:spcPct val="0"/>
              </a:spcBef>
              <a:spcAft>
                <a:spcPts val="2600"/>
              </a:spcAft>
              <a:buNone/>
              <a:defRPr sz="2400">
                <a:solidFill>
                  <a:schemeClr val="tx1"/>
                </a:solidFill>
                <a:latin typeface="Times" charset="0"/>
                <a:ea typeface="MS PGothic" pitchFamily="34" charset="-128"/>
                <a:cs typeface="Lucida Sans"/>
              </a:defRPr>
            </a:lvl2pPr>
            <a:lvl3pPr marL="1143000" indent="-228600" algn="ctr" rtl="0" eaLnBrk="1" fontAlgn="base" hangingPunct="1">
              <a:lnSpc>
                <a:spcPts val="2300"/>
              </a:lnSpc>
              <a:spcBef>
                <a:spcPct val="0"/>
              </a:spcBef>
              <a:spcAft>
                <a:spcPts val="2600"/>
              </a:spcAft>
              <a:buNone/>
              <a:defRPr sz="2400">
                <a:solidFill>
                  <a:schemeClr val="tx1"/>
                </a:solidFill>
                <a:latin typeface="Times" charset="0"/>
                <a:ea typeface="MS PGothic" pitchFamily="34" charset="-128"/>
                <a:cs typeface="Lucida Sans"/>
              </a:defRPr>
            </a:lvl3pPr>
            <a:lvl4pPr marL="1600200" indent="-228600" algn="ctr" rtl="0" eaLnBrk="1" fontAlgn="base" hangingPunct="1">
              <a:lnSpc>
                <a:spcPts val="2300"/>
              </a:lnSpc>
              <a:spcBef>
                <a:spcPct val="0"/>
              </a:spcBef>
              <a:spcAft>
                <a:spcPts val="2600"/>
              </a:spcAft>
              <a:buNone/>
              <a:defRPr sz="2400">
                <a:solidFill>
                  <a:schemeClr val="tx1"/>
                </a:solidFill>
                <a:latin typeface="Times" charset="0"/>
                <a:ea typeface="MS PGothic" pitchFamily="34" charset="-128"/>
                <a:cs typeface="Lucida Sans"/>
              </a:defRPr>
            </a:lvl4pPr>
            <a:lvl5pPr marL="2057400" indent="-228600" algn="ctr" rtl="0" eaLnBrk="1" fontAlgn="base" hangingPunct="1">
              <a:lnSpc>
                <a:spcPts val="2300"/>
              </a:lnSpc>
              <a:spcBef>
                <a:spcPct val="0"/>
              </a:spcBef>
              <a:spcAft>
                <a:spcPts val="2600"/>
              </a:spcAft>
              <a:buNone/>
              <a:defRPr sz="2400">
                <a:solidFill>
                  <a:schemeClr val="tx1"/>
                </a:solidFill>
                <a:latin typeface="Times" charset="0"/>
                <a:ea typeface="MS PGothic" pitchFamily="34" charset="-128"/>
                <a:cs typeface="Lucida Sans"/>
              </a:defRPr>
            </a:lvl5pPr>
            <a:lvl6pPr marL="2514600" indent="-228600" algn="ctr" rtl="0" eaLnBrk="0" fontAlgn="base" hangingPunct="0">
              <a:lnSpc>
                <a:spcPts val="2300"/>
              </a:lnSpc>
              <a:spcBef>
                <a:spcPct val="0"/>
              </a:spcBef>
              <a:spcAft>
                <a:spcPct val="0"/>
              </a:spcAft>
              <a:buNone/>
              <a:defRPr sz="2400">
                <a:solidFill>
                  <a:schemeClr val="tx1"/>
                </a:solidFill>
                <a:latin typeface="Times" charset="0"/>
                <a:ea typeface="MS PGothic" pitchFamily="34" charset="-128"/>
              </a:defRPr>
            </a:lvl6pPr>
            <a:lvl7pPr marL="2971800" indent="-228600" algn="ctr" rtl="0" eaLnBrk="0" fontAlgn="base" hangingPunct="0">
              <a:lnSpc>
                <a:spcPts val="2300"/>
              </a:lnSpc>
              <a:spcBef>
                <a:spcPct val="0"/>
              </a:spcBef>
              <a:spcAft>
                <a:spcPct val="0"/>
              </a:spcAft>
              <a:buNone/>
              <a:defRPr sz="2400">
                <a:solidFill>
                  <a:schemeClr val="tx1"/>
                </a:solidFill>
                <a:latin typeface="Times" charset="0"/>
                <a:ea typeface="MS PGothic" pitchFamily="34" charset="-128"/>
              </a:defRPr>
            </a:lvl7pPr>
            <a:lvl8pPr marL="3429000" indent="-228600" algn="ctr" rtl="0" eaLnBrk="0" fontAlgn="base" hangingPunct="0">
              <a:lnSpc>
                <a:spcPts val="2300"/>
              </a:lnSpc>
              <a:spcBef>
                <a:spcPct val="0"/>
              </a:spcBef>
              <a:spcAft>
                <a:spcPct val="0"/>
              </a:spcAft>
              <a:buNone/>
              <a:defRPr sz="2400">
                <a:solidFill>
                  <a:schemeClr val="tx1"/>
                </a:solidFill>
                <a:latin typeface="Times" charset="0"/>
                <a:ea typeface="MS PGothic" pitchFamily="34" charset="-128"/>
              </a:defRPr>
            </a:lvl8pPr>
            <a:lvl9pPr marL="3886200" indent="-228600" algn="ctr" rtl="0" eaLnBrk="0" fontAlgn="base" hangingPunct="0">
              <a:lnSpc>
                <a:spcPts val="2300"/>
              </a:lnSpc>
              <a:spcBef>
                <a:spcPct val="0"/>
              </a:spcBef>
              <a:spcAft>
                <a:spcPct val="0"/>
              </a:spcAft>
              <a:buNone/>
              <a:defRPr sz="2400">
                <a:solidFill>
                  <a:schemeClr val="tx1"/>
                </a:solidFill>
                <a:latin typeface="Times" charset="0"/>
                <a:ea typeface="MS PGothic" pitchFamily="34" charset="-128"/>
              </a:defRPr>
            </a:lvl9pPr>
          </a:lstStyle>
          <a:p>
            <a:pPr eaLnBrk="0" hangingPunct="0">
              <a:spcAft>
                <a:spcPct val="0"/>
              </a:spcAft>
            </a:pPr>
            <a:r>
              <a:rPr lang="es-CL" sz="4800" dirty="0" smtClean="0">
                <a:solidFill>
                  <a:srgbClr val="002060"/>
                </a:solidFill>
                <a:latin typeface="Tahoma" pitchFamily="34" charset="0"/>
                <a:cs typeface="Tahoma" pitchFamily="34" charset="0"/>
              </a:rPr>
              <a:t>¿Consultas?</a:t>
            </a:r>
            <a:endParaRPr lang="es-CL" sz="4800" dirty="0">
              <a:solidFill>
                <a:srgbClr val="002060"/>
              </a:solidFill>
              <a:latin typeface="Tahoma" pitchFamily="34" charset="0"/>
              <a:cs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3</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Introducción</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251520" y="1196752"/>
            <a:ext cx="8410575" cy="4114800"/>
          </a:xfrm>
        </p:spPr>
        <p:txBody>
          <a:bodyPr/>
          <a:lstStyle/>
          <a:p>
            <a:pPr>
              <a:lnSpc>
                <a:spcPct val="150000"/>
              </a:lnSpc>
              <a:buFont typeface="Wingdings" pitchFamily="2" charset="2"/>
              <a:buChar char="v"/>
            </a:pPr>
            <a:r>
              <a:rPr lang="es-ES_tradnl" sz="2000" dirty="0" smtClean="0">
                <a:ea typeface="ＭＳ Ｐゴシック" pitchFamily="34" charset="-128"/>
              </a:rPr>
              <a:t>Uno de los derechos fundamentales de los niños, niñas y adolecentes (NNA) es que sus </a:t>
            </a:r>
            <a:r>
              <a:rPr lang="es-ES_tradnl" dirty="0" smtClean="0">
                <a:ea typeface="ＭＳ Ｐゴシック" pitchFamily="34" charset="-128"/>
              </a:rPr>
              <a:t>necesidades sean satisfechas, es tarea de:</a:t>
            </a:r>
            <a:endParaRPr lang="es-ES_tradnl"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Padres y cuidadores</a:t>
            </a:r>
            <a:endParaRPr lang="es-ES_tradnl" sz="1600" dirty="0">
              <a:ea typeface="ＭＳ Ｐゴシック" pitchFamily="34" charset="-128"/>
            </a:endParaRPr>
          </a:p>
          <a:p>
            <a:pPr lvl="3">
              <a:buFont typeface="Wingdings" pitchFamily="2" charset="2"/>
              <a:buChar char="q"/>
            </a:pPr>
            <a:r>
              <a:rPr lang="es-ES_tradnl" sz="1600" dirty="0" smtClean="0">
                <a:ea typeface="ＭＳ Ｐゴシック" pitchFamily="34" charset="-128"/>
              </a:rPr>
              <a:t>Comunidad</a:t>
            </a:r>
            <a:endParaRPr lang="es-ES_tradnl" sz="1600"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Estado</a:t>
            </a:r>
            <a:endParaRPr lang="es-ES_tradnl" sz="1600" dirty="0">
              <a:ea typeface="ＭＳ Ｐゴシック" pitchFamily="34" charset="-128"/>
            </a:endParaRPr>
          </a:p>
          <a:p>
            <a:pPr>
              <a:lnSpc>
                <a:spcPct val="150000"/>
              </a:lnSpc>
              <a:buFont typeface="Wingdings" pitchFamily="2" charset="2"/>
              <a:buChar char="v"/>
            </a:pPr>
            <a:r>
              <a:rPr lang="es-ES_tradnl" dirty="0" smtClean="0">
                <a:ea typeface="ＭＳ Ｐゴシック" pitchFamily="34" charset="-128"/>
              </a:rPr>
              <a:t>Cuando los NNA son víctimas y testigo de violencia en el ámbito familiar puede desencadenar:</a:t>
            </a:r>
            <a:endParaRPr lang="es-ES_tradnl" dirty="0">
              <a:ea typeface="ＭＳ Ｐゴシック" pitchFamily="34" charset="-128"/>
            </a:endParaRPr>
          </a:p>
          <a:p>
            <a:pPr lvl="1">
              <a:lnSpc>
                <a:spcPct val="150000"/>
              </a:lnSpc>
              <a:buFont typeface="Wingdings" pitchFamily="2" charset="2"/>
              <a:buChar char="Ø"/>
            </a:pPr>
            <a:r>
              <a:rPr lang="es-ES_tradnl" sz="1600" dirty="0" smtClean="0">
                <a:ea typeface="ＭＳ Ｐゴシック" pitchFamily="34" charset="-128"/>
              </a:rPr>
              <a:t>Trastornos del desarrollo, comportamientos agresivos y manifestaciones negativas</a:t>
            </a:r>
            <a:endParaRPr lang="es-ES_tradnl" sz="1400" i="1" dirty="0" smtClean="0">
              <a:ea typeface="ＭＳ Ｐゴシック" pitchFamily="34" charset="-128"/>
            </a:endParaRPr>
          </a:p>
          <a:p>
            <a:pPr marL="0" indent="0" eaLnBrk="1" hangingPunct="1">
              <a:buNone/>
            </a:pPr>
            <a:endParaRPr lang="es-ES_tradnl" dirty="0">
              <a:latin typeface="Arial" charset="0"/>
            </a:endParaRPr>
          </a:p>
          <a:p>
            <a:pPr eaLnBrk="1" hangingPunct="1"/>
            <a:endParaRPr lang="es-ES_tradnl" dirty="0">
              <a:latin typeface="Arial" charset="0"/>
            </a:endParaRPr>
          </a:p>
        </p:txBody>
      </p:sp>
    </p:spTree>
    <p:extLst>
      <p:ext uri="{BB962C8B-B14F-4D97-AF65-F5344CB8AC3E}">
        <p14:creationId xmlns:p14="http://schemas.microsoft.com/office/powerpoint/2010/main" val="175639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4</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Introducción</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251520" y="1196752"/>
            <a:ext cx="8410575" cy="4114800"/>
          </a:xfrm>
        </p:spPr>
        <p:txBody>
          <a:bodyPr/>
          <a:lstStyle/>
          <a:p>
            <a:pPr>
              <a:lnSpc>
                <a:spcPct val="150000"/>
              </a:lnSpc>
              <a:buFont typeface="Wingdings" pitchFamily="2" charset="2"/>
              <a:buChar char="v"/>
            </a:pPr>
            <a:r>
              <a:rPr lang="es-ES_tradnl" sz="2000" dirty="0" smtClean="0">
                <a:ea typeface="ＭＳ Ｐゴシック" pitchFamily="34" charset="-128"/>
              </a:rPr>
              <a:t>Corporaciones: </a:t>
            </a:r>
            <a:endParaRPr lang="es-ES_tradnl" sz="2000" dirty="0">
              <a:ea typeface="ＭＳ Ｐゴシック" pitchFamily="34" charset="-128"/>
            </a:endParaRPr>
          </a:p>
          <a:p>
            <a:pPr marL="914400" lvl="1" indent="-457200">
              <a:lnSpc>
                <a:spcPct val="150000"/>
              </a:lnSpc>
              <a:buFont typeface="Wingdings" pitchFamily="2" charset="2"/>
              <a:buChar char="Ø"/>
            </a:pPr>
            <a:r>
              <a:rPr lang="es-ES_tradnl" dirty="0" smtClean="0">
                <a:ea typeface="ＭＳ Ｐゴシック" pitchFamily="34" charset="-128"/>
              </a:rPr>
              <a:t>PPF Aitué (Programa de Prevención Focalizada), destinado a NNA de Forestal Alto</a:t>
            </a:r>
            <a:endParaRPr lang="es-ES_tradnl"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NNA mejoren su autoestima y sus habilidades sociales </a:t>
            </a:r>
            <a:endParaRPr lang="es-ES_tradnl" sz="1600" dirty="0">
              <a:ea typeface="ＭＳ Ｐゴシック" pitchFamily="34" charset="-128"/>
            </a:endParaRPr>
          </a:p>
          <a:p>
            <a:pPr lvl="3">
              <a:buFont typeface="Wingdings" pitchFamily="2" charset="2"/>
              <a:buChar char="q"/>
            </a:pPr>
            <a:r>
              <a:rPr lang="es-ES_tradnl" sz="1600" dirty="0" smtClean="0">
                <a:ea typeface="ＭＳ Ｐゴシック" pitchFamily="34" charset="-128"/>
              </a:rPr>
              <a:t>Adultos responsables, cuenten con las herramientas para ejercer una parentalidad positiva</a:t>
            </a:r>
            <a:endParaRPr lang="es-ES_tradnl" sz="1600"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Familias cuenten con el apoyo para favorecer la crianza y el desarrollo de los NNA</a:t>
            </a:r>
            <a:endParaRPr lang="es-ES_tradnl" sz="1600" dirty="0">
              <a:ea typeface="ＭＳ Ｐゴシック" pitchFamily="34" charset="-128"/>
            </a:endParaRPr>
          </a:p>
          <a:p>
            <a:pPr>
              <a:lnSpc>
                <a:spcPct val="150000"/>
              </a:lnSpc>
            </a:pPr>
            <a:endParaRPr lang="es-ES_tradnl" sz="1400" i="1" dirty="0" smtClean="0">
              <a:ea typeface="ＭＳ Ｐゴシック" pitchFamily="34" charset="-128"/>
            </a:endParaRPr>
          </a:p>
          <a:p>
            <a:pPr marL="0" indent="0" eaLnBrk="1" hangingPunct="1">
              <a:buNone/>
            </a:pPr>
            <a:endParaRPr lang="es-ES_tradnl" dirty="0">
              <a:latin typeface="Arial" charset="0"/>
            </a:endParaRPr>
          </a:p>
          <a:p>
            <a:pPr eaLnBrk="1" hangingPunct="1"/>
            <a:endParaRPr lang="es-ES_tradnl" dirty="0">
              <a:latin typeface="Arial" charset="0"/>
            </a:endParaRPr>
          </a:p>
        </p:txBody>
      </p:sp>
    </p:spTree>
    <p:extLst>
      <p:ext uri="{BB962C8B-B14F-4D97-AF65-F5344CB8AC3E}">
        <p14:creationId xmlns:p14="http://schemas.microsoft.com/office/powerpoint/2010/main" val="349307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5</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Introducción</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323528" y="1196752"/>
            <a:ext cx="8410575" cy="4114800"/>
          </a:xfrm>
        </p:spPr>
        <p:txBody>
          <a:bodyPr/>
          <a:lstStyle/>
          <a:p>
            <a:pPr>
              <a:lnSpc>
                <a:spcPct val="150000"/>
              </a:lnSpc>
              <a:buFont typeface="Wingdings" pitchFamily="2" charset="2"/>
              <a:buChar char="v"/>
            </a:pPr>
            <a:r>
              <a:rPr lang="es-ES_tradnl" sz="2000" dirty="0" smtClean="0">
                <a:ea typeface="ＭＳ Ｐゴシック" pitchFamily="34" charset="-128"/>
              </a:rPr>
              <a:t>¿Cómo el PPF Aitué cumple estos objetivos?</a:t>
            </a:r>
            <a:endParaRPr lang="es-ES_tradnl" sz="2000" dirty="0">
              <a:ea typeface="ＭＳ Ｐゴシック" pitchFamily="34" charset="-128"/>
            </a:endParaRPr>
          </a:p>
          <a:p>
            <a:pPr marL="914400" lvl="1" indent="-457200">
              <a:lnSpc>
                <a:spcPct val="150000"/>
              </a:lnSpc>
              <a:buFont typeface="Wingdings" pitchFamily="2" charset="2"/>
              <a:buChar char="Ø"/>
            </a:pPr>
            <a:r>
              <a:rPr lang="es-ES_tradnl" sz="1600" dirty="0" smtClean="0">
                <a:ea typeface="ＭＳ Ｐゴシック" pitchFamily="34" charset="-128"/>
              </a:rPr>
              <a:t>Los NNA son derivados al PPF por el SENAME, CESFAM, colegio, entre otros</a:t>
            </a:r>
          </a:p>
          <a:p>
            <a:pPr marL="914400" lvl="1" indent="-457200">
              <a:lnSpc>
                <a:spcPct val="150000"/>
              </a:lnSpc>
              <a:buFont typeface="Wingdings" pitchFamily="2" charset="2"/>
              <a:buChar char="Ø"/>
            </a:pPr>
            <a:r>
              <a:rPr lang="es-ES_tradnl" sz="1600" dirty="0" smtClean="0">
                <a:ea typeface="ＭＳ Ｐゴシック" pitchFamily="34" charset="-128"/>
              </a:rPr>
              <a:t>Análisis de la situación familiar actual</a:t>
            </a:r>
          </a:p>
          <a:p>
            <a:pPr marL="914400" lvl="1" indent="-457200">
              <a:lnSpc>
                <a:spcPct val="150000"/>
              </a:lnSpc>
              <a:buFont typeface="Wingdings" pitchFamily="2" charset="2"/>
              <a:buChar char="Ø"/>
            </a:pPr>
            <a:r>
              <a:rPr lang="es-ES_tradnl" sz="1600" dirty="0">
                <a:ea typeface="ＭＳ Ｐゴシック" pitchFamily="34" charset="-128"/>
              </a:rPr>
              <a:t>Utilización de la herramienta </a:t>
            </a:r>
            <a:r>
              <a:rPr lang="es-ES_tradnl" sz="1600" dirty="0" smtClean="0">
                <a:ea typeface="ＭＳ Ｐゴシック" pitchFamily="34" charset="-128"/>
              </a:rPr>
              <a:t>NCFAS</a:t>
            </a:r>
          </a:p>
          <a:p>
            <a:pPr marL="914400" lvl="1" indent="-457200">
              <a:lnSpc>
                <a:spcPct val="150000"/>
              </a:lnSpc>
              <a:buFont typeface="Wingdings" pitchFamily="2" charset="2"/>
              <a:buChar char="Ø"/>
            </a:pPr>
            <a:r>
              <a:rPr lang="es-ES_tradnl" sz="1600" dirty="0" smtClean="0">
                <a:ea typeface="ＭＳ Ｐゴシック" pitchFamily="34" charset="-128"/>
              </a:rPr>
              <a:t>Intervención</a:t>
            </a:r>
            <a:endParaRPr lang="es-ES_tradnl" sz="1600" dirty="0">
              <a:ea typeface="ＭＳ Ｐゴシック" pitchFamily="34" charset="-128"/>
            </a:endParaRPr>
          </a:p>
          <a:p>
            <a:pPr>
              <a:lnSpc>
                <a:spcPct val="150000"/>
              </a:lnSpc>
            </a:pPr>
            <a:endParaRPr lang="es-ES_tradnl" sz="1400" i="1" dirty="0" smtClean="0">
              <a:ea typeface="ＭＳ Ｐゴシック" pitchFamily="34" charset="-128"/>
            </a:endParaRPr>
          </a:p>
          <a:p>
            <a:pPr marL="0" indent="0" eaLnBrk="1" hangingPunct="1">
              <a:buNone/>
            </a:pPr>
            <a:endParaRPr lang="es-ES_tradnl" dirty="0">
              <a:latin typeface="Arial" charset="0"/>
            </a:endParaRPr>
          </a:p>
          <a:p>
            <a:pPr eaLnBrk="1" hangingPunct="1"/>
            <a:endParaRPr lang="es-ES_tradnl" dirty="0">
              <a:latin typeface="Arial" charset="0"/>
            </a:endParaRPr>
          </a:p>
        </p:txBody>
      </p:sp>
      <p:pic>
        <p:nvPicPr>
          <p:cNvPr id="5122" name="Picture 2" descr="http://www.importancia.org/wp-content/uploads/Comunidade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92080" y="3501008"/>
            <a:ext cx="3600475" cy="257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28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D95F81D3-2E84-9440-A2AF-A43E0644FD9C}" type="slidenum">
              <a:rPr lang="es-ES" sz="1000">
                <a:solidFill>
                  <a:srgbClr val="9FBCDD"/>
                </a:solidFill>
              </a:rPr>
              <a:pPr eaLnBrk="1" hangingPunct="1"/>
              <a:t>6</a:t>
            </a:fld>
            <a:r>
              <a:rPr lang="es-ES" sz="1000" dirty="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b="1" dirty="0" smtClean="0">
                <a:effectLst>
                  <a:outerShdw blurRad="38100" dist="38100" dir="2700000" algn="tl">
                    <a:srgbClr val="DDDDDD"/>
                  </a:outerShdw>
                </a:effectLst>
                <a:latin typeface="Arial Unicode MS" charset="0"/>
              </a:rPr>
              <a:t>Ámbito-NCFAS</a:t>
            </a:r>
            <a:endParaRPr lang="es-ES" b="1" dirty="0">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a:xfrm>
            <a:off x="323528" y="1484784"/>
            <a:ext cx="8410575" cy="4114800"/>
          </a:xfrm>
        </p:spPr>
        <p:txBody>
          <a:bodyPr/>
          <a:lstStyle/>
          <a:p>
            <a:pPr eaLnBrk="1" hangingPunct="1">
              <a:buFont typeface="Wingdings" pitchFamily="2" charset="2"/>
              <a:buChar char="v"/>
            </a:pPr>
            <a:r>
              <a:rPr lang="es-CL" dirty="0" smtClean="0"/>
              <a:t>Actualmente los profesionales del PPF Aitué utilizan la herramientas de apreciación NCFAS en papel, la cual es una escala que busca obtener un puntaje para cada dimensión evaluada, estas dimensiones son:</a:t>
            </a:r>
          </a:p>
          <a:p>
            <a:pPr lvl="1">
              <a:buFont typeface="Wingdings" pitchFamily="2" charset="2"/>
              <a:buChar char="Ø"/>
            </a:pPr>
            <a:r>
              <a:rPr lang="es-CL" dirty="0" smtClean="0"/>
              <a:t>Entorno </a:t>
            </a:r>
          </a:p>
          <a:p>
            <a:pPr lvl="1">
              <a:buFont typeface="Wingdings" pitchFamily="2" charset="2"/>
              <a:buChar char="Ø"/>
            </a:pPr>
            <a:r>
              <a:rPr lang="es-CL" dirty="0" smtClean="0"/>
              <a:t>Competencias Parentales </a:t>
            </a:r>
          </a:p>
          <a:p>
            <a:pPr lvl="1">
              <a:buFont typeface="Wingdings" pitchFamily="2" charset="2"/>
              <a:buChar char="Ø"/>
            </a:pPr>
            <a:r>
              <a:rPr lang="es-CL" dirty="0" smtClean="0"/>
              <a:t>Interacciones Familiares </a:t>
            </a:r>
          </a:p>
          <a:p>
            <a:pPr lvl="1">
              <a:buFont typeface="Wingdings" pitchFamily="2" charset="2"/>
              <a:buChar char="Ø"/>
            </a:pPr>
            <a:r>
              <a:rPr lang="es-CL" dirty="0" smtClean="0"/>
              <a:t>Seguridad Familiar </a:t>
            </a:r>
          </a:p>
          <a:p>
            <a:pPr lvl="1">
              <a:buFont typeface="Wingdings" pitchFamily="2" charset="2"/>
              <a:buChar char="Ø"/>
            </a:pPr>
            <a:r>
              <a:rPr lang="es-CL" dirty="0" smtClean="0"/>
              <a:t>Bienestar del Niño</a:t>
            </a:r>
          </a:p>
          <a:p>
            <a:pPr marL="568325" lvl="1" indent="0" eaLnBrk="1" hangingPunct="1">
              <a:buNone/>
            </a:pPr>
            <a:endParaRPr lang="es-ES" dirty="0">
              <a:latin typeface="Arial"/>
              <a:cs typeface="Arial"/>
            </a:endParaRPr>
          </a:p>
          <a:p>
            <a:pPr eaLnBrk="1" hangingPunct="1"/>
            <a:endParaRPr lang="es-ES_tradnl" dirty="0">
              <a:latin typeface="Times New Roman" charset="0"/>
            </a:endParaRPr>
          </a:p>
          <a:p>
            <a:pPr eaLnBrk="1" hangingPunct="1"/>
            <a:endParaRPr lang="es-ES" dirty="0">
              <a:latin typeface="Arial" charset="0"/>
            </a:endParaRPr>
          </a:p>
        </p:txBody>
      </p:sp>
      <p:pic>
        <p:nvPicPr>
          <p:cNvPr id="6146" name="Picture 2" descr="http://www.dcubanos.com/blog/wp-content/uploads/2014/06/familia.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99992" y="2996952"/>
            <a:ext cx="3892699" cy="196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L" dirty="0"/>
          </a:p>
        </p:txBody>
      </p:sp>
      <p:pic>
        <p:nvPicPr>
          <p:cNvPr id="1026" name="Picture 2" descr="C:\Users\Marcelo\Desktop\NCFA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887021"/>
            <a:ext cx="9144000" cy="50839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title"/>
          </p:nvPr>
        </p:nvSpPr>
        <p:spPr>
          <a:xfrm>
            <a:off x="1981200" y="76200"/>
            <a:ext cx="6934200" cy="609600"/>
          </a:xfrm>
        </p:spPr>
        <p:txBody>
          <a:bodyPr/>
          <a:lstStyle/>
          <a:p>
            <a:pPr eaLnBrk="1" hangingPunct="1"/>
            <a:r>
              <a:rPr lang="es-ES_tradnl" b="1" dirty="0" smtClean="0">
                <a:effectLst>
                  <a:outerShdw blurRad="38100" dist="38100" dir="2700000" algn="tl">
                    <a:srgbClr val="DDDDDD"/>
                  </a:outerShdw>
                </a:effectLst>
                <a:latin typeface="Arial Unicode MS" charset="0"/>
              </a:rPr>
              <a:t>Ámbito-NCFAS</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75076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L" dirty="0"/>
          </a:p>
        </p:txBody>
      </p:sp>
      <p:pic>
        <p:nvPicPr>
          <p:cNvPr id="2051" name="Picture 3" descr="C:\Users\Marcelo\Desktop\propiedades psicometricas de la ncfa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504" y="1268759"/>
            <a:ext cx="8839304" cy="41779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title"/>
          </p:nvPr>
        </p:nvSpPr>
        <p:spPr>
          <a:xfrm>
            <a:off x="1981200" y="76200"/>
            <a:ext cx="6934200" cy="609600"/>
          </a:xfrm>
        </p:spPr>
        <p:txBody>
          <a:bodyPr/>
          <a:lstStyle/>
          <a:p>
            <a:pPr eaLnBrk="1" hangingPunct="1"/>
            <a:r>
              <a:rPr lang="es-ES_tradnl" b="1" dirty="0" smtClean="0">
                <a:effectLst>
                  <a:outerShdw blurRad="38100" dist="38100" dir="2700000" algn="tl">
                    <a:srgbClr val="DDDDDD"/>
                  </a:outerShdw>
                </a:effectLst>
                <a:latin typeface="Arial Unicode MS" charset="0"/>
              </a:rPr>
              <a:t>Ámbito-NCFAS</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316863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Font typeface="Wingdings" pitchFamily="2" charset="2"/>
              <a:buChar char="v"/>
            </a:pPr>
            <a:r>
              <a:rPr lang="es-CL" dirty="0"/>
              <a:t>La </a:t>
            </a:r>
            <a:r>
              <a:rPr lang="es-CL" dirty="0" smtClean="0"/>
              <a:t>Minería </a:t>
            </a:r>
            <a:r>
              <a:rPr lang="es-CL" dirty="0"/>
              <a:t>de Datos busca encontrar y describir patrones estructurales en los </a:t>
            </a:r>
            <a:r>
              <a:rPr lang="es-CL" dirty="0" smtClean="0"/>
              <a:t>datos y así, </a:t>
            </a:r>
            <a:r>
              <a:rPr lang="es-CL" dirty="0"/>
              <a:t>servir de herramienta para ayudar a explicarlos, encontrar </a:t>
            </a:r>
            <a:r>
              <a:rPr lang="es-CL" dirty="0" smtClean="0"/>
              <a:t>información </a:t>
            </a:r>
            <a:r>
              <a:rPr lang="es-CL" dirty="0"/>
              <a:t>interesante </a:t>
            </a:r>
            <a:r>
              <a:rPr lang="es-CL" dirty="0" smtClean="0"/>
              <a:t>y además</a:t>
            </a:r>
            <a:r>
              <a:rPr lang="es-CL" dirty="0"/>
              <a:t>, poder hacer predicciones acerca de </a:t>
            </a:r>
            <a:r>
              <a:rPr lang="es-CL" dirty="0" smtClean="0"/>
              <a:t>ellos.</a:t>
            </a:r>
          </a:p>
          <a:p>
            <a:pPr>
              <a:buFont typeface="Wingdings" pitchFamily="2" charset="2"/>
              <a:buChar char="v"/>
            </a:pPr>
            <a:r>
              <a:rPr lang="es-CL" dirty="0" smtClean="0"/>
              <a:t>Las técnicas de minería de datos se pueden dividir en :</a:t>
            </a:r>
          </a:p>
          <a:p>
            <a:pPr lvl="1">
              <a:buFont typeface="Wingdings" pitchFamily="2" charset="2"/>
              <a:buChar char="Ø"/>
            </a:pPr>
            <a:r>
              <a:rPr lang="es-CL" dirty="0" smtClean="0"/>
              <a:t>Aprendizaje </a:t>
            </a:r>
            <a:r>
              <a:rPr lang="es-CL" dirty="0"/>
              <a:t>supervisado.</a:t>
            </a:r>
          </a:p>
          <a:p>
            <a:pPr lvl="1">
              <a:buFont typeface="Wingdings" pitchFamily="2" charset="2"/>
              <a:buChar char="Ø"/>
            </a:pPr>
            <a:r>
              <a:rPr lang="es-CL" dirty="0"/>
              <a:t>Aprendizaje no </a:t>
            </a:r>
            <a:r>
              <a:rPr lang="es-CL" dirty="0" smtClean="0"/>
              <a:t>supervisado:</a:t>
            </a:r>
          </a:p>
          <a:p>
            <a:pPr lvl="2">
              <a:buFont typeface="Wingdings" pitchFamily="2" charset="2"/>
              <a:buChar char="q"/>
            </a:pPr>
            <a:r>
              <a:rPr lang="es-CL" dirty="0"/>
              <a:t>Clasificación</a:t>
            </a:r>
          </a:p>
          <a:p>
            <a:pPr lvl="2">
              <a:buFont typeface="Wingdings" pitchFamily="2" charset="2"/>
              <a:buChar char="q"/>
            </a:pPr>
            <a:r>
              <a:rPr lang="es-CL" dirty="0"/>
              <a:t>Reglas de asociación</a:t>
            </a:r>
          </a:p>
          <a:p>
            <a:pPr lvl="2">
              <a:buFont typeface="Wingdings" pitchFamily="2" charset="2"/>
              <a:buChar char="q"/>
            </a:pPr>
            <a:r>
              <a:rPr lang="es-CL" dirty="0" err="1"/>
              <a:t>Clustering</a:t>
            </a:r>
            <a:endParaRPr lang="es-CL" dirty="0"/>
          </a:p>
          <a:p>
            <a:pPr lvl="1">
              <a:buFont typeface="Wingdings" pitchFamily="2" charset="2"/>
              <a:buChar char="Ø"/>
            </a:pPr>
            <a:endParaRPr lang="es-CL" dirty="0"/>
          </a:p>
        </p:txBody>
      </p:sp>
      <p:sp>
        <p:nvSpPr>
          <p:cNvPr id="5" name="Rectangle 2"/>
          <p:cNvSpPr>
            <a:spLocks noGrp="1" noChangeArrowheads="1"/>
          </p:cNvSpPr>
          <p:nvPr>
            <p:ph type="title"/>
          </p:nvPr>
        </p:nvSpPr>
        <p:spPr>
          <a:xfrm>
            <a:off x="1981200" y="76200"/>
            <a:ext cx="6934200" cy="609600"/>
          </a:xfrm>
        </p:spPr>
        <p:txBody>
          <a:bodyPr/>
          <a:lstStyle/>
          <a:p>
            <a:pPr eaLnBrk="1" hangingPunct="1"/>
            <a:r>
              <a:rPr lang="es-ES_tradnl" b="1" dirty="0" smtClean="0">
                <a:effectLst>
                  <a:outerShdw blurRad="38100" dist="38100" dir="2700000" algn="tl">
                    <a:srgbClr val="DDDDDD"/>
                  </a:outerShdw>
                </a:effectLst>
                <a:latin typeface="Arial Unicode MS" charset="0"/>
              </a:rPr>
              <a:t>Ámbito-Minería de Datos</a:t>
            </a:r>
            <a:endParaRPr lang="es-ES" b="1" dirty="0">
              <a:effectLst>
                <a:outerShdw blurRad="38100" dist="38100" dir="2700000" algn="tl">
                  <a:srgbClr val="DDDDDD"/>
                </a:outerShdw>
              </a:effectLst>
              <a:latin typeface="Arial Unicode MS" charset="0"/>
            </a:endParaRPr>
          </a:p>
        </p:txBody>
      </p:sp>
    </p:spTree>
    <p:extLst>
      <p:ext uri="{BB962C8B-B14F-4D97-AF65-F5344CB8AC3E}">
        <p14:creationId xmlns:p14="http://schemas.microsoft.com/office/powerpoint/2010/main" val="26539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v_plantilla_power_point">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Swis721 Cn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Base-UV</Template>
  <TotalTime>4178</TotalTime>
  <Words>1342</Words>
  <Application>Microsoft Office PowerPoint</Application>
  <PresentationFormat>Presentación en pantalla (4:3)</PresentationFormat>
  <Paragraphs>161</Paragraphs>
  <Slides>28</Slides>
  <Notes>8</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uv_plantilla_power_point</vt:lpstr>
      <vt:lpstr>“Sistema de Minería de Datos para apoyar la toma de decisiones de profesionales que utilizan NCFAS en el  PPF Aitué” Trabajo de Título para optar al Título de Ingeniero Civil Informático</vt:lpstr>
      <vt:lpstr>Contenido de la Presentación</vt:lpstr>
      <vt:lpstr>Introducción</vt:lpstr>
      <vt:lpstr>Introducción</vt:lpstr>
      <vt:lpstr>Introducción</vt:lpstr>
      <vt:lpstr>Ámbito-NCFAS</vt:lpstr>
      <vt:lpstr>Ámbito-NCFAS</vt:lpstr>
      <vt:lpstr>Ámbito-NCFAS</vt:lpstr>
      <vt:lpstr>Ámbito-Minería de Datos</vt:lpstr>
      <vt:lpstr>Ámbito-Estadística Descriptiva</vt:lpstr>
      <vt:lpstr>Estado del Arte</vt:lpstr>
      <vt:lpstr>Presentación de PowerPoint</vt:lpstr>
      <vt:lpstr>Presentación de PowerPoint</vt:lpstr>
      <vt:lpstr>Definición del Problema-Solución Propuesta</vt:lpstr>
      <vt:lpstr>Definición del Problema-Objetivos Generales</vt:lpstr>
      <vt:lpstr>Definición del Problema-Objetivos Específicos</vt:lpstr>
      <vt:lpstr>Definición del Problema-Impacto</vt:lpstr>
      <vt:lpstr>Análisis-Usuarios del Sistema</vt:lpstr>
      <vt:lpstr>Análisis-Requerimientos Funcionales</vt:lpstr>
      <vt:lpstr>Análisis-Requerimientos no Funcionales</vt:lpstr>
      <vt:lpstr>Análisis-Modelo Conceptual</vt:lpstr>
      <vt:lpstr>Análisis-Casos de Uso</vt:lpstr>
      <vt:lpstr>Análisis-Caso de Uso Expandido</vt:lpstr>
      <vt:lpstr>Análisis-Diagrama de Secuencia de Sistema</vt:lpstr>
      <vt:lpstr>Análisis-Diagrama de Estados</vt:lpstr>
      <vt:lpstr>Presentación de PowerPoint</vt:lpstr>
      <vt:lpstr>Bibliografía</vt:lpstr>
      <vt:lpstr>Consultas  “&lt;Título del Trabajo &gt;”</vt:lpstr>
    </vt:vector>
  </TitlesOfParts>
  <Company>uv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eliana</dc:creator>
  <cp:lastModifiedBy>Windows User</cp:lastModifiedBy>
  <cp:revision>105</cp:revision>
  <dcterms:created xsi:type="dcterms:W3CDTF">2005-07-07T14:59:41Z</dcterms:created>
  <dcterms:modified xsi:type="dcterms:W3CDTF">2015-05-07T18:36:55Z</dcterms:modified>
</cp:coreProperties>
</file>