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7ee49acdf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7ee49acd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7ee49acdf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7ee49acd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e521efc3_4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e521efc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marceloschiav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shared/QTMW3F6G9?:display_count=n&amp;:origin=viz_share_link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github.com/marcelofschiavo/gdca_cyclistic_casestu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Insights and Solutions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from June 2022 to May 2023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Marcelo Schiavo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7,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25850"/>
            <a:ext cx="66861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Business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Insights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Recommendations</a:t>
            </a:r>
            <a:endParaRPr sz="1600"/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6824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800" y="657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Business Tasks</a:t>
            </a:r>
            <a:endParaRPr sz="2100"/>
          </a:p>
        </p:txBody>
      </p:sp>
      <p:grpSp>
        <p:nvGrpSpPr>
          <p:cNvPr id="99" name="Google Shape;99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432000" y="1304875"/>
            <a:ext cx="2628900" cy="461400"/>
          </a:xfrm>
          <a:prstGeom prst="rect">
            <a:avLst/>
          </a:prstGeom>
          <a:solidFill>
            <a:srgbClr val="00BFC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Task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 1: How do annual members and casual riders use Cyclistic bikes differently?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Business Task: 1. Analyse the patterns and behaviors of annual members and casual riders of Cyclicist bikes from June 2022 to May 2023;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24050" y="1304875"/>
            <a:ext cx="2628900" cy="461400"/>
          </a:xfrm>
          <a:prstGeom prst="rect">
            <a:avLst/>
          </a:prstGeom>
          <a:solidFill>
            <a:srgbClr val="00BFC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Task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 2: Why would casual riders buy Cyclistic annual memberships?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Business Task 2: Identifying the key features and benefits of Cyclistic annual memberships that attract casual riders;</a:t>
            </a:r>
            <a:endParaRPr sz="1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16075" y="1304875"/>
            <a:ext cx="2628900" cy="461400"/>
          </a:xfrm>
          <a:prstGeom prst="rect">
            <a:avLst/>
          </a:prstGeom>
          <a:solidFill>
            <a:srgbClr val="00BFC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Task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 3: How can Cyclistic use digital media to influence casual riders to become members?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Business Task 3: Assessing the marketing channels and strategies used to target casual riders.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June 2022 to May 2023, c</a:t>
            </a:r>
            <a:r>
              <a:rPr lang="en"/>
              <a:t>asual riders spent </a:t>
            </a:r>
            <a:r>
              <a:rPr lang="en">
                <a:solidFill>
                  <a:srgbClr val="F8766D"/>
                </a:solidFill>
              </a:rPr>
              <a:t>126.2% longer</a:t>
            </a:r>
            <a:r>
              <a:rPr lang="en"/>
              <a:t> in their rides with </a:t>
            </a:r>
            <a:r>
              <a:rPr lang="en">
                <a:solidFill>
                  <a:srgbClr val="F8766D"/>
                </a:solidFill>
              </a:rPr>
              <a:t>34.3% less rides</a:t>
            </a:r>
            <a:r>
              <a:rPr lang="en"/>
              <a:t> started, compared to member riders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2665200"/>
            <a:ext cx="3374405" cy="22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283171"/>
            <a:ext cx="3374400" cy="224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same timespan, </a:t>
            </a:r>
            <a:r>
              <a:rPr lang="en">
                <a:solidFill>
                  <a:srgbClr val="F8766D"/>
                </a:solidFill>
              </a:rPr>
              <a:t>0.04% of the geopoints </a:t>
            </a:r>
            <a:r>
              <a:rPr lang="en"/>
              <a:t>accounted for </a:t>
            </a:r>
            <a:r>
              <a:rPr lang="en">
                <a:solidFill>
                  <a:srgbClr val="F8766D"/>
                </a:solidFill>
              </a:rPr>
              <a:t>47.98% of the rides </a:t>
            </a:r>
            <a:r>
              <a:rPr lang="en"/>
              <a:t>started by casual riders.</a:t>
            </a:r>
            <a:endParaRPr/>
          </a:p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5006525" y="691950"/>
            <a:ext cx="37098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Casual Rides Map Dashboard in Tableau</a:t>
            </a:r>
            <a:endParaRPr sz="160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8290" t="21500"/>
          <a:stretch/>
        </p:blipFill>
        <p:spPr>
          <a:xfrm>
            <a:off x="5006525" y="1230650"/>
            <a:ext cx="3709800" cy="3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November to March, casual riders</a:t>
            </a:r>
            <a:r>
              <a:rPr lang="en">
                <a:solidFill>
                  <a:srgbClr val="F8766D"/>
                </a:solidFill>
              </a:rPr>
              <a:t> rode </a:t>
            </a:r>
            <a:r>
              <a:rPr lang="en">
                <a:solidFill>
                  <a:srgbClr val="F8766D"/>
                </a:solidFill>
              </a:rPr>
              <a:t>under a fifth (</a:t>
            </a:r>
            <a:r>
              <a:rPr lang="en">
                <a:solidFill>
                  <a:srgbClr val="F8766D"/>
                </a:solidFill>
              </a:rPr>
              <a:t>17.7%</a:t>
            </a:r>
            <a:r>
              <a:rPr lang="en">
                <a:solidFill>
                  <a:srgbClr val="F8766D"/>
                </a:solidFill>
              </a:rPr>
              <a:t>)</a:t>
            </a:r>
            <a:r>
              <a:rPr lang="en"/>
              <a:t> of their average, while member riders </a:t>
            </a:r>
            <a:r>
              <a:rPr lang="en">
                <a:solidFill>
                  <a:srgbClr val="00BFC4"/>
                </a:solidFill>
              </a:rPr>
              <a:t>maintained nearly half (43.4%)</a:t>
            </a:r>
            <a:r>
              <a:rPr lang="en"/>
              <a:t>.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1788"/>
            <a:ext cx="4528500" cy="273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2275" y="1303775"/>
            <a:ext cx="72300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Casual riders ride longer but less frequently and in specific geopoints;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November to March are not commonly used by casual riders;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Electric bikes are prefered by casual riders;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During at least half of the year, casual riders maintain the same usage pace as member riders.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19"/>
          <p:cNvSpPr txBox="1"/>
          <p:nvPr/>
        </p:nvSpPr>
        <p:spPr>
          <a:xfrm>
            <a:off x="722275" y="6824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813306" y="1253974"/>
            <a:ext cx="7871348" cy="799447"/>
            <a:chOff x="424813" y="2974405"/>
            <a:chExt cx="8294360" cy="849933"/>
          </a:xfrm>
        </p:grpSpPr>
        <p:sp>
          <p:nvSpPr>
            <p:cNvPr id="145" name="Google Shape;145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0"/>
          <p:cNvSpPr txBox="1"/>
          <p:nvPr>
            <p:ph type="title"/>
          </p:nvPr>
        </p:nvSpPr>
        <p:spPr>
          <a:xfrm>
            <a:off x="727800" y="644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2100"/>
          </a:p>
        </p:txBody>
      </p:sp>
      <p:sp>
        <p:nvSpPr>
          <p:cNvPr id="148" name="Google Shape;148;p20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Focus marketing media strategies on specific geopoints that attract casual riders, with better infrastructure and offering incentives for membership, considering they have the same usage pace of members;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811741" y="2127360"/>
            <a:ext cx="7871348" cy="799416"/>
            <a:chOff x="424813" y="2075689"/>
            <a:chExt cx="8294360" cy="849900"/>
          </a:xfrm>
        </p:grpSpPr>
        <p:sp>
          <p:nvSpPr>
            <p:cNvPr id="150" name="Google Shape;150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1018426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Promote the use of electric bikes, preferred by casual riders, highlighting its benefits, in marketing materials and offering special promotions or discounts for electric bike rentals;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>
            <a:off x="811741" y="3000727"/>
            <a:ext cx="7871348" cy="799447"/>
            <a:chOff x="424813" y="2974405"/>
            <a:chExt cx="8294360" cy="849933"/>
          </a:xfrm>
        </p:grpSpPr>
        <p:sp>
          <p:nvSpPr>
            <p:cNvPr id="155" name="Google Shape;155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1018426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1018426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Intensify marketing efforts, f</a:t>
            </a:r>
            <a:r>
              <a:rPr lang="en">
                <a:solidFill>
                  <a:schemeClr val="lt1"/>
                </a:solidFill>
              </a:rPr>
              <a:t>rom April to October, more favorable for outdoor activities, with</a:t>
            </a:r>
            <a:r>
              <a:rPr lang="en">
                <a:solidFill>
                  <a:schemeClr val="lt1"/>
                </a:solidFill>
              </a:rPr>
              <a:t> targeted advertising campaigns, social media promotions, and partnerships with local events or organizations.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811748" y="3881077"/>
            <a:ext cx="7871348" cy="799447"/>
            <a:chOff x="424813" y="2974405"/>
            <a:chExt cx="8294360" cy="849933"/>
          </a:xfrm>
        </p:grpSpPr>
        <p:sp>
          <p:nvSpPr>
            <p:cNvPr id="161" name="Google Shape;161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1018433" y="38811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0"/>
          <p:cNvSpPr txBox="1"/>
          <p:nvPr>
            <p:ph idx="4294967295" type="body"/>
          </p:nvPr>
        </p:nvSpPr>
        <p:spPr>
          <a:xfrm>
            <a:off x="3480460" y="388466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 gain a comprehensive understanding, it is advisable to collect and analyze additional data, particularly by tracing the usage history of individual casual riders and incorporating external data sources.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722275" y="1303775"/>
            <a:ext cx="72300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Repository in Github with source files and roadmap: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www.github.com/marcelofschiavo/gdca_cyclistic_casestudy</a:t>
            </a:r>
            <a:endParaRPr sz="1600"/>
          </a:p>
        </p:txBody>
      </p:sp>
      <p:sp>
        <p:nvSpPr>
          <p:cNvPr id="170" name="Google Shape;170;p21"/>
          <p:cNvSpPr txBox="1"/>
          <p:nvPr/>
        </p:nvSpPr>
        <p:spPr>
          <a:xfrm>
            <a:off x="722275" y="6824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