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444" r:id="rId2"/>
    <p:sldId id="497" r:id="rId3"/>
    <p:sldId id="500" r:id="rId4"/>
    <p:sldId id="499" r:id="rId5"/>
    <p:sldId id="501" r:id="rId6"/>
    <p:sldId id="502" r:id="rId7"/>
    <p:sldId id="503" r:id="rId8"/>
    <p:sldId id="504" r:id="rId9"/>
    <p:sldId id="50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C4D"/>
    <a:srgbClr val="C51C1F"/>
    <a:srgbClr val="000066"/>
    <a:srgbClr val="FFFFFF"/>
    <a:srgbClr val="F62327"/>
    <a:srgbClr val="3498DB"/>
    <a:srgbClr val="A4C739"/>
    <a:srgbClr val="E81123"/>
    <a:srgbClr val="231F2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7347" autoAdjust="0"/>
  </p:normalViewPr>
  <p:slideViewPr>
    <p:cSldViewPr snapToGrid="0" snapToObjects="1">
      <p:cViewPr varScale="1">
        <p:scale>
          <a:sx n="77" d="100"/>
          <a:sy n="77" d="100"/>
        </p:scale>
        <p:origin x="185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E4CA1-C6E1-4529-9205-04DB60F1F5C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D08C7-7442-4C57-8FB0-BE23D62A7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53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16EE9-803E-4DB2-8762-15504FD86D4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18118-8E58-4C43-8145-338DEAF8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1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8118-8E58-4C43-8145-338DEAF876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6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490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Weak code – easily breaks after any changes (butterfly effect)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8118-8E58-4C43-8145-338DEAF876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Responsibility – A module should have one, and only one reason to change. The most important principle. All the other principles depends on it. Example: a class that compiles and prints a report. The content of the report could change and also the report format could change.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closed – A module should be open for extension, but closed for modification. Example: a method to include a spent on a bank account (checking, savings, investment)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Liskov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substitution – If S is a subtype of T, then objects of type T may be replaced with objects of type S without altering any of desirable properties of 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segregation – No client should be forced to depend on methods it does not use. Example: an interface with include, validate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sendEmail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methods. We can implement for a Customer Include class, but not for a Item Include class.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 inversion – High-level modules should not depend on low-level modules. Both should depend on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0820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This is the main principle. Every other principles depends on it. Switchblade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8118-8E58-4C43-8145-338DEAF87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It’s linked to the SRP. If the single responsibility is done, the class can’t be changed (unless for maintenaince)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8118-8E58-4C43-8145-338DEAF87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0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If swim like a duck, fly like a duck, but needs battery, you have an abstraction issue.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8118-8E58-4C43-8145-338DEAF87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60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Lots of interfaces are better than a unique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8118-8E58-4C43-8145-338DEAF87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4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Abstract without implement. You can use dependency INJECTION (a code strategy) in order to implement the dependency INVERSION (an architectural design) principle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8118-8E58-4C43-8145-338DEAF87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5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4966B-1EB6-4B83-BA73-807167FCC4F1}" type="datetimeFigureOut">
              <a:rPr lang="en-US"/>
              <a:pPr>
                <a:defRPr/>
              </a:pPr>
              <a:t>12/15/2017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5BA2E-5F10-476C-BFA5-21E91A1CD58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4177" y="979385"/>
            <a:ext cx="11188465" cy="44809"/>
          </a:xfrm>
          <a:prstGeom prst="line">
            <a:avLst/>
          </a:prstGeom>
          <a:noFill/>
          <a:ln w="6350" cap="flat" cmpd="sng">
            <a:solidFill>
              <a:srgbClr val="B4BCB7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/>
          <p:cNvSpPr txBox="1"/>
          <p:nvPr userDrawn="1"/>
        </p:nvSpPr>
        <p:spPr>
          <a:xfrm>
            <a:off x="12824177" y="5177992"/>
            <a:ext cx="184731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267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cxnSp>
        <p:nvCxnSpPr>
          <p:cNvPr id="16" name="Straight Connector 15"/>
          <p:cNvCxnSpPr>
            <a:stCxn id="17" idx="0"/>
          </p:cNvCxnSpPr>
          <p:nvPr userDrawn="1"/>
        </p:nvCxnSpPr>
        <p:spPr>
          <a:xfrm>
            <a:off x="2472926" y="944915"/>
            <a:ext cx="0" cy="4820885"/>
          </a:xfrm>
          <a:prstGeom prst="line">
            <a:avLst/>
          </a:prstGeom>
          <a:noFill/>
          <a:ln w="6350" cap="flat" cmpd="sng">
            <a:solidFill>
              <a:srgbClr val="B4BCB7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 userDrawn="1"/>
        </p:nvSpPr>
        <p:spPr>
          <a:xfrm>
            <a:off x="2426359" y="944915"/>
            <a:ext cx="93133" cy="93133"/>
          </a:xfrm>
          <a:prstGeom prst="ellipse">
            <a:avLst/>
          </a:prstGeom>
          <a:solidFill>
            <a:srgbClr val="C51C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2434615" y="6265946"/>
            <a:ext cx="93133" cy="93133"/>
          </a:xfrm>
          <a:prstGeom prst="ellipse">
            <a:avLst/>
          </a:prstGeom>
          <a:solidFill>
            <a:srgbClr val="C51C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64177" y="-3876"/>
            <a:ext cx="10972800" cy="11430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2313710" y="1343891"/>
            <a:ext cx="9268690" cy="4521254"/>
          </a:xfrm>
        </p:spPr>
        <p:txBody>
          <a:bodyPr/>
          <a:lstStyle>
            <a:lvl1pPr>
              <a:buClr>
                <a:srgbClr val="C51C1F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buClr>
                <a:srgbClr val="C51C1F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buClr>
                <a:srgbClr val="C51C1F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buClr>
                <a:srgbClr val="C51C1F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buClr>
                <a:srgbClr val="C51C1F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87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3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33"/>
            <a:ext cx="12251267" cy="6908753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599" y="2138455"/>
            <a:ext cx="11279543" cy="26581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0" i="0">
                <a:solidFill>
                  <a:srgbClr val="BFBFBF"/>
                </a:solidFill>
                <a:latin typeface="+mn-lt"/>
                <a:cs typeface="Helvetica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9990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01657"/>
            <a:ext cx="10972800" cy="527019"/>
          </a:xfrm>
        </p:spPr>
        <p:txBody>
          <a:bodyPr>
            <a:normAutofit/>
          </a:bodyPr>
          <a:lstStyle>
            <a:lvl1pPr algn="l">
              <a:defRPr sz="3733" b="0" i="0">
                <a:solidFill>
                  <a:srgbClr val="3C90D1"/>
                </a:solidFill>
                <a:latin typeface="+mn-lt"/>
                <a:cs typeface="Helvetica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09600" y="1338987"/>
            <a:ext cx="10972800" cy="4398719"/>
          </a:xfrm>
          <a:prstGeom prst="rect">
            <a:avLst/>
          </a:prstGeom>
        </p:spPr>
        <p:txBody>
          <a:bodyPr numCol="1" spcCol="0"/>
          <a:lstStyle>
            <a:lvl1pPr marL="457189" indent="-457189">
              <a:lnSpc>
                <a:spcPct val="110000"/>
              </a:lnSpc>
              <a:buSzPct val="138000"/>
              <a:buFont typeface="Wingdings" charset="2"/>
              <a:buChar char="§"/>
              <a:defRPr sz="3200" b="0" i="0">
                <a:solidFill>
                  <a:srgbClr val="6C6C6C"/>
                </a:solidFill>
                <a:latin typeface="Calibri Light"/>
                <a:cs typeface="Calibri Light"/>
              </a:defRPr>
            </a:lvl1pPr>
            <a:lvl2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2pPr>
            <a:lvl3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3pPr>
            <a:lvl4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4pPr>
            <a:lvl5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4360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09600" y="1338990"/>
            <a:ext cx="10972800" cy="4398719"/>
          </a:xfrm>
        </p:spPr>
        <p:txBody>
          <a:bodyPr numCol="1" spcCol="0">
            <a:normAutofit/>
          </a:bodyPr>
          <a:lstStyle>
            <a:lvl1pPr marL="457189" indent="-457189">
              <a:lnSpc>
                <a:spcPct val="110000"/>
              </a:lnSpc>
              <a:buSzPct val="110000"/>
              <a:buFont typeface="Wingdings" charset="2"/>
              <a:buChar char="§"/>
              <a:defRPr sz="1867" b="0" i="0">
                <a:solidFill>
                  <a:srgbClr val="6C6C6C"/>
                </a:solidFill>
                <a:latin typeface="Calibri Light"/>
                <a:cs typeface="Calibri Light"/>
              </a:defRPr>
            </a:lvl1pPr>
            <a:lvl2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2pPr>
            <a:lvl3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3pPr>
            <a:lvl4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4pPr>
            <a:lvl5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600" y="6356351"/>
            <a:ext cx="9523192" cy="0"/>
          </a:xfrm>
          <a:prstGeom prst="line">
            <a:avLst/>
          </a:prstGeom>
          <a:ln>
            <a:solidFill>
              <a:srgbClr val="9B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6191376"/>
            <a:ext cx="1320800" cy="327789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318593"/>
            <a:ext cx="10972800" cy="527019"/>
          </a:xfrm>
        </p:spPr>
        <p:txBody>
          <a:bodyPr>
            <a:noAutofit/>
          </a:bodyPr>
          <a:lstStyle>
            <a:lvl1pPr algn="l">
              <a:defRPr sz="3200" b="0" i="0">
                <a:solidFill>
                  <a:srgbClr val="3C90D1"/>
                </a:solidFill>
                <a:latin typeface="+mn-lt"/>
                <a:cs typeface="Helvetica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09600" y="960541"/>
            <a:ext cx="10972800" cy="0"/>
          </a:xfrm>
          <a:prstGeom prst="line">
            <a:avLst/>
          </a:prstGeom>
          <a:ln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02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 slide">
    <p:bg>
      <p:bgPr>
        <a:solidFill>
          <a:srgbClr val="153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18215" y="2497036"/>
            <a:ext cx="105029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>
                <a:solidFill>
                  <a:srgbClr val="FFFFFF"/>
                </a:solidFill>
              </a:rPr>
              <a:t>Click to edit Master title style</a:t>
            </a:r>
            <a:endParaRPr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762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redbitdev.com/wp-content/uploads/2014/12/lineBG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7" t="-212" r="144" b="212"/>
          <a:stretch/>
        </p:blipFill>
        <p:spPr bwMode="auto">
          <a:xfrm>
            <a:off x="-116114" y="-65159"/>
            <a:ext cx="12337143" cy="692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16114" y="-65159"/>
            <a:ext cx="12337143" cy="692315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914" y="660401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D3B4A-1B28-4646-87D8-9415CDC1C62F}" type="datetimeFigureOut">
              <a:rPr lang="en-US"/>
              <a:pPr>
                <a:defRPr/>
              </a:pPr>
              <a:t>12/15/2017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E6BB4-39C9-4F46-A0F1-CAC777033EB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pic>
        <p:nvPicPr>
          <p:cNvPr id="12" name="Picture 4" descr="http://www.redbitdev.com/wp-content/uploads/2014/04/rebitbanner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13" y="6183086"/>
            <a:ext cx="2378975" cy="68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69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://www.redbitdev.com/wp-content/uploads/2014/12/lineBG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6" r="116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48681"/>
            <a:ext cx="12192000" cy="1767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50776"/>
            <a:ext cx="10972800" cy="46585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1D7C8-C039-4B99-9CA0-EDDE2BD755DA}" type="datetimeFigureOut">
              <a:rPr lang="en-US"/>
              <a:pPr>
                <a:defRPr/>
              </a:pPr>
              <a:t>12/15/2017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4F70B-7C0E-410B-AFF0-F3BF0F897C0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313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96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redbitdev.com/wp-content/uploads/2014/12/lineBG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6" r="116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5F5F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56C6-0E60-454D-8927-CE5F8E145880}" type="datetimeFigureOut">
              <a:rPr lang="en-US"/>
              <a:pPr>
                <a:defRPr/>
              </a:pPr>
              <a:t>12/15/2017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8F562-8836-456F-8F95-845FADB4728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8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48681"/>
            <a:ext cx="12192000" cy="1767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313"/>
            <a:ext cx="10972800" cy="11430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50776"/>
            <a:ext cx="10972800" cy="46585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1D7C8-C039-4B99-9CA0-EDDE2BD755DA}" type="datetimeFigureOut">
              <a:rPr lang="en-US"/>
              <a:pPr>
                <a:defRPr/>
              </a:pPr>
              <a:t>12/15/2017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4F70B-7C0E-410B-AFF0-F3BF0F897C0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92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56C6-0E60-454D-8927-CE5F8E145880}" type="datetimeFigureOut">
              <a:rPr lang="en-US"/>
              <a:pPr>
                <a:defRPr/>
              </a:pPr>
              <a:t>12/15/2017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8F562-8836-456F-8F95-845FADB4728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56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DD1E3-BB15-4CD5-A141-1ABC0CC71434}" type="datetimeFigureOut">
              <a:rPr lang="en-US"/>
              <a:pPr>
                <a:defRPr/>
              </a:pPr>
              <a:t>12/15/2017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4F836-B936-4E0A-85E4-BBF238AE796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523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5D634-24B6-4AA1-9431-23E1DBD7515C}" type="datetimeFigureOut">
              <a:rPr lang="en-US"/>
              <a:pPr>
                <a:defRPr/>
              </a:pPr>
              <a:t>12/15/2017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717B5-91D9-46D8-8868-DE62E481792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5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4966B-1EB6-4B83-BA73-807167FCC4F1}" type="datetimeFigureOut">
              <a:rPr lang="en-US"/>
              <a:pPr>
                <a:defRPr/>
              </a:pPr>
              <a:t>12/15/2017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5BA2E-5F10-476C-BFA5-21E91A1CD58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59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redbitdev.com/wp-content/uploads/2014/12/lineBG1.png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8" t="72804" r="1158" b="17037"/>
          <a:stretch/>
        </p:blipFill>
        <p:spPr bwMode="auto">
          <a:xfrm>
            <a:off x="0" y="6183086"/>
            <a:ext cx="12192000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6183086"/>
            <a:ext cx="12192000" cy="69668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AB5C8A-4895-4916-A836-6C75D0C4AD24}" type="datetimeFigureOut">
              <a:rPr lang="en-US"/>
              <a:pPr>
                <a:defRPr/>
              </a:pPr>
              <a:t>12/15/2017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ECB8E68-DFE6-4FFF-827E-6958B92E4E5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pic>
        <p:nvPicPr>
          <p:cNvPr id="9" name="Picture 4" descr="http://www.redbitdev.com/wp-content/uploads/2014/04/rebitbannerlogo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13" y="6183086"/>
            <a:ext cx="2378975" cy="68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8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1" r:id="rId2"/>
    <p:sldLayoutId id="2147483675" r:id="rId3"/>
    <p:sldLayoutId id="2147483676" r:id="rId4"/>
    <p:sldLayoutId id="2147483662" r:id="rId5"/>
    <p:sldLayoutId id="2147483664" r:id="rId6"/>
    <p:sldLayoutId id="2147483666" r:id="rId7"/>
    <p:sldLayoutId id="2147483667" r:id="rId8"/>
    <p:sldLayoutId id="2147483668" r:id="rId9"/>
    <p:sldLayoutId id="2147483679" r:id="rId10"/>
    <p:sldLayoutId id="2147483680" r:id="rId11"/>
    <p:sldLayoutId id="2147483682" r:id="rId12"/>
    <p:sldLayoutId id="214748368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Redbit Workshop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846" y="3940175"/>
            <a:ext cx="11016343" cy="15748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Software Design Principles and Unit Test</a:t>
            </a:r>
          </a:p>
          <a:p>
            <a:pPr algn="l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Thursday 21 December 2017</a:t>
            </a:r>
          </a:p>
        </p:txBody>
      </p:sp>
    </p:spTree>
    <p:extLst>
      <p:ext uri="{BB962C8B-B14F-4D97-AF65-F5344CB8AC3E}">
        <p14:creationId xmlns:p14="http://schemas.microsoft.com/office/powerpoint/2010/main" val="9666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11CC-D4E3-4F17-81E5-B8ECE34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3293"/>
            <a:ext cx="10972800" cy="1143000"/>
          </a:xfrm>
        </p:spPr>
        <p:txBody>
          <a:bodyPr/>
          <a:lstStyle/>
          <a:p>
            <a:r>
              <a:rPr lang="pt-BR" b="1" dirty="0"/>
              <a:t>SOLID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91F6-24B9-4515-9733-25FD65612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21" y="1870745"/>
            <a:ext cx="10972800" cy="390430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The term </a:t>
            </a:r>
            <a:r>
              <a:rPr lang="pt-BR" b="1" dirty="0"/>
              <a:t>SOLID</a:t>
            </a:r>
            <a:r>
              <a:rPr lang="pt-BR" dirty="0"/>
              <a:t> is an acronym for five design principles intended to make software designs more </a:t>
            </a:r>
            <a:r>
              <a:rPr lang="pt-BR" b="1" u="sng" dirty="0"/>
              <a:t>understandable</a:t>
            </a:r>
            <a:r>
              <a:rPr lang="pt-BR" dirty="0"/>
              <a:t>, </a:t>
            </a:r>
            <a:r>
              <a:rPr lang="pt-BR" b="1" u="sng" dirty="0"/>
              <a:t>flexible</a:t>
            </a:r>
            <a:r>
              <a:rPr lang="pt-BR" dirty="0"/>
              <a:t> and </a:t>
            </a:r>
            <a:r>
              <a:rPr lang="pt-BR" b="1" u="sng" dirty="0"/>
              <a:t>maintainable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257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979F-5756-4157-8ACD-18501534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And this is good for... 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18B9-A5C5-4710-8FDA-681E3D12F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Easy to maintain, adapt and adjust to scope changes;</a:t>
            </a:r>
          </a:p>
          <a:p>
            <a:r>
              <a:rPr lang="pt-BR" dirty="0"/>
              <a:t>Testable and easy to understand;</a:t>
            </a:r>
          </a:p>
          <a:p>
            <a:r>
              <a:rPr lang="pt-BR" dirty="0"/>
              <a:t>Extensible for changes with minimal effort;</a:t>
            </a:r>
          </a:p>
          <a:p>
            <a:r>
              <a:rPr lang="pt-BR" dirty="0"/>
              <a:t>Provide maximum reuse;</a:t>
            </a:r>
          </a:p>
          <a:p>
            <a:r>
              <a:rPr lang="pt-BR" dirty="0"/>
              <a:t>Stay as long as possible in use;</a:t>
            </a:r>
          </a:p>
          <a:p>
            <a:r>
              <a:rPr lang="pt-BR" dirty="0"/>
              <a:t>Avoid code duplication;</a:t>
            </a:r>
          </a:p>
          <a:p>
            <a:r>
              <a:rPr lang="pt-BR" dirty="0"/>
              <a:t>Avoid weak code;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109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13710" y="1139125"/>
            <a:ext cx="9268690" cy="4338886"/>
          </a:xfrm>
        </p:spPr>
        <p:txBody>
          <a:bodyPr/>
          <a:lstStyle/>
          <a:p>
            <a:r>
              <a:rPr lang="en-US" dirty="0"/>
              <a:t>"S" ingle responsibility</a:t>
            </a:r>
          </a:p>
          <a:p>
            <a:r>
              <a:rPr lang="en-US" dirty="0"/>
              <a:t>"O" pen closed</a:t>
            </a:r>
          </a:p>
          <a:p>
            <a:r>
              <a:rPr lang="en-US" dirty="0"/>
              <a:t>"L" </a:t>
            </a:r>
            <a:r>
              <a:rPr lang="en-US" dirty="0" err="1"/>
              <a:t>iskov</a:t>
            </a:r>
            <a:r>
              <a:rPr lang="en-US" dirty="0"/>
              <a:t> substitution</a:t>
            </a:r>
          </a:p>
          <a:p>
            <a:r>
              <a:rPr lang="en-US" dirty="0"/>
              <a:t>"I" </a:t>
            </a:r>
            <a:r>
              <a:rPr lang="en-US" dirty="0" err="1"/>
              <a:t>nterface</a:t>
            </a:r>
            <a:r>
              <a:rPr lang="en-US" dirty="0"/>
              <a:t> segregation</a:t>
            </a:r>
          </a:p>
          <a:p>
            <a:r>
              <a:rPr lang="en-US" dirty="0"/>
              <a:t>"D" </a:t>
            </a:r>
            <a:r>
              <a:rPr lang="en-US" dirty="0" err="1"/>
              <a:t>ependency</a:t>
            </a:r>
            <a:r>
              <a:rPr lang="en-US" dirty="0"/>
              <a:t> inversion</a:t>
            </a:r>
          </a:p>
        </p:txBody>
      </p:sp>
    </p:spTree>
    <p:extLst>
      <p:ext uri="{BB962C8B-B14F-4D97-AF65-F5344CB8AC3E}">
        <p14:creationId xmlns:p14="http://schemas.microsoft.com/office/powerpoint/2010/main" val="36782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A6600-1DFC-4D3B-90AC-0E60C3AC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S</a:t>
            </a:r>
            <a:r>
              <a:rPr lang="pt-BR" dirty="0"/>
              <a:t>ingle responsibility</a:t>
            </a:r>
            <a:endParaRPr lang="en-CA" dirty="0"/>
          </a:p>
        </p:txBody>
      </p:sp>
      <p:pic>
        <p:nvPicPr>
          <p:cNvPr id="1026" name="Picture 2" descr="Image result for switchblade swiss">
            <a:extLst>
              <a:ext uri="{FF2B5EF4-FFF2-40B4-BE49-F238E27FC236}">
                <a16:creationId xmlns:a16="http://schemas.microsoft.com/office/drawing/2014/main" id="{D2C9F96B-3EDC-4649-8DB2-7A49504116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77761"/>
            <a:ext cx="3957603" cy="33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74418A-CB07-4341-8C06-DFE1DB4B59E3}"/>
              </a:ext>
            </a:extLst>
          </p:cNvPr>
          <p:cNvSpPr txBox="1">
            <a:spLocks/>
          </p:cNvSpPr>
          <p:nvPr/>
        </p:nvSpPr>
        <p:spPr bwMode="auto">
          <a:xfrm>
            <a:off x="5060516" y="2872827"/>
            <a:ext cx="6642548" cy="144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Arial" charset="0"/>
              <a:buNone/>
            </a:pPr>
            <a:r>
              <a:rPr lang="pt-BR" dirty="0"/>
              <a:t>“A class should have one, and only one, reason to change”</a:t>
            </a:r>
          </a:p>
        </p:txBody>
      </p:sp>
    </p:spTree>
    <p:extLst>
      <p:ext uri="{BB962C8B-B14F-4D97-AF65-F5344CB8AC3E}">
        <p14:creationId xmlns:p14="http://schemas.microsoft.com/office/powerpoint/2010/main" val="146695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A6600-1DFC-4D3B-90AC-0E60C3AC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O</a:t>
            </a:r>
            <a:r>
              <a:rPr lang="pt-BR" dirty="0"/>
              <a:t>pen closed</a:t>
            </a:r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74418A-CB07-4341-8C06-DFE1DB4B59E3}"/>
              </a:ext>
            </a:extLst>
          </p:cNvPr>
          <p:cNvSpPr txBox="1">
            <a:spLocks/>
          </p:cNvSpPr>
          <p:nvPr/>
        </p:nvSpPr>
        <p:spPr bwMode="auto">
          <a:xfrm>
            <a:off x="4630035" y="2520861"/>
            <a:ext cx="7073029" cy="181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Arial" charset="0"/>
              <a:buNone/>
            </a:pPr>
            <a:r>
              <a:rPr lang="pt-BR" dirty="0"/>
              <a:t>“Software entities (classes, modules, functions, etc) should be open for extensions, but closed for modification”</a:t>
            </a:r>
          </a:p>
        </p:txBody>
      </p:sp>
      <p:pic>
        <p:nvPicPr>
          <p:cNvPr id="2050" name="Picture 2" descr="Image result for open closed led sign">
            <a:extLst>
              <a:ext uri="{FF2B5EF4-FFF2-40B4-BE49-F238E27FC236}">
                <a16:creationId xmlns:a16="http://schemas.microsoft.com/office/drawing/2014/main" id="{8CC1B675-98A6-4A85-8A93-FD1D7F03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6" y="1728590"/>
            <a:ext cx="3705435" cy="370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84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A6600-1DFC-4D3B-90AC-0E60C3AC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L</a:t>
            </a:r>
            <a:r>
              <a:rPr lang="pt-BR" dirty="0"/>
              <a:t>iskov substitution</a:t>
            </a:r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74418A-CB07-4341-8C06-DFE1DB4B59E3}"/>
              </a:ext>
            </a:extLst>
          </p:cNvPr>
          <p:cNvSpPr txBox="1">
            <a:spLocks/>
          </p:cNvSpPr>
          <p:nvPr/>
        </p:nvSpPr>
        <p:spPr bwMode="auto">
          <a:xfrm>
            <a:off x="5060516" y="2872827"/>
            <a:ext cx="6642548" cy="144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Arial" charset="0"/>
              <a:buNone/>
            </a:pPr>
            <a:r>
              <a:rPr lang="pt-BR" dirty="0"/>
              <a:t>“A base class can be replaced by your derived class”</a:t>
            </a:r>
          </a:p>
        </p:txBody>
      </p:sp>
      <p:pic>
        <p:nvPicPr>
          <p:cNvPr id="3074" name="Picture 2" descr="Image result for duck">
            <a:extLst>
              <a:ext uri="{FF2B5EF4-FFF2-40B4-BE49-F238E27FC236}">
                <a16:creationId xmlns:a16="http://schemas.microsoft.com/office/drawing/2014/main" id="{39A5959B-F803-4F97-A208-2C0407B62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6" y="1442675"/>
            <a:ext cx="2872637" cy="215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attery duck">
            <a:extLst>
              <a:ext uri="{FF2B5EF4-FFF2-40B4-BE49-F238E27FC236}">
                <a16:creationId xmlns:a16="http://schemas.microsoft.com/office/drawing/2014/main" id="{C1178764-A33D-4056-9469-EB63C14CC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42909"/>
            <a:ext cx="2417504" cy="241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78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A6600-1DFC-4D3B-90AC-0E60C3AC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I</a:t>
            </a:r>
            <a:r>
              <a:rPr lang="pt-BR" dirty="0"/>
              <a:t>nterface segregation</a:t>
            </a:r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74418A-CB07-4341-8C06-DFE1DB4B59E3}"/>
              </a:ext>
            </a:extLst>
          </p:cNvPr>
          <p:cNvSpPr txBox="1">
            <a:spLocks/>
          </p:cNvSpPr>
          <p:nvPr/>
        </p:nvSpPr>
        <p:spPr bwMode="auto">
          <a:xfrm>
            <a:off x="5060516" y="2704674"/>
            <a:ext cx="6642548" cy="144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Arial" charset="0"/>
              <a:buNone/>
            </a:pPr>
            <a:r>
              <a:rPr lang="pt-BR" dirty="0"/>
              <a:t>“No client should be forced to depend on methods it does not use”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BDFC9C-93B4-4592-B654-AD75945F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36" y="1787403"/>
            <a:ext cx="4191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7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A6600-1DFC-4D3B-90AC-0E60C3AC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D</a:t>
            </a:r>
            <a:r>
              <a:rPr lang="pt-BR" dirty="0"/>
              <a:t>ependency inversion</a:t>
            </a:r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74418A-CB07-4341-8C06-DFE1DB4B59E3}"/>
              </a:ext>
            </a:extLst>
          </p:cNvPr>
          <p:cNvSpPr txBox="1">
            <a:spLocks/>
          </p:cNvSpPr>
          <p:nvPr/>
        </p:nvSpPr>
        <p:spPr bwMode="auto">
          <a:xfrm>
            <a:off x="5736920" y="1874951"/>
            <a:ext cx="5966143" cy="310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Arial" charset="0"/>
              <a:buNone/>
            </a:pPr>
            <a:r>
              <a:rPr lang="pt-BR" dirty="0"/>
              <a:t>“High-level modules should not depend on low-level modules. Both should depend on abstractions. Abstractions should not depend on details. Details should depend on abstractions.”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FB13CF7A-0CEB-42C4-9C5D-ED8554E0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7" y="1718023"/>
            <a:ext cx="4959885" cy="371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53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A0D1ED8-F0D5-4DEE-B896-E25D51E378F9}" vid="{E4C529FD-7717-4F17-A7A2-EAF3FDBF8B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Redbit_Template</Template>
  <TotalTime>581</TotalTime>
  <Words>516</Words>
  <Application>Microsoft Office PowerPoint</Application>
  <PresentationFormat>Widescreen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Helvetica Light</vt:lpstr>
      <vt:lpstr>Segoe UI</vt:lpstr>
      <vt:lpstr>Segoe UI Light</vt:lpstr>
      <vt:lpstr>Wingdings</vt:lpstr>
      <vt:lpstr>1_Office Theme</vt:lpstr>
      <vt:lpstr>Redbit Workshop</vt:lpstr>
      <vt:lpstr>SOLID</vt:lpstr>
      <vt:lpstr>And this is good for... ?</vt:lpstr>
      <vt:lpstr>SOLID</vt:lpstr>
      <vt:lpstr>Single responsibility</vt:lpstr>
      <vt:lpstr>Open closed</vt:lpstr>
      <vt:lpstr>Liskov substitution</vt:lpstr>
      <vt:lpstr>Interface segregation</vt:lpstr>
      <vt:lpstr>Dependency inversion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Redbit Training</dc:title>
  <dc:creator>Marcelo José</dc:creator>
  <cp:lastModifiedBy>Marcelo José Amador Filho</cp:lastModifiedBy>
  <cp:revision>22</cp:revision>
  <dcterms:created xsi:type="dcterms:W3CDTF">2017-12-10T15:50:28Z</dcterms:created>
  <dcterms:modified xsi:type="dcterms:W3CDTF">2017-12-15T21:14:43Z</dcterms:modified>
</cp:coreProperties>
</file>