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639" r:id="rId3"/>
    <p:sldId id="62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12121"/>
    <a:srgbClr val="3D3D3D"/>
    <a:srgbClr val="595959"/>
    <a:srgbClr val="705500"/>
    <a:srgbClr val="D9D9D9"/>
    <a:srgbClr val="8E6C00"/>
    <a:srgbClr val="D09E00"/>
    <a:srgbClr val="00B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2D3B2-F4E0-4733-B5D1-3D5153EC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2112"/>
            <a:ext cx="9144000" cy="997383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o </a:t>
            </a:r>
            <a:r>
              <a:rPr lang="en-US" noProof="0" err="1"/>
              <a:t>título</a:t>
            </a:r>
            <a:r>
              <a:rPr lang="en-US" noProof="0"/>
              <a:t>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6171DF-088A-48EA-88FE-D2AD6595A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9495"/>
            <a:ext cx="9144000" cy="997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o </a:t>
            </a:r>
            <a:r>
              <a:rPr lang="en-US" noProof="0" err="1"/>
              <a:t>estilo</a:t>
            </a:r>
            <a:r>
              <a:rPr lang="en-US" noProof="0"/>
              <a:t> do </a:t>
            </a:r>
            <a:r>
              <a:rPr lang="en-US" noProof="0" err="1"/>
              <a:t>subtítulo</a:t>
            </a:r>
            <a:r>
              <a:rPr lang="en-US" noProof="0"/>
              <a:t> Mestre</a:t>
            </a:r>
          </a:p>
        </p:txBody>
      </p:sp>
      <p:sp>
        <p:nvSpPr>
          <p:cNvPr id="6" name="Shape 2773">
            <a:extLst>
              <a:ext uri="{FF2B5EF4-FFF2-40B4-BE49-F238E27FC236}">
                <a16:creationId xmlns:a16="http://schemas.microsoft.com/office/drawing/2014/main" id="{BC3993F9-F40A-4817-8C90-576F22D84275}"/>
              </a:ext>
            </a:extLst>
          </p:cNvPr>
          <p:cNvSpPr txBox="1"/>
          <p:nvPr userDrawn="1"/>
        </p:nvSpPr>
        <p:spPr>
          <a:xfrm>
            <a:off x="1071562" y="5508900"/>
            <a:ext cx="100488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ctr" defTabSz="627062">
              <a:defRPr>
                <a:solidFill>
                  <a:srgbClr val="E6E9F2"/>
                </a:solidFill>
                <a:latin typeface="Mont Book"/>
                <a:ea typeface="Mont Book"/>
                <a:cs typeface="Mont Book"/>
                <a:sym typeface="Mont Book"/>
              </a:defRPr>
            </a:pPr>
            <a:r>
              <a:rPr lang="pt-BR" dirty="0"/>
              <a:t>2020 - Lavor, Marcelo ®</a:t>
            </a:r>
            <a:endParaRPr dirty="0"/>
          </a:p>
        </p:txBody>
      </p:sp>
      <p:sp>
        <p:nvSpPr>
          <p:cNvPr id="10" name="Shape 2781">
            <a:extLst>
              <a:ext uri="{FF2B5EF4-FFF2-40B4-BE49-F238E27FC236}">
                <a16:creationId xmlns:a16="http://schemas.microsoft.com/office/drawing/2014/main" id="{93A4597F-0286-4679-BA07-1209AC8F1CF2}"/>
              </a:ext>
            </a:extLst>
          </p:cNvPr>
          <p:cNvSpPr/>
          <p:nvPr userDrawn="1"/>
        </p:nvSpPr>
        <p:spPr>
          <a:xfrm>
            <a:off x="4722338" y="5508900"/>
            <a:ext cx="2747324" cy="1"/>
          </a:xfrm>
          <a:prstGeom prst="line">
            <a:avLst/>
          </a:prstGeom>
          <a:ln w="6350">
            <a:solidFill>
              <a:srgbClr val="9AB9CA">
                <a:alpha val="50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7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3541-71D3-41FC-B6A2-622FD408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77C54-3BC7-48A8-8FF0-0DCE69207F5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3541-71D3-41FC-B6A2-622FD408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F5518B1C-C41A-4C17-94A7-9E01839A671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46364" y="726849"/>
            <a:ext cx="5651212" cy="41864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endParaRPr lang="en-US" noProof="0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D3880C05-B6B6-4375-A6D3-A1D459E7457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364" y="1248228"/>
            <a:ext cx="5651212" cy="529771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7" name="Espaço Reservado para Texto 4">
            <a:extLst>
              <a:ext uri="{FF2B5EF4-FFF2-40B4-BE49-F238E27FC236}">
                <a16:creationId xmlns:a16="http://schemas.microsoft.com/office/drawing/2014/main" id="{2AB17B82-09CF-4EAB-9940-3EC9187F185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726849"/>
            <a:ext cx="5673436" cy="41864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endParaRPr lang="en-US" noProof="0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9D01B35E-1B31-4D9E-A15E-ACB8A6ECB15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248228"/>
            <a:ext cx="5673436" cy="529771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cxnSp>
        <p:nvCxnSpPr>
          <p:cNvPr id="9" name="Conector reto 4">
            <a:extLst>
              <a:ext uri="{FF2B5EF4-FFF2-40B4-BE49-F238E27FC236}">
                <a16:creationId xmlns:a16="http://schemas.microsoft.com/office/drawing/2014/main" id="{E42EB69E-F7FD-44D0-A707-5177951B9F3A}"/>
              </a:ext>
            </a:extLst>
          </p:cNvPr>
          <p:cNvCxnSpPr>
            <a:cxnSpLocks/>
          </p:cNvCxnSpPr>
          <p:nvPr userDrawn="1"/>
        </p:nvCxnSpPr>
        <p:spPr>
          <a:xfrm>
            <a:off x="6095999" y="1174520"/>
            <a:ext cx="0" cy="5400451"/>
          </a:xfrm>
          <a:prstGeom prst="line">
            <a:avLst/>
          </a:prstGeom>
          <a:ln w="28575">
            <a:solidFill>
              <a:srgbClr val="00B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B3639-7226-4592-8EAB-C729F968EF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</p:spTree>
    <p:extLst>
      <p:ext uri="{BB962C8B-B14F-4D97-AF65-F5344CB8AC3E}">
        <p14:creationId xmlns:p14="http://schemas.microsoft.com/office/powerpoint/2010/main" val="386671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3541-71D3-41FC-B6A2-622FD408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o </a:t>
            </a:r>
            <a:r>
              <a:rPr lang="en-US" noProof="0" dirty="0" err="1"/>
              <a:t>título</a:t>
            </a:r>
            <a:r>
              <a:rPr lang="en-US" noProof="0" dirty="0"/>
              <a:t>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77C54-3BC7-48A8-8FF0-0DCE69207F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363" y="740229"/>
            <a:ext cx="11457709" cy="4981698"/>
          </a:xfrm>
        </p:spPr>
        <p:txBody>
          <a:bodyPr/>
          <a:lstStyle>
            <a:lvl1pPr marL="179388" indent="-179388">
              <a:defRPr>
                <a:latin typeface="+mn-lt"/>
              </a:defRPr>
            </a:lvl1pPr>
            <a:lvl2pPr marL="623888" indent="-166688">
              <a:defRPr>
                <a:latin typeface="+mn-lt"/>
              </a:defRPr>
            </a:lvl2pPr>
            <a:lvl3pPr marL="1081088" indent="-166688">
              <a:defRPr>
                <a:latin typeface="+mn-lt"/>
              </a:defRPr>
            </a:lvl3pPr>
            <a:lvl4pPr marL="1524000" indent="-152400">
              <a:defRPr>
                <a:latin typeface="+mn-lt"/>
              </a:defRPr>
            </a:lvl4pPr>
            <a:lvl5pPr marL="1966913" indent="-138113"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Clique para </a:t>
            </a:r>
            <a:r>
              <a:rPr lang="en-US" noProof="0" dirty="0" err="1"/>
              <a:t>editar</a:t>
            </a:r>
            <a:r>
              <a:rPr lang="en-US" noProof="0" dirty="0"/>
              <a:t> </a:t>
            </a:r>
            <a:r>
              <a:rPr lang="en-US" noProof="0" dirty="0" err="1"/>
              <a:t>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</a:t>
            </a:r>
            <a:r>
              <a:rPr lang="en-US" noProof="0" dirty="0" err="1"/>
              <a:t>Mestres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2"/>
            <a:r>
              <a:rPr lang="en-US" noProof="0" dirty="0" err="1"/>
              <a:t>Terceiro</a:t>
            </a:r>
            <a:r>
              <a:rPr lang="en-US" noProof="0" dirty="0"/>
              <a:t>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nível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nível</a:t>
            </a:r>
            <a:endParaRPr lang="en-US" noProof="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0EE4FE1-832D-4109-A902-8CB605EBC34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46363" y="6012873"/>
            <a:ext cx="11457709" cy="639655"/>
          </a:xfrm>
        </p:spPr>
        <p:txBody>
          <a:bodyPr>
            <a:normAutofit/>
          </a:bodyPr>
          <a:lstStyle>
            <a:lvl1pPr marL="179388" indent="-179388">
              <a:defRPr sz="1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Insert references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096CD-6A39-488D-9CD7-486C82D1DF5A}"/>
              </a:ext>
            </a:extLst>
          </p:cNvPr>
          <p:cNvSpPr/>
          <p:nvPr userDrawn="1"/>
        </p:nvSpPr>
        <p:spPr>
          <a:xfrm>
            <a:off x="225900" y="5736506"/>
            <a:ext cx="99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cap="small" baseline="0" noProof="0" dirty="0">
                <a:solidFill>
                  <a:schemeClr val="accent2"/>
                </a:solidFill>
              </a:rPr>
              <a:t>References:</a:t>
            </a:r>
            <a:endParaRPr lang="en-US" sz="1400" cap="small" baseline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0CD0FC-1013-4B6F-8844-3C999D3B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205471"/>
            <a:ext cx="11457709" cy="41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o </a:t>
            </a:r>
            <a:r>
              <a:rPr lang="en-US" noProof="0" err="1"/>
              <a:t>título</a:t>
            </a:r>
            <a:r>
              <a:rPr lang="en-US" noProof="0"/>
              <a:t>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8C884-77D5-4368-A97C-528ABD9A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363" y="740229"/>
            <a:ext cx="11457709" cy="591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Clique para </a:t>
            </a:r>
            <a:r>
              <a:rPr lang="en-US" noProof="0" err="1"/>
              <a:t>editar</a:t>
            </a:r>
            <a:r>
              <a:rPr lang="en-US" noProof="0"/>
              <a:t> </a:t>
            </a:r>
            <a:r>
              <a:rPr lang="en-US" noProof="0" err="1"/>
              <a:t>os</a:t>
            </a:r>
            <a:r>
              <a:rPr lang="en-US" noProof="0"/>
              <a:t> </a:t>
            </a:r>
            <a:r>
              <a:rPr lang="en-US" noProof="0" err="1"/>
              <a:t>estilos</a:t>
            </a:r>
            <a:r>
              <a:rPr lang="en-US" noProof="0"/>
              <a:t> de </a:t>
            </a:r>
            <a:r>
              <a:rPr lang="en-US" noProof="0" err="1"/>
              <a:t>texto</a:t>
            </a:r>
            <a:r>
              <a:rPr lang="en-US" noProof="0"/>
              <a:t> </a:t>
            </a:r>
            <a:r>
              <a:rPr lang="en-US" noProof="0" err="1"/>
              <a:t>Mestres</a:t>
            </a:r>
            <a:endParaRPr lang="en-US" noProof="0"/>
          </a:p>
          <a:p>
            <a:pPr lvl="1"/>
            <a:r>
              <a:rPr lang="en-US" noProof="0"/>
              <a:t>Segundo </a:t>
            </a:r>
            <a:r>
              <a:rPr lang="en-US" noProof="0" err="1"/>
              <a:t>nível</a:t>
            </a:r>
            <a:endParaRPr lang="en-US" noProof="0"/>
          </a:p>
          <a:p>
            <a:pPr lvl="2"/>
            <a:r>
              <a:rPr lang="en-US" noProof="0" err="1"/>
              <a:t>Terceiro</a:t>
            </a:r>
            <a:r>
              <a:rPr lang="en-US" noProof="0"/>
              <a:t> </a:t>
            </a:r>
            <a:r>
              <a:rPr lang="en-US" noProof="0" err="1"/>
              <a:t>nível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nível</a:t>
            </a:r>
            <a:endParaRPr lang="en-US" noProof="0"/>
          </a:p>
          <a:p>
            <a:pPr lvl="4"/>
            <a:r>
              <a:rPr lang="en-US" noProof="0"/>
              <a:t>Quinto </a:t>
            </a:r>
            <a:r>
              <a:rPr lang="en-US" noProof="0" err="1"/>
              <a:t>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327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6" r:id="rId3"/>
    <p:sldLayoutId id="2147483654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kubernetes-release/release/v1.16.0/bin/linux/amd64/kubectl" TargetMode="External"/><Relationship Id="rId2" Type="http://schemas.openxmlformats.org/officeDocument/2006/relationships/hyperlink" Target="https://storage.googleapis.com/kubernetes-release/release/stable.txt%60/bin/linux/amd64/kubect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tasks/tools/install-kubectl/#install-kubectl-on-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BA658-A7E9-45C4-ADB9-444B5D0D1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ansSerif" panose="00000400000000000000" pitchFamily="2" charset="2"/>
              </a:rPr>
              <a:t>How to 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E2AF4-C217-412D-8D94-BA7B08DDD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Kubernetes/</a:t>
            </a:r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8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96C-384C-4544-8867-4CFC26C2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Kubernetes/</a:t>
            </a:r>
            <a:r>
              <a:rPr lang="en-US" dirty="0" err="1"/>
              <a:t>minikube</a:t>
            </a:r>
            <a:r>
              <a:rPr lang="en-US" dirty="0"/>
              <a:t> – 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45D6-C481-44BB-8AEE-4905CE98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740229"/>
            <a:ext cx="11457709" cy="233428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What is?</a:t>
            </a:r>
          </a:p>
          <a:p>
            <a:pPr lvl="1"/>
            <a:r>
              <a:rPr lang="en-US" dirty="0"/>
              <a:t>A lightweight implementation of K8S open-source platform for managing containerized application workloads and services in distributed systems resiliently. It facilitates both configuration and automation aiming to implement a large, rapidly growing ecosystem.</a:t>
            </a:r>
          </a:p>
          <a:p>
            <a:r>
              <a:rPr lang="en-US" dirty="0">
                <a:solidFill>
                  <a:schemeClr val="accent4"/>
                </a:solidFill>
              </a:rPr>
              <a:t>How?</a:t>
            </a:r>
          </a:p>
          <a:p>
            <a:pPr lvl="1"/>
            <a:r>
              <a:rPr lang="en-US" dirty="0"/>
              <a:t>In short words, It facilitates deployment (i.e.: as canary)  and management of containers in a clustered environment.</a:t>
            </a:r>
          </a:p>
          <a:p>
            <a:r>
              <a:rPr lang="en-US" dirty="0">
                <a:solidFill>
                  <a:schemeClr val="accent4"/>
                </a:solidFill>
              </a:rPr>
              <a:t>Why?</a:t>
            </a:r>
          </a:p>
          <a:p>
            <a:pPr lvl="1"/>
            <a:r>
              <a:rPr lang="en-US" dirty="0"/>
              <a:t>It removes traditional operational efforts for deployment and management, avoid unneeded resources expenditure with OS and binaries of virtualized environments and  lowers deployment setup time in standardize work environments.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4FEE2-9EC9-439B-B8E6-8DA0ACEAAC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https://kubernetes.io/docs/concepts/overview/what-is-kubernetes/</a:t>
            </a:r>
            <a:endParaRPr lang="en-US" dirty="0"/>
          </a:p>
          <a:p>
            <a:r>
              <a:rPr lang="en-US" dirty="0">
                <a:hlinkClick r:id="rId3"/>
              </a:rPr>
              <a:t>https://kubernetes.io/docs/concepts/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F8698C-7407-4A49-BBB0-A6C7181DA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254" y="3109172"/>
            <a:ext cx="7785926" cy="28690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947D3D-F3EB-436A-BBEF-911F00E8F6D4}"/>
              </a:ext>
            </a:extLst>
          </p:cNvPr>
          <p:cNvSpPr/>
          <p:nvPr/>
        </p:nvSpPr>
        <p:spPr>
          <a:xfrm>
            <a:off x="2395751" y="5441548"/>
            <a:ext cx="157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 env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1592C-CABF-4FCF-8268-5D6604049223}"/>
              </a:ext>
            </a:extLst>
          </p:cNvPr>
          <p:cNvSpPr/>
          <p:nvPr/>
        </p:nvSpPr>
        <p:spPr>
          <a:xfrm>
            <a:off x="4828589" y="5441548"/>
            <a:ext cx="157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Virtualized env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7FA0F-0E52-4764-A4C5-8C42FC7C20F8}"/>
              </a:ext>
            </a:extLst>
          </p:cNvPr>
          <p:cNvSpPr/>
          <p:nvPr/>
        </p:nvSpPr>
        <p:spPr>
          <a:xfrm>
            <a:off x="7658877" y="5441548"/>
            <a:ext cx="187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Containerized env</a:t>
            </a:r>
          </a:p>
        </p:txBody>
      </p:sp>
    </p:spTree>
    <p:extLst>
      <p:ext uri="{BB962C8B-B14F-4D97-AF65-F5344CB8AC3E}">
        <p14:creationId xmlns:p14="http://schemas.microsoft.com/office/powerpoint/2010/main" val="29287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A0C3-8A58-498D-9671-D32DA3B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Kubernetes/</a:t>
            </a:r>
            <a:r>
              <a:rPr lang="en-US" dirty="0" err="1"/>
              <a:t>minikube</a:t>
            </a:r>
            <a:r>
              <a:rPr lang="en-US" dirty="0"/>
              <a:t> –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B0E6-CA19-4C60-AA6B-DB695428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740229"/>
            <a:ext cx="11457709" cy="5471885"/>
          </a:xfrm>
        </p:spPr>
        <p:txBody>
          <a:bodyPr/>
          <a:lstStyle/>
          <a:p>
            <a:r>
              <a:rPr lang="en-US" dirty="0"/>
              <a:t>Check for virtualization support</a:t>
            </a:r>
          </a:p>
          <a:p>
            <a:pPr lvl="1"/>
            <a:r>
              <a:rPr lang="en-US" dirty="0"/>
              <a:t>grep -E --color '</a:t>
            </a:r>
            <a:r>
              <a:rPr lang="en-US" dirty="0" err="1"/>
              <a:t>vmx|svm</a:t>
            </a:r>
            <a:r>
              <a:rPr lang="en-US" dirty="0"/>
              <a:t>' /proc/</a:t>
            </a:r>
            <a:r>
              <a:rPr lang="en-US" dirty="0" err="1"/>
              <a:t>cpuinfo</a:t>
            </a:r>
            <a:r>
              <a:rPr lang="en-US" dirty="0"/>
              <a:t>  (** if not empty, it is available)</a:t>
            </a:r>
          </a:p>
          <a:p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pt-BR" dirty="0" err="1"/>
              <a:t>Latest</a:t>
            </a:r>
            <a:r>
              <a:rPr lang="pt-BR" dirty="0"/>
              <a:t> release</a:t>
            </a:r>
          </a:p>
          <a:p>
            <a:pPr lvl="2"/>
            <a:r>
              <a:rPr lang="pt-BR" dirty="0" err="1"/>
              <a:t>curl</a:t>
            </a:r>
            <a:r>
              <a:rPr lang="pt-BR" dirty="0"/>
              <a:t> -LO https://storage.googleapis.com/kubernetes-release/release/`curl -s </a:t>
            </a:r>
            <a:r>
              <a:rPr lang="pt-BR" dirty="0">
                <a:hlinkClick r:id="rId2"/>
              </a:rPr>
              <a:t>https://storage.googleapis.com/kubernetes-release/release/stable.txt`/bin/linux/amd64/kubectl</a:t>
            </a:r>
            <a:endParaRPr lang="pt-BR" dirty="0"/>
          </a:p>
          <a:p>
            <a:pPr lvl="1"/>
            <a:r>
              <a:rPr lang="pt-BR" dirty="0" err="1"/>
              <a:t>Specific</a:t>
            </a:r>
            <a:r>
              <a:rPr lang="pt-BR" dirty="0"/>
              <a:t> release</a:t>
            </a:r>
          </a:p>
          <a:p>
            <a:pPr lvl="2"/>
            <a:r>
              <a:rPr lang="en-US" dirty="0"/>
              <a:t>curl -LO </a:t>
            </a:r>
            <a:r>
              <a:rPr lang="en-US" dirty="0">
                <a:hlinkClick r:id="rId3"/>
              </a:rPr>
              <a:t>https://storage.googleapis.com/kubernetes-release/release/v1.16.0/bin/linux/amd64/kubectl</a:t>
            </a:r>
            <a:endParaRPr lang="en-US" dirty="0"/>
          </a:p>
          <a:p>
            <a:pPr lvl="1"/>
            <a:r>
              <a:rPr lang="en-US" dirty="0"/>
              <a:t>Make executable and from the right place</a:t>
            </a:r>
          </a:p>
          <a:p>
            <a:pPr lvl="2"/>
            <a:r>
              <a:rPr lang="en-US" dirty="0" err="1"/>
              <a:t>chmod</a:t>
            </a:r>
            <a:r>
              <a:rPr lang="en-US" dirty="0"/>
              <a:t> +x ./</a:t>
            </a:r>
            <a:r>
              <a:rPr lang="en-US" dirty="0" err="1"/>
              <a:t>kubectl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mv ./</a:t>
            </a:r>
            <a:r>
              <a:rPr lang="en-US" dirty="0" err="1"/>
              <a:t>kubectl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en-US" dirty="0"/>
              <a:t>Install using native package management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-y apt-transport-https</a:t>
            </a:r>
          </a:p>
          <a:p>
            <a:pPr lvl="2"/>
            <a:r>
              <a:rPr lang="en-US" dirty="0"/>
              <a:t>curl -s https://packages.cloud.google.com/apt/doc/apt-key.gpg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</a:p>
          <a:p>
            <a:pPr lvl="2"/>
            <a:r>
              <a:rPr lang="en-US" dirty="0"/>
              <a:t>echo "deb https://apt.kubernetes.io/ </a:t>
            </a:r>
            <a:r>
              <a:rPr lang="en-US" dirty="0" err="1"/>
              <a:t>kubernetes-xenial</a:t>
            </a:r>
            <a:r>
              <a:rPr lang="en-US" dirty="0"/>
              <a:t> main"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kubernetes.list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49CE8-B06B-4BA1-9411-86D54DA1CDDD}"/>
              </a:ext>
            </a:extLst>
          </p:cNvPr>
          <p:cNvSpPr/>
          <p:nvPr/>
        </p:nvSpPr>
        <p:spPr>
          <a:xfrm>
            <a:off x="203199" y="6386283"/>
            <a:ext cx="11642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https://kubernetes.io/docs/tasks/tools/install-kubectl/#install-kubectl-on-linux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786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135057</TotalTime>
  <Words>361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 Book</vt:lpstr>
      <vt:lpstr>SansSerif</vt:lpstr>
      <vt:lpstr>Tema do Office</vt:lpstr>
      <vt:lpstr>How to Use</vt:lpstr>
      <vt:lpstr>Kubernetes/minikube – Key Aspects</vt:lpstr>
      <vt:lpstr>Kubernetes/minikube –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</dc:title>
  <dc:subject>Strategy</dc:subject>
  <dc:creator>Marcelo Lavor</dc:creator>
  <cp:keywords>Marcelo Lavor</cp:keywords>
  <cp:lastModifiedBy>Marcelo Lavor</cp:lastModifiedBy>
  <cp:revision>79</cp:revision>
  <dcterms:created xsi:type="dcterms:W3CDTF">2019-05-17T08:21:40Z</dcterms:created>
  <dcterms:modified xsi:type="dcterms:W3CDTF">2020-03-05T15:13:39Z</dcterms:modified>
  <cp:category/>
  <cp:contentStatus>DRAFT</cp:contentStatus>
</cp:coreProperties>
</file>