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31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CL" sz="2400">
                <a:latin typeface="Times New Roman" pitchFamily="18" charset="0"/>
              </a:endParaRPr>
            </a:p>
          </p:txBody>
        </p:sp>
        <p:sp>
          <p:nvSpPr>
            <p:cNvPr id="1331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 sz="2400">
                <a:latin typeface="Times New Roman" pitchFamily="18" charset="0"/>
              </a:endParaRPr>
            </a:p>
          </p:txBody>
        </p:sp>
        <p:grpSp>
          <p:nvGrpSpPr>
            <p:cNvPr id="1331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331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331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332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332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332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332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332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332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332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332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L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332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1332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1333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C6C0B36-0E0C-4AD9-9C6C-BEBC1B1B3E5A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133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ES"/>
              <a:t>Click to edit Master title style</a:t>
            </a:r>
          </a:p>
        </p:txBody>
      </p:sp>
      <p:sp>
        <p:nvSpPr>
          <p:cNvPr id="133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E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6E3818-E619-4E7E-A843-17DC54F4C7FC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377866-BA49-43E6-A52D-0369F5198AA9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E6A0F5-6B02-4FC7-9D9A-8FE9B086C04F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BA7164-4CE6-4DFF-810A-98EAB49E94C1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F22DC8-B6CA-4D77-A48B-B25C7665BFAB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78EFC6-5E4A-4825-82CE-1075BFDC40D0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33D1B6-E46B-4F81-88BD-51FCCEEB45F4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1875E6-59EA-4F99-88D5-B33E6D535AF4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12EFE1-8DD0-4A23-BD6E-DA36769862AE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C5A54F-385E-4877-9E49-359A5BDE1010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s-E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7A817738-72EC-4670-AC72-CD8ED14B017F}" type="slidenum">
              <a:rPr lang="es-ES"/>
              <a:pPr/>
              <a:t>‹Nº›</a:t>
            </a:fld>
            <a:endParaRPr lang="es-ES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CL" sz="2400">
                <a:latin typeface="Times New Roman" pitchFamily="18" charset="0"/>
              </a:endParaRPr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 sz="2400">
                <a:latin typeface="Times New Roman" pitchFamily="18" charset="0"/>
              </a:endParaRP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>
                <a:solidFill>
                  <a:schemeClr val="hlink"/>
                </a:solidFill>
              </a:endParaRPr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>
                <a:solidFill>
                  <a:schemeClr val="hlink"/>
                </a:solidFill>
              </a:endParaRPr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>
                <a:solidFill>
                  <a:schemeClr val="accent2"/>
                </a:solidFill>
              </a:endParaRPr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>
                <a:solidFill>
                  <a:schemeClr val="hlink"/>
                </a:solidFill>
              </a:endParaRPr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 sz="2400">
                <a:latin typeface="Times New Roman" pitchFamily="18" charset="0"/>
              </a:endParaRPr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>
                <a:solidFill>
                  <a:schemeClr val="accent2"/>
                </a:solidFill>
              </a:endParaRPr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>
                <a:solidFill>
                  <a:schemeClr val="accent2"/>
                </a:solidFill>
              </a:endParaRPr>
            </a:p>
          </p:txBody>
        </p:sp>
      </p:grpSp>
      <p:sp>
        <p:nvSpPr>
          <p:cNvPr id="1230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title style</a:t>
            </a:r>
          </a:p>
        </p:txBody>
      </p:sp>
      <p:sp>
        <p:nvSpPr>
          <p:cNvPr id="1230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123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6696" y="1828800"/>
            <a:ext cx="6291808" cy="2209800"/>
          </a:xfrm>
        </p:spPr>
        <p:txBody>
          <a:bodyPr/>
          <a:lstStyle/>
          <a:p>
            <a:r>
              <a:rPr lang="es-ES_tradnl" dirty="0"/>
              <a:t>Plataforma Gestión </a:t>
            </a:r>
            <a:r>
              <a:rPr lang="es-ES_tradnl" dirty="0" smtClean="0"/>
              <a:t>Documental de Procesos y Servicios</a:t>
            </a:r>
            <a:endParaRPr lang="es-E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Julio </a:t>
            </a:r>
            <a:r>
              <a:rPr lang="es-ES_tradnl" dirty="0" smtClean="0"/>
              <a:t>2011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86" name="1 Título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-12700"/>
            <a:ext cx="6780213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36 Grupo"/>
          <p:cNvGrpSpPr>
            <a:grpSpLocks/>
          </p:cNvGrpSpPr>
          <p:nvPr/>
        </p:nvGrpSpPr>
        <p:grpSpPr bwMode="auto">
          <a:xfrm>
            <a:off x="500034" y="928670"/>
            <a:ext cx="2123453" cy="1966915"/>
            <a:chOff x="757216" y="-512678"/>
            <a:chExt cx="2244461" cy="1966580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74" name="73 Rectángulo redondeado"/>
            <p:cNvSpPr/>
            <p:nvPr/>
          </p:nvSpPr>
          <p:spPr>
            <a:xfrm>
              <a:off x="757216" y="-512678"/>
              <a:ext cx="2244461" cy="1966580"/>
            </a:xfrm>
            <a:prstGeom prst="roundRect">
              <a:avLst>
                <a:gd name="adj" fmla="val 10000"/>
              </a:avLst>
            </a:prstGeom>
            <a:ln w="28575"/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600" dirty="0" err="1"/>
                <a:t>Multi</a:t>
              </a:r>
              <a:r>
                <a:rPr lang="es-ES_tradnl" sz="1600" dirty="0"/>
                <a:t> EMPRESA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600" dirty="0" err="1"/>
                <a:t>Multi</a:t>
              </a:r>
              <a:r>
                <a:rPr lang="es-ES_tradnl" sz="1600" dirty="0"/>
                <a:t> CEDENTES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600" dirty="0" err="1"/>
                <a:t>Multi</a:t>
              </a:r>
              <a:r>
                <a:rPr lang="es-ES_tradnl" sz="1600" dirty="0"/>
                <a:t> SUCURSALES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600" dirty="0" err="1"/>
                <a:t>Multi</a:t>
              </a:r>
              <a:r>
                <a:rPr lang="es-ES_tradnl" sz="1600" dirty="0"/>
                <a:t> PRODUCTOS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600" dirty="0" err="1"/>
                <a:t>Multi</a:t>
              </a:r>
              <a:r>
                <a:rPr lang="es-ES_tradnl" sz="1600" dirty="0"/>
                <a:t> ESTRATEGIAS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600" dirty="0" err="1"/>
                <a:t>Multi</a:t>
              </a:r>
              <a:r>
                <a:rPr lang="es-ES_tradnl" sz="1600" dirty="0"/>
                <a:t> MONEDAS</a:t>
              </a:r>
              <a:endParaRPr lang="es-CL" sz="1600" dirty="0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788962" y="31745"/>
              <a:ext cx="1507948" cy="1026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3350" tIns="133350" rIns="133350" bIns="133350" spcCol="1270"/>
            <a:lstStyle/>
            <a:p>
              <a:pPr marL="228600" lvl="1" indent="-228600" defTabSz="120015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es-CL" sz="2700" dirty="0"/>
            </a:p>
          </p:txBody>
        </p:sp>
      </p:grpSp>
      <p:sp>
        <p:nvSpPr>
          <p:cNvPr id="40" name="39 Rectángulo redondeado"/>
          <p:cNvSpPr/>
          <p:nvPr/>
        </p:nvSpPr>
        <p:spPr bwMode="auto">
          <a:xfrm>
            <a:off x="5887522" y="3731661"/>
            <a:ext cx="2646516" cy="2591606"/>
          </a:xfrm>
          <a:prstGeom prst="roundRect">
            <a:avLst>
              <a:gd name="adj" fmla="val 10000"/>
            </a:avLst>
          </a:prstGeom>
          <a:ln w="28575"/>
          <a:effectLst>
            <a:glow rad="228600">
              <a:schemeClr val="bg2">
                <a:lumMod val="50000"/>
                <a:alpha val="40000"/>
              </a:schemeClr>
            </a:glow>
          </a:effectLst>
        </p:spPr>
        <p:style>
          <a:lnRef idx="1">
            <a:schemeClr val="accent2">
              <a:hueOff val="3121013"/>
              <a:satOff val="-3893"/>
              <a:lumOff val="915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r">
              <a:buFont typeface="Wingdings" pitchFamily="2" charset="2"/>
              <a:buChar char="ü"/>
            </a:pPr>
            <a:r>
              <a:rPr lang="es-CL" sz="16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Seguridad Web</a:t>
            </a:r>
          </a:p>
          <a:p>
            <a:pPr algn="r">
              <a:buFont typeface="Wingdings" pitchFamily="2" charset="2"/>
              <a:buChar char="ü"/>
            </a:pPr>
            <a:r>
              <a:rPr lang="es-CL" sz="16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Seguridad Corporativa</a:t>
            </a:r>
          </a:p>
          <a:p>
            <a:pPr algn="r">
              <a:buFont typeface="Wingdings" pitchFamily="2" charset="2"/>
              <a:buChar char="ü"/>
            </a:pPr>
            <a:r>
              <a:rPr lang="es-CL" sz="16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Múltiples Perfiles de usuario</a:t>
            </a:r>
          </a:p>
          <a:p>
            <a:pPr algn="r">
              <a:buFont typeface="Wingdings" pitchFamily="2" charset="2"/>
              <a:buChar char="ü"/>
            </a:pPr>
            <a:r>
              <a:rPr lang="es-CL" sz="16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Privilegios de acceso por perfil</a:t>
            </a:r>
          </a:p>
          <a:p>
            <a:pPr algn="r">
              <a:buFont typeface="Wingdings" pitchFamily="2" charset="2"/>
              <a:buChar char="ü"/>
            </a:pPr>
            <a:r>
              <a:rPr lang="es-CL" sz="16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Administración de Cuentas de usuarios</a:t>
            </a:r>
            <a:endParaRPr lang="es-CL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" name="42 Rectángulo"/>
          <p:cNvSpPr/>
          <p:nvPr/>
        </p:nvSpPr>
        <p:spPr bwMode="auto">
          <a:xfrm>
            <a:off x="6645275" y="4316413"/>
            <a:ext cx="1427163" cy="10271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33350" tIns="133350" rIns="133350" bIns="133350" spcCol="1270"/>
          <a:lstStyle/>
          <a:p>
            <a:pPr marL="228600" lvl="1" indent="-228600" defTabSz="120015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es-CL" sz="2700" dirty="0"/>
          </a:p>
        </p:txBody>
      </p:sp>
      <p:sp>
        <p:nvSpPr>
          <p:cNvPr id="46" name="45 Rectángulo redondeado"/>
          <p:cNvSpPr/>
          <p:nvPr/>
        </p:nvSpPr>
        <p:spPr bwMode="auto">
          <a:xfrm>
            <a:off x="5707070" y="1014396"/>
            <a:ext cx="2714644" cy="2143140"/>
          </a:xfrm>
          <a:prstGeom prst="roundRect">
            <a:avLst>
              <a:gd name="adj" fmla="val 10000"/>
            </a:avLst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>
              <a:hueOff val="1560506"/>
              <a:satOff val="-1946"/>
              <a:lumOff val="45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r">
              <a:buFont typeface="Wingdings" pitchFamily="2" charset="2"/>
              <a:buChar char="ü"/>
            </a:pPr>
            <a:endParaRPr lang="es-CL" sz="16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algn="r">
              <a:buFont typeface="Wingdings" pitchFamily="2" charset="2"/>
              <a:buChar char="ü"/>
            </a:pPr>
            <a:r>
              <a:rPr lang="es-CL" sz="16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Múltiples BD</a:t>
            </a:r>
          </a:p>
          <a:p>
            <a:pPr algn="r">
              <a:buFont typeface="Wingdings" pitchFamily="2" charset="2"/>
              <a:buChar char="ü"/>
            </a:pPr>
            <a:r>
              <a:rPr lang="es-CL" sz="16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Múltiples HW</a:t>
            </a:r>
          </a:p>
          <a:p>
            <a:pPr algn="r">
              <a:buFont typeface="Wingdings" pitchFamily="2" charset="2"/>
              <a:buChar char="ü"/>
            </a:pPr>
            <a:r>
              <a:rPr lang="es-CL" sz="16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Todo tipo de dispositivos de usuario</a:t>
            </a:r>
          </a:p>
          <a:p>
            <a:pPr algn="r">
              <a:buFont typeface="Wingdings" pitchFamily="2" charset="2"/>
              <a:buChar char="ü"/>
            </a:pPr>
            <a:r>
              <a:rPr lang="es-CL" sz="16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Configurable</a:t>
            </a:r>
          </a:p>
          <a:p>
            <a:pPr algn="r">
              <a:buFont typeface="Wingdings" pitchFamily="2" charset="2"/>
              <a:buChar char="ü"/>
            </a:pPr>
            <a:r>
              <a:rPr lang="es-CL" sz="16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Versiones 100% WEB</a:t>
            </a:r>
          </a:p>
          <a:p>
            <a:pPr algn="r">
              <a:buFont typeface="Wingdings" pitchFamily="2" charset="2"/>
              <a:buChar char="ü"/>
            </a:pPr>
            <a:r>
              <a:rPr lang="es-CL" sz="16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Múltiples Industrias  </a:t>
            </a:r>
            <a:endParaRPr lang="es-CL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3" name="45 Grupo"/>
          <p:cNvGrpSpPr>
            <a:grpSpLocks/>
          </p:cNvGrpSpPr>
          <p:nvPr/>
        </p:nvGrpSpPr>
        <p:grpSpPr bwMode="auto">
          <a:xfrm>
            <a:off x="214282" y="3321013"/>
            <a:ext cx="3714744" cy="3398874"/>
            <a:chOff x="747235" y="2160847"/>
            <a:chExt cx="3857198" cy="642007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67" name="66 Rectángulo redondeado"/>
            <p:cNvSpPr/>
            <p:nvPr/>
          </p:nvSpPr>
          <p:spPr>
            <a:xfrm>
              <a:off x="747235" y="2160847"/>
              <a:ext cx="3857198" cy="6420078"/>
            </a:xfrm>
            <a:prstGeom prst="roundRect">
              <a:avLst>
                <a:gd name="adj" fmla="val 10000"/>
              </a:avLst>
            </a:prstGeom>
            <a:ln w="28575"/>
          </p:spPr>
          <p:style>
            <a:lnRef idx="1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600" dirty="0"/>
                <a:t>Cedentes</a:t>
              </a:r>
              <a:endParaRPr lang="es-CL" sz="16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600" dirty="0"/>
                <a:t>Productos</a:t>
              </a:r>
              <a:endParaRPr lang="es-CL" sz="16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600" dirty="0"/>
                <a:t>Monedas</a:t>
              </a:r>
              <a:endParaRPr lang="es-CL" sz="16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600" dirty="0"/>
                <a:t>Tipos de Agentes</a:t>
              </a:r>
              <a:endParaRPr lang="es-CL" sz="16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600" dirty="0"/>
                <a:t>Tipos de Deudores</a:t>
              </a:r>
              <a:endParaRPr lang="es-CL" sz="16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600" dirty="0"/>
                <a:t>Zonas Geográficas</a:t>
              </a:r>
              <a:endParaRPr lang="es-CL" sz="16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600" dirty="0"/>
                <a:t>Zonas de Cobranza</a:t>
              </a:r>
              <a:endParaRPr lang="es-CL" sz="16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600" dirty="0"/>
                <a:t>Tramos de Mora</a:t>
              </a:r>
              <a:endParaRPr lang="es-CL" sz="16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600" dirty="0"/>
                <a:t>Tramos de Recuperación</a:t>
              </a:r>
              <a:endParaRPr lang="es-CL" sz="16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600" dirty="0"/>
                <a:t>Acciones por Tipo de Agente</a:t>
              </a:r>
              <a:endParaRPr lang="es-CL" sz="16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600" dirty="0"/>
                <a:t>Contactos por Acción</a:t>
              </a:r>
              <a:endParaRPr lang="es-CL" sz="16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600" dirty="0"/>
                <a:t>Respuesta por Contacto Rubro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600" dirty="0"/>
                <a:t>Gestión (acción, contacto, respuesta)</a:t>
              </a:r>
              <a:endParaRPr lang="es-CL" sz="1600" dirty="0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921839" y="3486229"/>
              <a:ext cx="1507948" cy="1025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3350" tIns="133350" rIns="133350" bIns="133350" spcCol="1270"/>
            <a:lstStyle/>
            <a:p>
              <a:pPr marL="228600" lvl="1" indent="-228600" defTabSz="120015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es-CL" sz="2700" dirty="0"/>
            </a:p>
          </p:txBody>
        </p:sp>
      </p:grpSp>
      <p:grpSp>
        <p:nvGrpSpPr>
          <p:cNvPr id="4" name="24 Grupo"/>
          <p:cNvGrpSpPr>
            <a:grpSpLocks/>
          </p:cNvGrpSpPr>
          <p:nvPr/>
        </p:nvGrpSpPr>
        <p:grpSpPr bwMode="auto">
          <a:xfrm>
            <a:off x="2128589" y="1142984"/>
            <a:ext cx="2084406" cy="2068513"/>
            <a:chOff x="1830604" y="258976"/>
            <a:chExt cx="1997532" cy="1967311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5" name="64 Circular"/>
            <p:cNvSpPr/>
            <p:nvPr/>
          </p:nvSpPr>
          <p:spPr>
            <a:xfrm>
              <a:off x="1830604" y="258976"/>
              <a:ext cx="1967311" cy="1967311"/>
            </a:xfrm>
            <a:prstGeom prst="pieWedg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Circular 4"/>
            <p:cNvSpPr/>
            <p:nvPr/>
          </p:nvSpPr>
          <p:spPr>
            <a:xfrm>
              <a:off x="1932782" y="835732"/>
              <a:ext cx="1895354" cy="139055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 prst="coolSlan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9352" tIns="149352" rIns="149352" bIns="149352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CL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Flexible</a:t>
              </a:r>
            </a:p>
          </p:txBody>
        </p:sp>
      </p:grpSp>
      <p:grpSp>
        <p:nvGrpSpPr>
          <p:cNvPr id="5" name="27 Grupo"/>
          <p:cNvGrpSpPr>
            <a:grpSpLocks/>
          </p:cNvGrpSpPr>
          <p:nvPr/>
        </p:nvGrpSpPr>
        <p:grpSpPr bwMode="auto">
          <a:xfrm>
            <a:off x="4212995" y="1155684"/>
            <a:ext cx="2024341" cy="2055813"/>
            <a:chOff x="3820840" y="258976"/>
            <a:chExt cx="2035255" cy="1967311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63" name="62 Circular"/>
            <p:cNvSpPr/>
            <p:nvPr/>
          </p:nvSpPr>
          <p:spPr>
            <a:xfrm rot="5400000">
              <a:off x="3888784" y="258976"/>
              <a:ext cx="1967311" cy="1967311"/>
            </a:xfrm>
            <a:prstGeom prst="pieWedge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560506"/>
                <a:satOff val="-1946"/>
                <a:lumOff val="458"/>
                <a:alphaOff val="0"/>
              </a:schemeClr>
            </a:fillRef>
            <a:effectRef idx="2">
              <a:schemeClr val="accent2">
                <a:hueOff val="1560506"/>
                <a:satOff val="-1946"/>
                <a:lumOff val="45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Circular 4"/>
            <p:cNvSpPr/>
            <p:nvPr/>
          </p:nvSpPr>
          <p:spPr>
            <a:xfrm>
              <a:off x="3820840" y="834738"/>
              <a:ext cx="1834458" cy="1391549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 prst="coolSlan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9352" tIns="149352" rIns="149352" bIns="149352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CL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Versátil</a:t>
              </a:r>
              <a:endParaRPr lang="es-CL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6" name="30 Grupo"/>
          <p:cNvGrpSpPr>
            <a:grpSpLocks/>
          </p:cNvGrpSpPr>
          <p:nvPr/>
        </p:nvGrpSpPr>
        <p:grpSpPr bwMode="auto">
          <a:xfrm>
            <a:off x="2139950" y="3071813"/>
            <a:ext cx="2146300" cy="2274887"/>
            <a:chOff x="1830604" y="2080292"/>
            <a:chExt cx="2068323" cy="2204175"/>
          </a:xfrm>
        </p:grpSpPr>
        <p:sp>
          <p:nvSpPr>
            <p:cNvPr id="61" name="60 Circular"/>
            <p:cNvSpPr/>
            <p:nvPr/>
          </p:nvSpPr>
          <p:spPr>
            <a:xfrm rot="16200000">
              <a:off x="1830604" y="2317156"/>
              <a:ext cx="1967311" cy="1967311"/>
            </a:xfrm>
            <a:prstGeom prst="pieWedge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Circular 4"/>
            <p:cNvSpPr/>
            <p:nvPr/>
          </p:nvSpPr>
          <p:spPr>
            <a:xfrm>
              <a:off x="1833020" y="2080292"/>
              <a:ext cx="2065907" cy="1627365"/>
            </a:xfrm>
            <a:prstGeom prst="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9352" tIns="149352" rIns="149352" bIns="149352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CL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Altamente Parametrizado</a:t>
              </a:r>
              <a:endParaRPr lang="es-CL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7" name="33 Grupo"/>
          <p:cNvGrpSpPr>
            <a:grpSpLocks/>
          </p:cNvGrpSpPr>
          <p:nvPr/>
        </p:nvGrpSpPr>
        <p:grpSpPr bwMode="auto">
          <a:xfrm>
            <a:off x="4279900" y="3316288"/>
            <a:ext cx="1981200" cy="2043112"/>
            <a:chOff x="3888783" y="2317156"/>
            <a:chExt cx="1967312" cy="1967311"/>
          </a:xfrm>
        </p:grpSpPr>
        <p:sp>
          <p:nvSpPr>
            <p:cNvPr id="59" name="58 Circular"/>
            <p:cNvSpPr/>
            <p:nvPr/>
          </p:nvSpPr>
          <p:spPr>
            <a:xfrm rot="10800000">
              <a:off x="3888784" y="2317156"/>
              <a:ext cx="1967311" cy="1967311"/>
            </a:xfrm>
            <a:prstGeom prst="pieWedge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3121013"/>
                <a:satOff val="-3893"/>
                <a:lumOff val="915"/>
                <a:alphaOff val="0"/>
              </a:schemeClr>
            </a:fillRef>
            <a:effectRef idx="2">
              <a:schemeClr val="accent2">
                <a:hueOff val="3121013"/>
                <a:satOff val="-3893"/>
                <a:lumOff val="9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Circular 4"/>
            <p:cNvSpPr/>
            <p:nvPr/>
          </p:nvSpPr>
          <p:spPr>
            <a:xfrm>
              <a:off x="3888783" y="2317156"/>
              <a:ext cx="1677967" cy="139102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9352" tIns="149352" rIns="149352" bIns="149352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CL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Seguro</a:t>
              </a:r>
              <a:endParaRPr lang="es-CL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79" name="78 Botón de acción: Hacia delante o Siguiente">
            <a:hlinkClick r:id="" action="ppaction://hlinkshowjump?jump=nextslide" highlightClick="1"/>
          </p:cNvPr>
          <p:cNvSpPr/>
          <p:nvPr/>
        </p:nvSpPr>
        <p:spPr>
          <a:xfrm>
            <a:off x="8786842" y="6643686"/>
            <a:ext cx="357158" cy="214314"/>
          </a:xfrm>
          <a:prstGeom prst="actionButtonForwardNex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310" name="1 Título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0"/>
            <a:ext cx="6780212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36 Grupo"/>
          <p:cNvGrpSpPr>
            <a:grpSpLocks/>
          </p:cNvGrpSpPr>
          <p:nvPr/>
        </p:nvGrpSpPr>
        <p:grpSpPr bwMode="auto">
          <a:xfrm>
            <a:off x="357158" y="1285860"/>
            <a:ext cx="2428892" cy="2643206"/>
            <a:chOff x="304162" y="-155550"/>
            <a:chExt cx="2567306" cy="2642756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55" name="54 Rectángulo redondeado"/>
            <p:cNvSpPr/>
            <p:nvPr/>
          </p:nvSpPr>
          <p:spPr>
            <a:xfrm>
              <a:off x="304162" y="-155550"/>
              <a:ext cx="2567306" cy="2642756"/>
            </a:xfrm>
            <a:prstGeom prst="roundRect">
              <a:avLst>
                <a:gd name="adj" fmla="val 10000"/>
              </a:avLst>
            </a:prstGeom>
            <a:ln w="28575"/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buFont typeface="Wingdings" pitchFamily="2" charset="2"/>
                <a:buChar char="ü"/>
                <a:defRPr/>
              </a:pPr>
              <a:r>
                <a:rPr lang="es-ES" sz="1600" dirty="0">
                  <a:solidFill>
                    <a:srgbClr val="000000"/>
                  </a:solidFill>
                  <a:latin typeface="Calibri" pitchFamily="34" charset="0"/>
                </a:rPr>
                <a:t> Administradores</a:t>
              </a:r>
              <a:endParaRPr lang="es-CL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>
                <a:buFont typeface="Wingdings" pitchFamily="2" charset="2"/>
                <a:buChar char="ü"/>
                <a:defRPr/>
              </a:pPr>
              <a:r>
                <a:rPr lang="es-ES" sz="1600" dirty="0">
                  <a:solidFill>
                    <a:srgbClr val="000000"/>
                  </a:solidFill>
                  <a:latin typeface="Calibri" pitchFamily="34" charset="0"/>
                </a:rPr>
                <a:t> Operadores</a:t>
              </a:r>
              <a:endParaRPr lang="es-CL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>
                <a:buFont typeface="Wingdings" pitchFamily="2" charset="2"/>
                <a:buChar char="ü"/>
                <a:defRPr/>
              </a:pPr>
              <a:r>
                <a:rPr lang="es-ES" sz="1600" dirty="0">
                  <a:solidFill>
                    <a:srgbClr val="000000"/>
                  </a:solidFill>
                  <a:latin typeface="Calibri" pitchFamily="34" charset="0"/>
                </a:rPr>
                <a:t> Planificadores</a:t>
              </a:r>
              <a:endParaRPr lang="es-CL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>
                <a:buFont typeface="Wingdings" pitchFamily="2" charset="2"/>
                <a:buChar char="ü"/>
                <a:defRPr/>
              </a:pPr>
              <a:r>
                <a:rPr lang="es-ES" sz="1600" dirty="0">
                  <a:solidFill>
                    <a:srgbClr val="000000"/>
                  </a:solidFill>
                  <a:latin typeface="Calibri" pitchFamily="34" charset="0"/>
                </a:rPr>
                <a:t> Supervisores</a:t>
              </a:r>
            </a:p>
            <a:p>
              <a:pPr>
                <a:buFont typeface="Wingdings" pitchFamily="2" charset="2"/>
                <a:buChar char="ü"/>
                <a:defRPr/>
              </a:pPr>
              <a:r>
                <a:rPr lang="es-ES" sz="1600" dirty="0">
                  <a:solidFill>
                    <a:srgbClr val="000000"/>
                  </a:solidFill>
                  <a:latin typeface="Calibri" pitchFamily="34" charset="0"/>
                </a:rPr>
                <a:t> Agentes Comerciales</a:t>
              </a:r>
              <a:endParaRPr lang="es-CL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>
                <a:buFont typeface="Wingdings" pitchFamily="2" charset="2"/>
                <a:buChar char="ü"/>
                <a:defRPr/>
              </a:pPr>
              <a:r>
                <a:rPr lang="es-ES" sz="1600" dirty="0">
                  <a:solidFill>
                    <a:srgbClr val="000000"/>
                  </a:solidFill>
                  <a:latin typeface="Calibri" pitchFamily="34" charset="0"/>
                </a:rPr>
                <a:t> Agentes Telefónicos</a:t>
              </a:r>
              <a:endParaRPr lang="es-CL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>
                <a:buFont typeface="Wingdings" pitchFamily="2" charset="2"/>
                <a:buChar char="ü"/>
                <a:defRPr/>
              </a:pPr>
              <a:r>
                <a:rPr lang="es-ES" sz="1600" dirty="0">
                  <a:solidFill>
                    <a:srgbClr val="000000"/>
                  </a:solidFill>
                  <a:latin typeface="Calibri" pitchFamily="34" charset="0"/>
                </a:rPr>
                <a:t> Agentes de Terreno</a:t>
              </a:r>
              <a:endParaRPr lang="es-CL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>
                <a:buFont typeface="Wingdings" pitchFamily="2" charset="2"/>
                <a:buChar char="ü"/>
                <a:defRPr/>
              </a:pPr>
              <a:r>
                <a:rPr lang="es-ES" sz="1600" dirty="0">
                  <a:solidFill>
                    <a:srgbClr val="000000"/>
                  </a:solidFill>
                  <a:latin typeface="Calibri" pitchFamily="34" charset="0"/>
                </a:rPr>
                <a:t> Fiscales</a:t>
              </a:r>
              <a:endParaRPr lang="es-CL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>
                <a:buFont typeface="Wingdings" pitchFamily="2" charset="2"/>
                <a:buChar char="ü"/>
                <a:defRPr/>
              </a:pPr>
              <a:r>
                <a:rPr lang="es-ES" sz="1600" dirty="0">
                  <a:solidFill>
                    <a:srgbClr val="000000"/>
                  </a:solidFill>
                  <a:latin typeface="Calibri" pitchFamily="34" charset="0"/>
                </a:rPr>
                <a:t> Agentes Judiciales</a:t>
              </a:r>
              <a:endParaRPr lang="es-CL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>
                <a:buFont typeface="Wingdings" pitchFamily="2" charset="2"/>
                <a:buChar char="ü"/>
                <a:defRPr/>
              </a:pPr>
              <a:r>
                <a:rPr lang="es-ES" sz="1600" dirty="0">
                  <a:solidFill>
                    <a:srgbClr val="000000"/>
                  </a:solidFill>
                  <a:latin typeface="Calibri" pitchFamily="34" charset="0"/>
                </a:rPr>
                <a:t>etc.</a:t>
              </a:r>
              <a:endParaRPr lang="es-CL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788962" y="31745"/>
              <a:ext cx="1507948" cy="1026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3350" tIns="133350" rIns="133350" bIns="133350" spcCol="1270"/>
            <a:lstStyle/>
            <a:p>
              <a:pPr marL="228600" lvl="1" indent="-228600" defTabSz="120015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es-CL" sz="2700" dirty="0"/>
            </a:p>
          </p:txBody>
        </p:sp>
      </p:grpSp>
      <p:sp>
        <p:nvSpPr>
          <p:cNvPr id="57" name="56 Rectángulo redondeado"/>
          <p:cNvSpPr/>
          <p:nvPr/>
        </p:nvSpPr>
        <p:spPr bwMode="auto">
          <a:xfrm>
            <a:off x="5750251" y="3403167"/>
            <a:ext cx="2967028" cy="2751119"/>
          </a:xfrm>
          <a:prstGeom prst="roundRect">
            <a:avLst>
              <a:gd name="adj" fmla="val 10000"/>
            </a:avLst>
          </a:prstGeom>
          <a:ln w="28575">
            <a:solidFill>
              <a:schemeClr val="accent4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2">
              <a:hueOff val="3121013"/>
              <a:satOff val="-3893"/>
              <a:lumOff val="915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lvl="1" algn="r">
              <a:buFont typeface="Wingdings" pitchFamily="2" charset="2"/>
              <a:buChar char="ü"/>
              <a:defRPr/>
            </a:pPr>
            <a:r>
              <a:rPr lang="es-ES_tradnl" sz="1600" dirty="0">
                <a:solidFill>
                  <a:srgbClr val="000000"/>
                </a:solidFill>
                <a:latin typeface="Calibri" pitchFamily="34" charset="0"/>
              </a:rPr>
              <a:t>Sucursales de Cobranza</a:t>
            </a:r>
            <a:endParaRPr lang="es-CL" sz="1600" dirty="0">
              <a:solidFill>
                <a:srgbClr val="000000"/>
              </a:solidFill>
              <a:latin typeface="Calibri" pitchFamily="34" charset="0"/>
            </a:endParaRPr>
          </a:p>
          <a:p>
            <a:pPr lvl="1" algn="r">
              <a:buFont typeface="Wingdings" pitchFamily="2" charset="2"/>
              <a:buChar char="ü"/>
              <a:defRPr/>
            </a:pPr>
            <a:r>
              <a:rPr lang="es-ES_tradnl" sz="1600" dirty="0">
                <a:solidFill>
                  <a:srgbClr val="000000"/>
                </a:solidFill>
                <a:latin typeface="Calibri" pitchFamily="34" charset="0"/>
              </a:rPr>
              <a:t>Agentes de Cobranza</a:t>
            </a:r>
            <a:endParaRPr lang="es-CL" sz="1600" dirty="0">
              <a:solidFill>
                <a:srgbClr val="000000"/>
              </a:solidFill>
              <a:latin typeface="Calibri" pitchFamily="34" charset="0"/>
            </a:endParaRPr>
          </a:p>
          <a:p>
            <a:pPr lvl="1" algn="r">
              <a:buFont typeface="Wingdings" pitchFamily="2" charset="2"/>
              <a:buChar char="ü"/>
              <a:defRPr/>
            </a:pPr>
            <a:r>
              <a:rPr lang="es-ES_tradnl" sz="1600" dirty="0">
                <a:solidFill>
                  <a:srgbClr val="000000"/>
                </a:solidFill>
                <a:latin typeface="Calibri" pitchFamily="34" charset="0"/>
              </a:rPr>
              <a:t>Centros de Cobranza (unidad de negocios)</a:t>
            </a:r>
          </a:p>
          <a:p>
            <a:pPr lvl="1" algn="r">
              <a:buFont typeface="Wingdings" pitchFamily="2" charset="2"/>
              <a:buChar char="ü"/>
              <a:defRPr/>
            </a:pPr>
            <a:r>
              <a:rPr lang="es-ES_tradnl" sz="1600" dirty="0">
                <a:solidFill>
                  <a:srgbClr val="000000"/>
                </a:solidFill>
                <a:latin typeface="Calibri" pitchFamily="34" charset="0"/>
              </a:rPr>
              <a:t>Supervisores de Cobranza</a:t>
            </a:r>
          </a:p>
          <a:p>
            <a:pPr lvl="1" algn="r">
              <a:buFont typeface="Wingdings" pitchFamily="2" charset="2"/>
              <a:buChar char="ü"/>
              <a:defRPr/>
            </a:pPr>
            <a:r>
              <a:rPr lang="es-ES_tradnl" sz="1600" dirty="0">
                <a:solidFill>
                  <a:srgbClr val="000000"/>
                </a:solidFill>
                <a:latin typeface="Calibri" pitchFamily="34" charset="0"/>
              </a:rPr>
              <a:t>Tipo de Agente de Cobranza</a:t>
            </a:r>
            <a:endParaRPr lang="es-CL" sz="1600" dirty="0">
              <a:solidFill>
                <a:srgbClr val="000000"/>
              </a:solidFill>
              <a:latin typeface="Calibri" pitchFamily="34" charset="0"/>
            </a:endParaRPr>
          </a:p>
          <a:p>
            <a:pPr lvl="1" algn="r">
              <a:buFont typeface="Wingdings" pitchFamily="2" charset="2"/>
              <a:buChar char="ü"/>
              <a:defRPr/>
            </a:pPr>
            <a:r>
              <a:rPr lang="es-ES_tradnl" sz="1600" dirty="0">
                <a:solidFill>
                  <a:srgbClr val="000000"/>
                </a:solidFill>
                <a:latin typeface="Calibri" pitchFamily="34" charset="0"/>
              </a:rPr>
              <a:t>etc.</a:t>
            </a:r>
            <a:endParaRPr lang="es-CL" sz="16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8" name="57 Rectángulo"/>
          <p:cNvSpPr/>
          <p:nvPr/>
        </p:nvSpPr>
        <p:spPr bwMode="auto">
          <a:xfrm>
            <a:off x="6931025" y="4316413"/>
            <a:ext cx="1427163" cy="10271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33350" tIns="133350" rIns="133350" bIns="133350" spcCol="1270"/>
          <a:lstStyle/>
          <a:p>
            <a:pPr marL="228600" lvl="1" indent="-228600" defTabSz="120015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es-CL" sz="2700" dirty="0"/>
          </a:p>
        </p:txBody>
      </p:sp>
      <p:sp>
        <p:nvSpPr>
          <p:cNvPr id="59" name="58 Rectángulo redondeado"/>
          <p:cNvSpPr/>
          <p:nvPr/>
        </p:nvSpPr>
        <p:spPr bwMode="auto">
          <a:xfrm>
            <a:off x="6046796" y="1285884"/>
            <a:ext cx="2428892" cy="1785950"/>
          </a:xfrm>
          <a:prstGeom prst="roundRect">
            <a:avLst>
              <a:gd name="adj" fmla="val 10000"/>
            </a:avLst>
          </a:prstGeom>
          <a:ln w="28575">
            <a:solidFill>
              <a:schemeClr val="accent3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>
              <a:hueOff val="1560506"/>
              <a:satOff val="-1946"/>
              <a:lumOff val="45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r">
              <a:buFont typeface="Wingdings" pitchFamily="2" charset="2"/>
              <a:buChar char="ü"/>
              <a:defRPr/>
            </a:pPr>
            <a:r>
              <a:rPr lang="es-ES" sz="1600" dirty="0">
                <a:solidFill>
                  <a:srgbClr val="000000"/>
                </a:solidFill>
                <a:latin typeface="Calibri" pitchFamily="34" charset="0"/>
              </a:rPr>
              <a:t>Compromiso de Pago</a:t>
            </a:r>
            <a:endParaRPr lang="es-CL" sz="1600" dirty="0">
              <a:solidFill>
                <a:srgbClr val="000000"/>
              </a:solidFill>
              <a:latin typeface="Calibri" pitchFamily="34" charset="0"/>
            </a:endParaRPr>
          </a:p>
          <a:p>
            <a:pPr algn="r">
              <a:buFont typeface="Wingdings" pitchFamily="2" charset="2"/>
              <a:buChar char="ü"/>
              <a:defRPr/>
            </a:pPr>
            <a:r>
              <a:rPr lang="es-ES" sz="1600" dirty="0">
                <a:solidFill>
                  <a:srgbClr val="000000"/>
                </a:solidFill>
                <a:latin typeface="Calibri" pitchFamily="34" charset="0"/>
              </a:rPr>
              <a:t>Cheque a Fecha</a:t>
            </a:r>
            <a:endParaRPr lang="es-CL" sz="1600" dirty="0">
              <a:solidFill>
                <a:srgbClr val="000000"/>
              </a:solidFill>
              <a:latin typeface="Calibri" pitchFamily="34" charset="0"/>
            </a:endParaRPr>
          </a:p>
          <a:p>
            <a:pPr algn="r">
              <a:buFont typeface="Wingdings" pitchFamily="2" charset="2"/>
              <a:buChar char="ü"/>
              <a:defRPr/>
            </a:pPr>
            <a:r>
              <a:rPr lang="es-ES" sz="1600" dirty="0">
                <a:solidFill>
                  <a:srgbClr val="000000"/>
                </a:solidFill>
                <a:latin typeface="Calibri" pitchFamily="34" charset="0"/>
              </a:rPr>
              <a:t>Llamada Programada</a:t>
            </a:r>
            <a:endParaRPr lang="es-CL" sz="1600" dirty="0">
              <a:solidFill>
                <a:srgbClr val="000000"/>
              </a:solidFill>
              <a:latin typeface="Calibri" pitchFamily="34" charset="0"/>
            </a:endParaRPr>
          </a:p>
          <a:p>
            <a:pPr algn="r">
              <a:buFont typeface="Wingdings" pitchFamily="2" charset="2"/>
              <a:buChar char="ü"/>
              <a:defRPr/>
            </a:pPr>
            <a:r>
              <a:rPr lang="es-ES" sz="1600" dirty="0">
                <a:solidFill>
                  <a:srgbClr val="000000"/>
                </a:solidFill>
                <a:latin typeface="Calibri" pitchFamily="34" charset="0"/>
              </a:rPr>
              <a:t>Compromiso Roto</a:t>
            </a:r>
            <a:endParaRPr lang="es-CL" sz="1600" dirty="0">
              <a:solidFill>
                <a:srgbClr val="000000"/>
              </a:solidFill>
              <a:latin typeface="Calibri" pitchFamily="34" charset="0"/>
            </a:endParaRPr>
          </a:p>
          <a:p>
            <a:pPr algn="r">
              <a:buFont typeface="Wingdings" pitchFamily="2" charset="2"/>
              <a:buChar char="ü"/>
              <a:defRPr/>
            </a:pPr>
            <a:r>
              <a:rPr lang="es-ES" sz="1600" dirty="0">
                <a:solidFill>
                  <a:srgbClr val="000000"/>
                </a:solidFill>
                <a:latin typeface="Calibri" pitchFamily="34" charset="0"/>
              </a:rPr>
              <a:t>Renegociación</a:t>
            </a:r>
          </a:p>
          <a:p>
            <a:pPr algn="r">
              <a:buFont typeface="Wingdings" pitchFamily="2" charset="2"/>
              <a:buChar char="ü"/>
              <a:defRPr/>
            </a:pPr>
            <a:r>
              <a:rPr lang="es-ES" sz="1600" dirty="0">
                <a:solidFill>
                  <a:srgbClr val="000000"/>
                </a:solidFill>
                <a:latin typeface="Calibri" pitchFamily="34" charset="0"/>
              </a:rPr>
              <a:t>   </a:t>
            </a:r>
            <a:r>
              <a:rPr lang="es-ES" sz="1600" dirty="0" err="1">
                <a:solidFill>
                  <a:srgbClr val="000000"/>
                </a:solidFill>
                <a:latin typeface="Calibri" pitchFamily="34" charset="0"/>
              </a:rPr>
              <a:t>etc</a:t>
            </a:r>
            <a:r>
              <a:rPr lang="es-CL" sz="1600" dirty="0"/>
              <a:t> </a:t>
            </a:r>
            <a:endParaRPr lang="es-CL" dirty="0"/>
          </a:p>
        </p:txBody>
      </p:sp>
      <p:sp>
        <p:nvSpPr>
          <p:cNvPr id="61" name="60 Rectángulo redondeado"/>
          <p:cNvSpPr/>
          <p:nvPr/>
        </p:nvSpPr>
        <p:spPr bwMode="auto">
          <a:xfrm>
            <a:off x="1071538" y="4357694"/>
            <a:ext cx="2428892" cy="1785950"/>
          </a:xfrm>
          <a:prstGeom prst="roundRect">
            <a:avLst>
              <a:gd name="adj" fmla="val 10000"/>
            </a:avLst>
          </a:prstGeom>
          <a:ln w="28575">
            <a:solidFill>
              <a:schemeClr val="accent5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>
              <a:hueOff val="4681519"/>
              <a:satOff val="-5839"/>
              <a:lumOff val="1373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Font typeface="Wingdings" pitchFamily="2" charset="2"/>
              <a:buChar char="ü"/>
              <a:defRPr/>
            </a:pPr>
            <a:r>
              <a:rPr lang="es-ES" sz="1600" dirty="0">
                <a:solidFill>
                  <a:srgbClr val="000000"/>
                </a:solidFill>
                <a:latin typeface="Calibri" pitchFamily="34" charset="0"/>
              </a:rPr>
              <a:t>Deudor Directo</a:t>
            </a:r>
            <a:endParaRPr lang="es-CL" sz="16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es-ES" sz="1600" dirty="0">
                <a:solidFill>
                  <a:srgbClr val="000000"/>
                </a:solidFill>
                <a:latin typeface="Calibri" pitchFamily="34" charset="0"/>
              </a:rPr>
              <a:t>Aval</a:t>
            </a:r>
            <a:endParaRPr lang="es-CL" sz="16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es-ES" sz="1600" dirty="0">
                <a:solidFill>
                  <a:srgbClr val="000000"/>
                </a:solidFill>
                <a:latin typeface="Calibri" pitchFamily="34" charset="0"/>
              </a:rPr>
              <a:t>Tercero </a:t>
            </a:r>
            <a:endParaRPr lang="es-CL" sz="16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es-ES" sz="1600" dirty="0">
                <a:solidFill>
                  <a:srgbClr val="000000"/>
                </a:solidFill>
                <a:latin typeface="Calibri" pitchFamily="34" charset="0"/>
              </a:rPr>
              <a:t>Ninguno 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s-ES" sz="1600" dirty="0">
                <a:solidFill>
                  <a:srgbClr val="000000"/>
                </a:solidFill>
                <a:latin typeface="Calibri" pitchFamily="34" charset="0"/>
              </a:rPr>
              <a:t>Responsable de pago</a:t>
            </a:r>
            <a:endParaRPr lang="es-CL" sz="16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es-ES" sz="1600" dirty="0">
                <a:solidFill>
                  <a:srgbClr val="000000"/>
                </a:solidFill>
                <a:latin typeface="Calibri" pitchFamily="34" charset="0"/>
              </a:rPr>
              <a:t>etc.</a:t>
            </a:r>
            <a:endParaRPr lang="es-CL" sz="16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" name="24 Grupo"/>
          <p:cNvGrpSpPr>
            <a:grpSpLocks/>
          </p:cNvGrpSpPr>
          <p:nvPr/>
        </p:nvGrpSpPr>
        <p:grpSpPr bwMode="auto">
          <a:xfrm>
            <a:off x="2414341" y="1142984"/>
            <a:ext cx="2084406" cy="2068513"/>
            <a:chOff x="1830604" y="258976"/>
            <a:chExt cx="1997532" cy="1967311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4" name="63 Circular"/>
            <p:cNvSpPr/>
            <p:nvPr/>
          </p:nvSpPr>
          <p:spPr>
            <a:xfrm>
              <a:off x="1830604" y="258976"/>
              <a:ext cx="1967311" cy="1967311"/>
            </a:xfrm>
            <a:prstGeom prst="pieWedg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Circular 4"/>
            <p:cNvSpPr/>
            <p:nvPr/>
          </p:nvSpPr>
          <p:spPr>
            <a:xfrm>
              <a:off x="1932782" y="835732"/>
              <a:ext cx="1895354" cy="139055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 prst="coolSlan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9352" tIns="149352" rIns="149352" bIns="149352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CL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Perfiles</a:t>
              </a:r>
            </a:p>
          </p:txBody>
        </p:sp>
      </p:grpSp>
      <p:grpSp>
        <p:nvGrpSpPr>
          <p:cNvPr id="4" name="27 Grupo"/>
          <p:cNvGrpSpPr>
            <a:grpSpLocks/>
          </p:cNvGrpSpPr>
          <p:nvPr/>
        </p:nvGrpSpPr>
        <p:grpSpPr bwMode="auto">
          <a:xfrm>
            <a:off x="4498747" y="1155684"/>
            <a:ext cx="2024341" cy="2055813"/>
            <a:chOff x="3820840" y="258976"/>
            <a:chExt cx="2035255" cy="1967311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67" name="66 Circular"/>
            <p:cNvSpPr/>
            <p:nvPr/>
          </p:nvSpPr>
          <p:spPr>
            <a:xfrm rot="5400000">
              <a:off x="3888784" y="258976"/>
              <a:ext cx="1967311" cy="1967311"/>
            </a:xfrm>
            <a:prstGeom prst="pieWedge">
              <a:avLst/>
            </a:prstGeom>
            <a:solidFill>
              <a:schemeClr val="accent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560506"/>
                <a:satOff val="-1946"/>
                <a:lumOff val="458"/>
                <a:alphaOff val="0"/>
              </a:schemeClr>
            </a:fillRef>
            <a:effectRef idx="2">
              <a:schemeClr val="accent2">
                <a:hueOff val="1560506"/>
                <a:satOff val="-1946"/>
                <a:lumOff val="45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Circular 4"/>
            <p:cNvSpPr/>
            <p:nvPr/>
          </p:nvSpPr>
          <p:spPr>
            <a:xfrm>
              <a:off x="3820840" y="834738"/>
              <a:ext cx="1834458" cy="1391549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 prst="coolSlan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9352" tIns="149352" rIns="149352" bIns="149352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CL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Múltiples Eventos</a:t>
              </a:r>
              <a:endParaRPr lang="es-CL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5" name="30 Grupo"/>
          <p:cNvGrpSpPr>
            <a:grpSpLocks/>
          </p:cNvGrpSpPr>
          <p:nvPr/>
        </p:nvGrpSpPr>
        <p:grpSpPr bwMode="auto">
          <a:xfrm>
            <a:off x="2425700" y="3316288"/>
            <a:ext cx="2041525" cy="2030412"/>
            <a:chOff x="1830604" y="2317156"/>
            <a:chExt cx="1967311" cy="1967311"/>
          </a:xfrm>
        </p:grpSpPr>
        <p:sp>
          <p:nvSpPr>
            <p:cNvPr id="70" name="69 Circular"/>
            <p:cNvSpPr/>
            <p:nvPr/>
          </p:nvSpPr>
          <p:spPr>
            <a:xfrm rot="16200000">
              <a:off x="1830604" y="2317156"/>
              <a:ext cx="1967311" cy="1967311"/>
            </a:xfrm>
            <a:prstGeom prst="pieWedge">
              <a:avLst/>
            </a:prstGeom>
            <a:solidFill>
              <a:schemeClr val="accent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Circular 4"/>
            <p:cNvSpPr/>
            <p:nvPr/>
          </p:nvSpPr>
          <p:spPr>
            <a:xfrm>
              <a:off x="1901883" y="2317156"/>
              <a:ext cx="1896032" cy="1390500"/>
            </a:xfrm>
            <a:prstGeom prst="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9352" tIns="149352" rIns="149352" bIns="149352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CL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Múltiples Contactos</a:t>
              </a:r>
              <a:endParaRPr lang="es-CL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6" name="33 Grupo"/>
          <p:cNvGrpSpPr>
            <a:grpSpLocks/>
          </p:cNvGrpSpPr>
          <p:nvPr/>
        </p:nvGrpSpPr>
        <p:grpSpPr bwMode="auto">
          <a:xfrm>
            <a:off x="4214813" y="3286125"/>
            <a:ext cx="2357437" cy="2073275"/>
            <a:chOff x="3539661" y="2288150"/>
            <a:chExt cx="2341414" cy="1996317"/>
          </a:xfrm>
        </p:grpSpPr>
        <p:sp>
          <p:nvSpPr>
            <p:cNvPr id="73" name="72 Circular"/>
            <p:cNvSpPr/>
            <p:nvPr/>
          </p:nvSpPr>
          <p:spPr>
            <a:xfrm rot="10800000">
              <a:off x="3888784" y="2317156"/>
              <a:ext cx="1967311" cy="1967311"/>
            </a:xfrm>
            <a:prstGeom prst="pieWedge">
              <a:avLst/>
            </a:prstGeom>
            <a:solidFill>
              <a:schemeClr val="accent4"/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3121013"/>
                <a:satOff val="-3893"/>
                <a:lumOff val="915"/>
                <a:alphaOff val="0"/>
              </a:schemeClr>
            </a:fillRef>
            <a:effectRef idx="2">
              <a:schemeClr val="accent2">
                <a:hueOff val="3121013"/>
                <a:satOff val="-3893"/>
                <a:lumOff val="9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Circular 4"/>
            <p:cNvSpPr/>
            <p:nvPr/>
          </p:nvSpPr>
          <p:spPr>
            <a:xfrm>
              <a:off x="3539661" y="2288150"/>
              <a:ext cx="2341414" cy="139102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9352" tIns="149352" rIns="149352" bIns="149352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CL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Organización</a:t>
              </a:r>
            </a:p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CL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De Cobranza</a:t>
              </a:r>
              <a:endParaRPr lang="es-CL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77" name="76 Botón de acción: Hacia delante o Siguiente">
            <a:hlinkClick r:id="" action="ppaction://hlinkshowjump?jump=nextslide" highlightClick="1"/>
          </p:cNvPr>
          <p:cNvSpPr/>
          <p:nvPr/>
        </p:nvSpPr>
        <p:spPr>
          <a:xfrm>
            <a:off x="8786842" y="6643686"/>
            <a:ext cx="357158" cy="214314"/>
          </a:xfrm>
          <a:prstGeom prst="actionButtonForwardNex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6 Grupo"/>
          <p:cNvGrpSpPr/>
          <p:nvPr/>
        </p:nvGrpSpPr>
        <p:grpSpPr>
          <a:xfrm>
            <a:off x="5643570" y="3714752"/>
            <a:ext cx="2928958" cy="3000396"/>
            <a:chOff x="5929322" y="3786190"/>
            <a:chExt cx="2928958" cy="3000396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" name="22 Rectángulo redondeado"/>
            <p:cNvSpPr/>
            <p:nvPr/>
          </p:nvSpPr>
          <p:spPr bwMode="auto">
            <a:xfrm>
              <a:off x="6072198" y="3786190"/>
              <a:ext cx="2786082" cy="3000396"/>
            </a:xfrm>
            <a:prstGeom prst="roundRect">
              <a:avLst>
                <a:gd name="adj" fmla="val 1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2">
                <a:hueOff val="3121013"/>
                <a:satOff val="-3893"/>
                <a:lumOff val="91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s-CL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5929322" y="3857629"/>
              <a:ext cx="2857520" cy="28931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lvl="1" algn="r">
                <a:buFont typeface="Wingdings" pitchFamily="2" charset="2"/>
                <a:buChar char="ü"/>
                <a:defRPr/>
              </a:pPr>
              <a:r>
                <a:rPr lang="es-ES_tradnl" sz="14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Identificación General</a:t>
              </a:r>
              <a:endParaRPr lang="es-CL" sz="1400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  <a:p>
              <a:pPr lvl="1" algn="r">
                <a:buFont typeface="Wingdings" pitchFamily="2" charset="2"/>
                <a:buChar char="ü"/>
                <a:defRPr/>
              </a:pPr>
              <a:r>
                <a:rPr lang="es-ES_tradnl" sz="14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Sucursales Cedente</a:t>
              </a:r>
              <a:endParaRPr lang="es-CL" sz="1400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  <a:p>
              <a:pPr lvl="1" algn="r">
                <a:buFont typeface="Wingdings" pitchFamily="2" charset="2"/>
                <a:buChar char="ü"/>
                <a:defRPr/>
              </a:pPr>
              <a:r>
                <a:rPr lang="es-ES_tradnl" sz="14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Productos en Cobranza</a:t>
              </a:r>
              <a:endParaRPr lang="es-CL" sz="1400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  <a:p>
              <a:pPr lvl="1" algn="r">
                <a:buFont typeface="Wingdings" pitchFamily="2" charset="2"/>
                <a:buChar char="ü"/>
                <a:defRPr/>
              </a:pPr>
              <a:r>
                <a:rPr lang="es-ES_tradnl" sz="14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Comisiones</a:t>
              </a:r>
              <a:endParaRPr lang="es-CL" sz="1400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  <a:p>
              <a:pPr lvl="2" algn="r">
                <a:buFont typeface="Wingdings" pitchFamily="2" charset="2"/>
                <a:buChar char="ü"/>
                <a:defRPr/>
              </a:pPr>
              <a:r>
                <a:rPr lang="es-ES_tradnl" sz="14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Política General</a:t>
              </a:r>
              <a:endParaRPr lang="es-CL" sz="1400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  <a:p>
              <a:pPr lvl="2" algn="r">
                <a:buFont typeface="Wingdings" pitchFamily="2" charset="2"/>
                <a:buChar char="ü"/>
                <a:defRPr/>
              </a:pPr>
              <a:r>
                <a:rPr lang="es-ES_tradnl" sz="14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Política por Producto</a:t>
              </a:r>
              <a:endParaRPr lang="es-CL" sz="1400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  <a:p>
              <a:pPr lvl="2" algn="r">
                <a:buFont typeface="Wingdings" pitchFamily="2" charset="2"/>
                <a:buChar char="ü"/>
                <a:defRPr/>
              </a:pPr>
              <a:r>
                <a:rPr lang="es-ES_tradnl" sz="14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Política por Tipo de Agente ó Agente</a:t>
              </a:r>
              <a:endParaRPr lang="es-CL" sz="1400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  <a:p>
              <a:pPr lvl="2" algn="r">
                <a:buFont typeface="Wingdings" pitchFamily="2" charset="2"/>
                <a:buChar char="ü"/>
                <a:defRPr/>
              </a:pPr>
              <a:r>
                <a:rPr lang="es-ES_tradnl" sz="14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Metas e Incentivos</a:t>
              </a:r>
              <a:endParaRPr lang="es-CL" sz="1400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  <a:p>
              <a:pPr lvl="1" algn="r">
                <a:buFont typeface="Wingdings" pitchFamily="2" charset="2"/>
                <a:buChar char="ü"/>
                <a:defRPr/>
              </a:pPr>
              <a:r>
                <a:rPr lang="es-ES_tradnl" sz="14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Cartas tipo</a:t>
              </a:r>
              <a:endParaRPr lang="es-CL" sz="1400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  <a:p>
              <a:pPr lvl="1" algn="r">
                <a:buFont typeface="Wingdings" pitchFamily="2" charset="2"/>
                <a:buChar char="ü"/>
                <a:defRPr/>
              </a:pPr>
              <a:r>
                <a:rPr lang="es-ES_tradnl" sz="14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Formatos de Exportación de Datos</a:t>
              </a:r>
              <a:endParaRPr lang="es-CL" sz="1400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  <a:p>
              <a:pPr lvl="1" algn="r">
                <a:buFont typeface="Wingdings" pitchFamily="2" charset="2"/>
                <a:buChar char="ü"/>
                <a:defRPr/>
              </a:pPr>
              <a:r>
                <a:rPr lang="es-ES_tradnl" sz="14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Tipos y Formatos de Carga</a:t>
              </a:r>
              <a:endParaRPr lang="es-CL" sz="1400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pic>
        <p:nvPicPr>
          <p:cNvPr id="5125" name="19 Rectángulo redondeado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4725" y="1214438"/>
            <a:ext cx="3541713" cy="1854200"/>
          </a:xfrm>
          <a:prstGeom prst="rect">
            <a:avLst/>
          </a:prstGeom>
          <a:noFill/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073650" y="1504950"/>
            <a:ext cx="2955925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algn="r">
              <a:buFont typeface="Wingdings" pitchFamily="2" charset="2"/>
              <a:buChar char="ü"/>
            </a:pPr>
            <a:r>
              <a:rPr lang="es-ES" sz="14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Estados, Fases, Ciclos</a:t>
            </a:r>
            <a:endParaRPr lang="es-CL" sz="14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lvl="1" algn="r">
              <a:buFont typeface="Wingdings" pitchFamily="2" charset="2"/>
              <a:buChar char="ü"/>
            </a:pPr>
            <a:r>
              <a:rPr lang="es-ES" sz="14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Montos, Edades de Mora</a:t>
            </a:r>
            <a:endParaRPr lang="es-CL" sz="14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lvl="1" algn="r">
              <a:buFont typeface="Wingdings" pitchFamily="2" charset="2"/>
              <a:buChar char="ü"/>
            </a:pPr>
            <a:r>
              <a:rPr lang="es-ES" sz="14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Cedente – Producto</a:t>
            </a:r>
            <a:endParaRPr lang="es-CL" sz="14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lvl="1" algn="r">
              <a:buFont typeface="Wingdings" pitchFamily="2" charset="2"/>
              <a:buChar char="ü"/>
            </a:pPr>
            <a:r>
              <a:rPr lang="es-ES" sz="14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Zonas Geográficas</a:t>
            </a:r>
            <a:endParaRPr lang="es-CL" sz="14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lvl="1" algn="r">
              <a:buFont typeface="Wingdings" pitchFamily="2" charset="2"/>
              <a:buChar char="ü"/>
            </a:pPr>
            <a:r>
              <a:rPr lang="es-ES" sz="1400">
                <a:solidFill>
                  <a:srgbClr val="000000"/>
                </a:solidFill>
                <a:latin typeface="Calibri" pitchFamily="34" charset="0"/>
                <a:cs typeface="Arial" charset="0"/>
              </a:rPr>
              <a:t>Scores Cedentes</a:t>
            </a:r>
            <a:endParaRPr lang="es-CL" sz="14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endParaRPr lang="es-CL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118350" y="1216025"/>
            <a:ext cx="1701800" cy="11779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33350" tIns="133350" rIns="133350" bIns="133350" spcCol="1270"/>
          <a:lstStyle/>
          <a:p>
            <a:pPr marL="228600" lvl="1" indent="-228600" defTabSz="120015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es-CL" sz="2700" dirty="0"/>
          </a:p>
        </p:txBody>
      </p:sp>
      <p:grpSp>
        <p:nvGrpSpPr>
          <p:cNvPr id="4" name="24 Grupo"/>
          <p:cNvGrpSpPr>
            <a:grpSpLocks/>
          </p:cNvGrpSpPr>
          <p:nvPr/>
        </p:nvGrpSpPr>
        <p:grpSpPr bwMode="auto">
          <a:xfrm>
            <a:off x="-152435" y="4286256"/>
            <a:ext cx="3673483" cy="1428759"/>
            <a:chOff x="922496" y="3484592"/>
            <a:chExt cx="3258277" cy="1321737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26" name="25 Rectángulo redondeado"/>
            <p:cNvSpPr/>
            <p:nvPr/>
          </p:nvSpPr>
          <p:spPr>
            <a:xfrm>
              <a:off x="1492768" y="3568300"/>
              <a:ext cx="2688005" cy="1238029"/>
            </a:xfrm>
            <a:prstGeom prst="roundRect">
              <a:avLst>
                <a:gd name="adj" fmla="val 10000"/>
              </a:avLst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" sz="1400" dirty="0"/>
                <a:t>Asignación Automática</a:t>
              </a:r>
              <a:endParaRPr lang="es-CL" sz="14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" sz="1400" dirty="0"/>
                <a:t>Asignación Manual</a:t>
              </a:r>
              <a:endParaRPr lang="es-CL" sz="14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" sz="1400" dirty="0" err="1"/>
                <a:t>Desasignaciones</a:t>
              </a:r>
              <a:r>
                <a:rPr lang="es-ES" sz="1400" dirty="0"/>
                <a:t> </a:t>
              </a:r>
              <a:endParaRPr lang="es-CL" sz="14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" sz="1400" dirty="0"/>
                <a:t>Reasignaciones</a:t>
              </a:r>
              <a:endParaRPr lang="es-CL" sz="14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" sz="1400" dirty="0"/>
                <a:t>Ruteo y Seguimiento en </a:t>
              </a:r>
              <a:r>
                <a:rPr lang="es-ES" sz="1400" dirty="0"/>
                <a:t>Línea</a:t>
              </a:r>
              <a:endParaRPr lang="es-CL" sz="14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922496" y="3484592"/>
              <a:ext cx="1506633" cy="10265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3350" tIns="133350" rIns="133350" bIns="133350" spcCol="1270"/>
            <a:lstStyle/>
            <a:p>
              <a:pPr marL="228600" lvl="1" indent="-228600" defTabSz="120015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es-CL" sz="2700" dirty="0"/>
            </a:p>
          </p:txBody>
        </p:sp>
      </p:grpSp>
      <p:grpSp>
        <p:nvGrpSpPr>
          <p:cNvPr id="5" name="15 Grupo"/>
          <p:cNvGrpSpPr>
            <a:grpSpLocks/>
          </p:cNvGrpSpPr>
          <p:nvPr/>
        </p:nvGrpSpPr>
        <p:grpSpPr bwMode="auto">
          <a:xfrm>
            <a:off x="0" y="1285875"/>
            <a:ext cx="3854450" cy="2500313"/>
            <a:chOff x="788704" y="-176452"/>
            <a:chExt cx="3058108" cy="1235119"/>
          </a:xfrm>
        </p:grpSpPr>
        <p:sp>
          <p:nvSpPr>
            <p:cNvPr id="17" name="16 Rectángulo redondeado"/>
            <p:cNvSpPr/>
            <p:nvPr/>
          </p:nvSpPr>
          <p:spPr>
            <a:xfrm>
              <a:off x="899519" y="-176452"/>
              <a:ext cx="2947293" cy="1235119"/>
            </a:xfrm>
            <a:prstGeom prst="roundRect">
              <a:avLst>
                <a:gd name="adj" fmla="val 10000"/>
              </a:avLst>
            </a:prstGeom>
            <a:ln w="28575">
              <a:solidFill>
                <a:schemeClr val="accent3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400" dirty="0"/>
                <a:t>Definición de Estrategias</a:t>
              </a:r>
              <a:endParaRPr lang="es-CL" sz="1400" dirty="0"/>
            </a:p>
            <a:p>
              <a:pPr lvl="1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400" dirty="0"/>
                <a:t>Tipo Campaña (Compartida, </a:t>
              </a:r>
            </a:p>
            <a:p>
              <a:pPr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sz="1400" dirty="0"/>
                <a:t>Exclusiva)</a:t>
              </a:r>
            </a:p>
            <a:p>
              <a:pPr lvl="1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400" dirty="0"/>
                <a:t>Múltiples Filtros</a:t>
              </a:r>
              <a:endParaRPr lang="es-CL" sz="1400" dirty="0"/>
            </a:p>
            <a:p>
              <a:pPr lvl="1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400" dirty="0"/>
                <a:t>Duración </a:t>
              </a:r>
              <a:r>
                <a:rPr lang="es-ES_tradnl" sz="1400" dirty="0"/>
                <a:t>de </a:t>
              </a:r>
              <a:r>
                <a:rPr lang="es-ES_tradnl" sz="1400" dirty="0"/>
                <a:t>Campaña</a:t>
              </a:r>
              <a:endParaRPr lang="es-CL" sz="1400" dirty="0"/>
            </a:p>
            <a:p>
              <a:pPr lvl="1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400" dirty="0"/>
                <a:t>Orden de </a:t>
              </a:r>
              <a:r>
                <a:rPr lang="es-ES_tradnl" sz="1400" dirty="0"/>
                <a:t>Salida</a:t>
              </a:r>
              <a:endParaRPr lang="es-CL" sz="14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400" dirty="0"/>
                <a:t>Ejecución </a:t>
              </a:r>
              <a:r>
                <a:rPr lang="es-ES_tradnl" sz="1400" dirty="0"/>
                <a:t>de Estrategias</a:t>
              </a:r>
              <a:endParaRPr lang="es-CL" sz="14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400" dirty="0"/>
                <a:t>Asignación </a:t>
              </a:r>
              <a:endParaRPr lang="es-CL" sz="14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400" dirty="0"/>
                <a:t>Seguimiento en </a:t>
              </a:r>
              <a:r>
                <a:rPr lang="es-ES_tradnl" sz="1400" dirty="0"/>
                <a:t>Línea</a:t>
              </a:r>
              <a:endParaRPr lang="es-CL" sz="14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400" dirty="0"/>
                <a:t>Evaluación de </a:t>
              </a:r>
              <a:r>
                <a:rPr lang="es-ES_tradnl" sz="1400" dirty="0"/>
                <a:t>Campañas</a:t>
              </a:r>
              <a:endParaRPr lang="es-CL" sz="14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ü"/>
                <a:defRPr/>
              </a:pPr>
              <a:r>
                <a:rPr lang="es-ES_tradnl" sz="1400" dirty="0"/>
                <a:t>Productividad de Agentes</a:t>
              </a:r>
              <a:endParaRPr lang="es-CL" sz="14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 dirty="0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788704" y="32146"/>
              <a:ext cx="1507643" cy="102652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3350" tIns="133350" rIns="133350" bIns="133350" spcCol="1270"/>
            <a:lstStyle/>
            <a:p>
              <a:pPr marL="228600" lvl="1" indent="-228600" defTabSz="120015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es-CL" sz="2700" dirty="0"/>
            </a:p>
          </p:txBody>
        </p:sp>
      </p:grpSp>
      <p:pic>
        <p:nvPicPr>
          <p:cNvPr id="312334" name="1 Título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0" y="-55563"/>
            <a:ext cx="687705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Botón de acción: Hacia delante o Siguiente">
            <a:hlinkClick r:id="" action="ppaction://hlinkshowjump?jump=nextslide" highlightClick="1"/>
          </p:cNvPr>
          <p:cNvSpPr/>
          <p:nvPr/>
        </p:nvSpPr>
        <p:spPr>
          <a:xfrm>
            <a:off x="8786842" y="6643686"/>
            <a:ext cx="357158" cy="214314"/>
          </a:xfrm>
          <a:prstGeom prst="actionButtonForwardNex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  <p:grpSp>
        <p:nvGrpSpPr>
          <p:cNvPr id="6" name="24 Grupo"/>
          <p:cNvGrpSpPr>
            <a:grpSpLocks/>
          </p:cNvGrpSpPr>
          <p:nvPr/>
        </p:nvGrpSpPr>
        <p:grpSpPr bwMode="auto">
          <a:xfrm>
            <a:off x="2416156" y="1487474"/>
            <a:ext cx="2084406" cy="2068513"/>
            <a:chOff x="1830604" y="258976"/>
            <a:chExt cx="1997532" cy="1967311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6" name="35 Circular"/>
            <p:cNvSpPr/>
            <p:nvPr/>
          </p:nvSpPr>
          <p:spPr>
            <a:xfrm>
              <a:off x="1830604" y="258976"/>
              <a:ext cx="1967311" cy="1967311"/>
            </a:xfrm>
            <a:prstGeom prst="pieWedge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Circular 4"/>
            <p:cNvSpPr/>
            <p:nvPr/>
          </p:nvSpPr>
          <p:spPr>
            <a:xfrm>
              <a:off x="1932782" y="835732"/>
              <a:ext cx="1895354" cy="139055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 prst="coolSlan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9352" tIns="149352" rIns="149352" bIns="149352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CL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Campañas</a:t>
              </a:r>
            </a:p>
          </p:txBody>
        </p:sp>
      </p:grpSp>
      <p:grpSp>
        <p:nvGrpSpPr>
          <p:cNvPr id="7" name="27 Grupo"/>
          <p:cNvGrpSpPr>
            <a:grpSpLocks/>
          </p:cNvGrpSpPr>
          <p:nvPr/>
        </p:nvGrpSpPr>
        <p:grpSpPr bwMode="auto">
          <a:xfrm>
            <a:off x="4500562" y="1500174"/>
            <a:ext cx="2024341" cy="2055813"/>
            <a:chOff x="3820840" y="258976"/>
            <a:chExt cx="2035255" cy="1967311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9" name="38 Circular"/>
            <p:cNvSpPr/>
            <p:nvPr/>
          </p:nvSpPr>
          <p:spPr>
            <a:xfrm rot="5400000">
              <a:off x="3888784" y="258976"/>
              <a:ext cx="1967311" cy="1967311"/>
            </a:xfrm>
            <a:prstGeom prst="pieWedge">
              <a:avLst/>
            </a:prstGeom>
            <a:solidFill>
              <a:schemeClr val="accent2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560506"/>
                <a:satOff val="-1946"/>
                <a:lumOff val="458"/>
                <a:alphaOff val="0"/>
              </a:schemeClr>
            </a:fillRef>
            <a:effectRef idx="2">
              <a:schemeClr val="accent2">
                <a:hueOff val="1560506"/>
                <a:satOff val="-1946"/>
                <a:lumOff val="45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Circular 4"/>
            <p:cNvSpPr/>
            <p:nvPr/>
          </p:nvSpPr>
          <p:spPr>
            <a:xfrm>
              <a:off x="3820840" y="834738"/>
              <a:ext cx="1834458" cy="1391549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 prst="coolSlan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9352" tIns="149352" rIns="149352" bIns="149352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CL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Segmentación de cartera</a:t>
              </a:r>
              <a:endParaRPr lang="es-CL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8" name="30 Grupo"/>
          <p:cNvGrpSpPr>
            <a:grpSpLocks/>
          </p:cNvGrpSpPr>
          <p:nvPr/>
        </p:nvGrpSpPr>
        <p:grpSpPr bwMode="auto">
          <a:xfrm>
            <a:off x="2428875" y="3660775"/>
            <a:ext cx="2039938" cy="2030413"/>
            <a:chOff x="1830604" y="2317156"/>
            <a:chExt cx="1967311" cy="1967311"/>
          </a:xfrm>
        </p:grpSpPr>
        <p:sp>
          <p:nvSpPr>
            <p:cNvPr id="42" name="41 Circular"/>
            <p:cNvSpPr/>
            <p:nvPr/>
          </p:nvSpPr>
          <p:spPr>
            <a:xfrm rot="16200000">
              <a:off x="1830604" y="2317156"/>
              <a:ext cx="1967311" cy="1967311"/>
            </a:xfrm>
            <a:prstGeom prst="pieWedge">
              <a:avLst/>
            </a:prstGeom>
            <a:solidFill>
              <a:schemeClr val="accent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Circular 4"/>
            <p:cNvSpPr/>
            <p:nvPr/>
          </p:nvSpPr>
          <p:spPr>
            <a:xfrm>
              <a:off x="1901883" y="2317156"/>
              <a:ext cx="1896032" cy="1390500"/>
            </a:xfrm>
            <a:prstGeom prst="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9352" tIns="149352" rIns="149352" bIns="149352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CL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Asignaciones</a:t>
              </a:r>
              <a:endParaRPr lang="es-CL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9" name="33 Grupo"/>
          <p:cNvGrpSpPr>
            <a:grpSpLocks/>
          </p:cNvGrpSpPr>
          <p:nvPr/>
        </p:nvGrpSpPr>
        <p:grpSpPr bwMode="auto">
          <a:xfrm>
            <a:off x="4216400" y="3630613"/>
            <a:ext cx="2357438" cy="2073275"/>
            <a:chOff x="3539661" y="2288150"/>
            <a:chExt cx="2341414" cy="1996317"/>
          </a:xfrm>
        </p:grpSpPr>
        <p:sp>
          <p:nvSpPr>
            <p:cNvPr id="45" name="44 Circular"/>
            <p:cNvSpPr/>
            <p:nvPr/>
          </p:nvSpPr>
          <p:spPr>
            <a:xfrm rot="10800000">
              <a:off x="3888784" y="2317156"/>
              <a:ext cx="1967311" cy="1967311"/>
            </a:xfrm>
            <a:prstGeom prst="pieWedge">
              <a:avLst/>
            </a:prstGeom>
            <a:solidFill>
              <a:schemeClr val="accent1"/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3121013"/>
                <a:satOff val="-3893"/>
                <a:lumOff val="915"/>
                <a:alphaOff val="0"/>
              </a:schemeClr>
            </a:fillRef>
            <a:effectRef idx="2">
              <a:schemeClr val="accent2">
                <a:hueOff val="3121013"/>
                <a:satOff val="-3893"/>
                <a:lumOff val="9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Circular 4"/>
            <p:cNvSpPr/>
            <p:nvPr/>
          </p:nvSpPr>
          <p:spPr>
            <a:xfrm>
              <a:off x="3539661" y="2288150"/>
              <a:ext cx="2341414" cy="139102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9352" tIns="149352" rIns="149352" bIns="149352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CL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Configuración Cedentes</a:t>
              </a:r>
              <a:endParaRPr lang="es-CL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87 Título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88913"/>
            <a:ext cx="4699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18" name="AutoShape 70"/>
          <p:cNvSpPr>
            <a:spLocks noChangeArrowheads="1"/>
          </p:cNvSpPr>
          <p:nvPr/>
        </p:nvSpPr>
        <p:spPr bwMode="auto">
          <a:xfrm>
            <a:off x="142844" y="6000768"/>
            <a:ext cx="8856663" cy="649287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2125" name="Rectangle 77"/>
          <p:cNvSpPr>
            <a:spLocks noChangeArrowheads="1"/>
          </p:cNvSpPr>
          <p:nvPr/>
        </p:nvSpPr>
        <p:spPr bwMode="auto">
          <a:xfrm>
            <a:off x="3857620" y="6000768"/>
            <a:ext cx="13172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Arial" charset="0"/>
              </a:rPr>
              <a:t>SEGURIDAD</a:t>
            </a:r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cs typeface="Arial" charset="0"/>
            </a:endParaRPr>
          </a:p>
        </p:txBody>
      </p:sp>
      <p:sp>
        <p:nvSpPr>
          <p:cNvPr id="2129" name="AutoShape 81"/>
          <p:cNvSpPr>
            <a:spLocks noChangeArrowheads="1"/>
          </p:cNvSpPr>
          <p:nvPr/>
        </p:nvSpPr>
        <p:spPr bwMode="auto">
          <a:xfrm>
            <a:off x="4786314" y="6357958"/>
            <a:ext cx="1512887" cy="2159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6156" name="Text Box 83"/>
          <p:cNvSpPr txBox="1">
            <a:spLocks noChangeArrowheads="1"/>
          </p:cNvSpPr>
          <p:nvPr/>
        </p:nvSpPr>
        <p:spPr bwMode="auto">
          <a:xfrm>
            <a:off x="4857750" y="6357938"/>
            <a:ext cx="15128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800" b="1">
                <a:cs typeface="Arial" charset="0"/>
              </a:rPr>
              <a:t>Parámetros Generales</a:t>
            </a:r>
            <a:endParaRPr lang="es-ES" sz="800" b="1">
              <a:cs typeface="Arial" charset="0"/>
            </a:endParaRPr>
          </a:p>
        </p:txBody>
      </p:sp>
      <p:sp>
        <p:nvSpPr>
          <p:cNvPr id="2121" name="AutoShape 73"/>
          <p:cNvSpPr>
            <a:spLocks noChangeArrowheads="1"/>
          </p:cNvSpPr>
          <p:nvPr/>
        </p:nvSpPr>
        <p:spPr bwMode="auto">
          <a:xfrm>
            <a:off x="2714612" y="6357958"/>
            <a:ext cx="1512888" cy="2159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6160" name="Text Box 84"/>
          <p:cNvSpPr txBox="1">
            <a:spLocks noChangeArrowheads="1"/>
          </p:cNvSpPr>
          <p:nvPr/>
        </p:nvSpPr>
        <p:spPr bwMode="auto">
          <a:xfrm>
            <a:off x="2714625" y="6357938"/>
            <a:ext cx="15128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800" b="1">
                <a:cs typeface="Arial" charset="0"/>
              </a:rPr>
              <a:t>Parametrizar Perfiles</a:t>
            </a:r>
            <a:endParaRPr lang="es-ES" sz="800" b="1">
              <a:cs typeface="Arial" charset="0"/>
            </a:endParaRPr>
          </a:p>
        </p:txBody>
      </p:sp>
      <p:sp>
        <p:nvSpPr>
          <p:cNvPr id="2173" name="AutoShape 125"/>
          <p:cNvSpPr>
            <a:spLocks noChangeArrowheads="1"/>
          </p:cNvSpPr>
          <p:nvPr/>
        </p:nvSpPr>
        <p:spPr bwMode="auto">
          <a:xfrm>
            <a:off x="638175" y="958834"/>
            <a:ext cx="1008062" cy="392909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2218" name="Text Box 170"/>
          <p:cNvSpPr txBox="1">
            <a:spLocks noChangeArrowheads="1"/>
          </p:cNvSpPr>
          <p:nvPr/>
        </p:nvSpPr>
        <p:spPr bwMode="auto">
          <a:xfrm rot="16200000">
            <a:off x="60300" y="3570283"/>
            <a:ext cx="216058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Arial" charset="0"/>
              </a:rPr>
              <a:t>PLANIFICACION</a:t>
            </a:r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cs typeface="Arial" charset="0"/>
            </a:endParaRPr>
          </a:p>
        </p:txBody>
      </p:sp>
      <p:sp>
        <p:nvSpPr>
          <p:cNvPr id="2258" name="AutoShape 210"/>
          <p:cNvSpPr>
            <a:spLocks noChangeArrowheads="1"/>
          </p:cNvSpPr>
          <p:nvPr/>
        </p:nvSpPr>
        <p:spPr bwMode="auto">
          <a:xfrm>
            <a:off x="1936750" y="996934"/>
            <a:ext cx="1008062" cy="392909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pic>
        <p:nvPicPr>
          <p:cNvPr id="6168" name="AutoShape 21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0713" y="1100138"/>
            <a:ext cx="1182687" cy="1543050"/>
          </a:xfrm>
          <a:prstGeom prst="rect">
            <a:avLst/>
          </a:prstGeom>
          <a:noFill/>
        </p:spPr>
      </p:pic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1936750" y="1189038"/>
            <a:ext cx="9017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s-ES_tradnl" sz="1000">
                <a:latin typeface="Calibri" pitchFamily="34" charset="0"/>
                <a:cs typeface="Arial" charset="0"/>
              </a:rPr>
              <a:t>Campañas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s-ES_tradnl" sz="1000">
                <a:latin typeface="Calibri" pitchFamily="34" charset="0"/>
                <a:cs typeface="Arial" charset="0"/>
              </a:rPr>
              <a:t> Asignación 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s-ES_tradnl" sz="1000">
                <a:latin typeface="Calibri" pitchFamily="34" charset="0"/>
                <a:cs typeface="Arial" charset="0"/>
              </a:rPr>
              <a:t> Cartera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s-ES_tradnl" sz="1000">
                <a:latin typeface="Calibri" pitchFamily="34" charset="0"/>
                <a:cs typeface="Arial" charset="0"/>
              </a:rPr>
              <a:t> Campañas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s-ES_tradnl" sz="1000">
                <a:latin typeface="Calibri" pitchFamily="34" charset="0"/>
                <a:cs typeface="Arial" charset="0"/>
              </a:rPr>
              <a:t>  Compart/perm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s-ES_tradnl" sz="1400">
                <a:latin typeface="Calibri" pitchFamily="34" charset="0"/>
                <a:cs typeface="Arial" charset="0"/>
              </a:rPr>
              <a:t> </a:t>
            </a:r>
            <a:r>
              <a:rPr lang="es-ES_tradnl" sz="1000">
                <a:latin typeface="Calibri" pitchFamily="34" charset="0"/>
                <a:cs typeface="Arial" charset="0"/>
              </a:rPr>
              <a:t>Informe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s-ES_tradnl" sz="1000">
                <a:latin typeface="Calibri" pitchFamily="34" charset="0"/>
                <a:cs typeface="Arial" charset="0"/>
              </a:rPr>
              <a:t>   Monitoreo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s-ES_tradnl" sz="1000">
              <a:latin typeface="Calibri" pitchFamily="34" charset="0"/>
              <a:cs typeface="Arial" charset="0"/>
            </a:endParaRPr>
          </a:p>
        </p:txBody>
      </p:sp>
      <p:sp>
        <p:nvSpPr>
          <p:cNvPr id="2260" name="Text Box 212"/>
          <p:cNvSpPr txBox="1">
            <a:spLocks noChangeArrowheads="1"/>
          </p:cNvSpPr>
          <p:nvPr/>
        </p:nvSpPr>
        <p:spPr bwMode="auto">
          <a:xfrm rot="16200000">
            <a:off x="1422383" y="3536944"/>
            <a:ext cx="216058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Arial" charset="0"/>
              </a:rPr>
              <a:t>SUPERVISION</a:t>
            </a:r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cs typeface="Arial" charset="0"/>
            </a:endParaRPr>
          </a:p>
        </p:txBody>
      </p:sp>
      <p:sp>
        <p:nvSpPr>
          <p:cNvPr id="2261" name="AutoShape 213"/>
          <p:cNvSpPr>
            <a:spLocks noChangeArrowheads="1"/>
          </p:cNvSpPr>
          <p:nvPr/>
        </p:nvSpPr>
        <p:spPr bwMode="auto">
          <a:xfrm>
            <a:off x="3840163" y="1017571"/>
            <a:ext cx="1008062" cy="392909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2267" name="AutoShape 219"/>
          <p:cNvSpPr>
            <a:spLocks noChangeArrowheads="1"/>
          </p:cNvSpPr>
          <p:nvPr/>
        </p:nvSpPr>
        <p:spPr bwMode="auto">
          <a:xfrm>
            <a:off x="5856288" y="1017570"/>
            <a:ext cx="1008063" cy="3929089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2269" name="Text Box 221"/>
          <p:cNvSpPr txBox="1">
            <a:spLocks noChangeArrowheads="1"/>
          </p:cNvSpPr>
          <p:nvPr/>
        </p:nvSpPr>
        <p:spPr bwMode="auto">
          <a:xfrm rot="16200000">
            <a:off x="5137949" y="3378986"/>
            <a:ext cx="2517769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Arial" charset="0"/>
              </a:rPr>
              <a:t>COMISIONES</a:t>
            </a:r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cs typeface="Arial" charset="0"/>
            </a:endParaRPr>
          </a:p>
        </p:txBody>
      </p:sp>
      <p:sp>
        <p:nvSpPr>
          <p:cNvPr id="2270" name="AutoShape 222"/>
          <p:cNvSpPr>
            <a:spLocks noChangeArrowheads="1"/>
          </p:cNvSpPr>
          <p:nvPr/>
        </p:nvSpPr>
        <p:spPr bwMode="auto">
          <a:xfrm>
            <a:off x="7372350" y="996934"/>
            <a:ext cx="1008063" cy="392909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2272" name="Text Box 224"/>
          <p:cNvSpPr txBox="1">
            <a:spLocks noChangeArrowheads="1"/>
          </p:cNvSpPr>
          <p:nvPr/>
        </p:nvSpPr>
        <p:spPr bwMode="auto">
          <a:xfrm rot="16200000">
            <a:off x="6573056" y="3429786"/>
            <a:ext cx="2517769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Arial" charset="0"/>
              </a:rPr>
              <a:t>INFORMES</a:t>
            </a:r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cs typeface="Arial" charset="0"/>
            </a:endParaRPr>
          </a:p>
        </p:txBody>
      </p:sp>
      <p:sp>
        <p:nvSpPr>
          <p:cNvPr id="2282" name="AutoShape 234"/>
          <p:cNvSpPr>
            <a:spLocks noChangeArrowheads="1"/>
          </p:cNvSpPr>
          <p:nvPr/>
        </p:nvSpPr>
        <p:spPr bwMode="auto">
          <a:xfrm>
            <a:off x="742921" y="2816221"/>
            <a:ext cx="857255" cy="428628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2289" name="Text Box 241"/>
          <p:cNvSpPr txBox="1">
            <a:spLocks noChangeArrowheads="1"/>
          </p:cNvSpPr>
          <p:nvPr/>
        </p:nvSpPr>
        <p:spPr bwMode="auto">
          <a:xfrm>
            <a:off x="671513" y="2887663"/>
            <a:ext cx="928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_tradnl" sz="1000" dirty="0" err="1">
                <a:latin typeface="+mn-lt"/>
                <a:cs typeface="Arial" charset="0"/>
              </a:rPr>
              <a:t>Agrup</a:t>
            </a:r>
            <a:r>
              <a:rPr lang="es-ES_tradnl" sz="1000" dirty="0">
                <a:latin typeface="+mn-lt"/>
                <a:cs typeface="Arial" charset="0"/>
              </a:rPr>
              <a:t>. Zonas</a:t>
            </a:r>
            <a:endParaRPr lang="es-ES" sz="1000" dirty="0">
              <a:latin typeface="+mn-lt"/>
              <a:cs typeface="Arial" charset="0"/>
            </a:endParaRPr>
          </a:p>
        </p:txBody>
      </p:sp>
      <p:sp>
        <p:nvSpPr>
          <p:cNvPr id="91" name="AutoShape 234"/>
          <p:cNvSpPr>
            <a:spLocks noChangeArrowheads="1"/>
          </p:cNvSpPr>
          <p:nvPr/>
        </p:nvSpPr>
        <p:spPr bwMode="auto">
          <a:xfrm>
            <a:off x="742921" y="2244717"/>
            <a:ext cx="857255" cy="428628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92" name="AutoShape 234"/>
          <p:cNvSpPr>
            <a:spLocks noChangeArrowheads="1"/>
          </p:cNvSpPr>
          <p:nvPr/>
        </p:nvSpPr>
        <p:spPr bwMode="auto">
          <a:xfrm>
            <a:off x="742921" y="1673213"/>
            <a:ext cx="857255" cy="428628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93" name="AutoShape 234"/>
          <p:cNvSpPr>
            <a:spLocks noChangeArrowheads="1"/>
          </p:cNvSpPr>
          <p:nvPr/>
        </p:nvSpPr>
        <p:spPr bwMode="auto">
          <a:xfrm>
            <a:off x="742921" y="1101709"/>
            <a:ext cx="857255" cy="428628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2283" name="Text Box 235"/>
          <p:cNvSpPr txBox="1">
            <a:spLocks noChangeArrowheads="1"/>
          </p:cNvSpPr>
          <p:nvPr/>
        </p:nvSpPr>
        <p:spPr bwMode="auto">
          <a:xfrm>
            <a:off x="600075" y="1173163"/>
            <a:ext cx="1143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_tradnl" sz="1000" dirty="0">
                <a:latin typeface="+mn-lt"/>
                <a:cs typeface="Arial" charset="0"/>
              </a:rPr>
              <a:t>Segmentación</a:t>
            </a:r>
            <a:endParaRPr lang="es-ES" sz="1000" dirty="0">
              <a:latin typeface="+mn-lt"/>
              <a:cs typeface="Arial" charset="0"/>
            </a:endParaRPr>
          </a:p>
        </p:txBody>
      </p:sp>
      <p:sp>
        <p:nvSpPr>
          <p:cNvPr id="2286" name="Text Box 238"/>
          <p:cNvSpPr txBox="1">
            <a:spLocks noChangeArrowheads="1"/>
          </p:cNvSpPr>
          <p:nvPr/>
        </p:nvSpPr>
        <p:spPr bwMode="auto">
          <a:xfrm>
            <a:off x="742950" y="1744663"/>
            <a:ext cx="936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1000" dirty="0">
                <a:latin typeface="+mn-lt"/>
                <a:cs typeface="Arial" charset="0"/>
              </a:rPr>
              <a:t>Workflow</a:t>
            </a:r>
            <a:endParaRPr lang="es-ES" sz="1000" dirty="0">
              <a:latin typeface="+mn-lt"/>
              <a:cs typeface="Arial" charset="0"/>
            </a:endParaRPr>
          </a:p>
        </p:txBody>
      </p:sp>
      <p:sp>
        <p:nvSpPr>
          <p:cNvPr id="2288" name="Text Box 240"/>
          <p:cNvSpPr txBox="1">
            <a:spLocks noChangeArrowheads="1"/>
          </p:cNvSpPr>
          <p:nvPr/>
        </p:nvSpPr>
        <p:spPr bwMode="auto">
          <a:xfrm>
            <a:off x="885825" y="2316163"/>
            <a:ext cx="936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1000" dirty="0">
                <a:latin typeface="+mn-lt"/>
                <a:cs typeface="Arial" charset="0"/>
              </a:rPr>
              <a:t>Cartas</a:t>
            </a:r>
            <a:endParaRPr lang="es-ES" sz="1000" dirty="0">
              <a:latin typeface="+mn-lt"/>
              <a:cs typeface="Arial" charset="0"/>
            </a:endParaRPr>
          </a:p>
        </p:txBody>
      </p:sp>
      <p:sp>
        <p:nvSpPr>
          <p:cNvPr id="94" name="AutoShape 234"/>
          <p:cNvSpPr>
            <a:spLocks noChangeArrowheads="1"/>
          </p:cNvSpPr>
          <p:nvPr/>
        </p:nvSpPr>
        <p:spPr bwMode="auto">
          <a:xfrm>
            <a:off x="2033566" y="2640007"/>
            <a:ext cx="857255" cy="428628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95" name="Text Box 240"/>
          <p:cNvSpPr txBox="1">
            <a:spLocks noChangeArrowheads="1"/>
          </p:cNvSpPr>
          <p:nvPr/>
        </p:nvSpPr>
        <p:spPr bwMode="auto">
          <a:xfrm>
            <a:off x="2033588" y="2711450"/>
            <a:ext cx="9366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1000" dirty="0">
                <a:latin typeface="+mn-lt"/>
                <a:cs typeface="Arial" charset="0"/>
              </a:rPr>
              <a:t>Asignación</a:t>
            </a:r>
            <a:endParaRPr lang="es-ES" sz="1000" dirty="0">
              <a:latin typeface="+mn-lt"/>
              <a:cs typeface="Arial" charset="0"/>
            </a:endParaRPr>
          </a:p>
        </p:txBody>
      </p:sp>
      <p:pic>
        <p:nvPicPr>
          <p:cNvPr id="6202" name="AutoShape 21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538" y="1120775"/>
            <a:ext cx="1047750" cy="1543050"/>
          </a:xfrm>
          <a:prstGeom prst="rect">
            <a:avLst/>
          </a:prstGeom>
          <a:noFill/>
        </p:spPr>
      </p:pic>
      <p:sp>
        <p:nvSpPr>
          <p:cNvPr id="6203" name="Text Box 59"/>
          <p:cNvSpPr txBox="1">
            <a:spLocks noChangeArrowheads="1"/>
          </p:cNvSpPr>
          <p:nvPr/>
        </p:nvSpPr>
        <p:spPr bwMode="auto">
          <a:xfrm>
            <a:off x="3838575" y="1206500"/>
            <a:ext cx="836613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s-ES_tradnl" sz="1000">
                <a:latin typeface="Calibri" pitchFamily="34" charset="0"/>
                <a:cs typeface="Arial" charset="0"/>
              </a:rPr>
              <a:t>Por campaña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s-ES_tradnl" sz="1000">
                <a:latin typeface="Calibri" pitchFamily="34" charset="0"/>
                <a:cs typeface="Arial" charset="0"/>
              </a:rPr>
              <a:t>Por lista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s-ES_tradnl" sz="1000">
                <a:latin typeface="Calibri" pitchFamily="34" charset="0"/>
                <a:cs typeface="Arial" charset="0"/>
              </a:rPr>
              <a:t> Por deudor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s-ES_tradnl" sz="1000">
                <a:latin typeface="Calibri" pitchFamily="34" charset="0"/>
                <a:cs typeface="Arial" charset="0"/>
              </a:rPr>
              <a:t>Por discador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s-ES_tradnl" sz="1000">
                <a:latin typeface="Calibri" pitchFamily="34" charset="0"/>
                <a:cs typeface="Arial" charset="0"/>
              </a:rPr>
              <a:t>Mantención</a:t>
            </a:r>
          </a:p>
        </p:txBody>
      </p:sp>
      <p:sp>
        <p:nvSpPr>
          <p:cNvPr id="97" name="AutoShape 234"/>
          <p:cNvSpPr>
            <a:spLocks noChangeArrowheads="1"/>
          </p:cNvSpPr>
          <p:nvPr/>
        </p:nvSpPr>
        <p:spPr bwMode="auto">
          <a:xfrm>
            <a:off x="3927461" y="2660645"/>
            <a:ext cx="857256" cy="428627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2294" name="Text Box 246"/>
          <p:cNvSpPr txBox="1">
            <a:spLocks noChangeArrowheads="1"/>
          </p:cNvSpPr>
          <p:nvPr/>
        </p:nvSpPr>
        <p:spPr bwMode="auto">
          <a:xfrm>
            <a:off x="3998913" y="2732088"/>
            <a:ext cx="936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1000" dirty="0">
                <a:latin typeface="+mn-lt"/>
                <a:cs typeface="Arial" charset="0"/>
              </a:rPr>
              <a:t>Gestión</a:t>
            </a:r>
            <a:endParaRPr lang="es-ES" sz="1000" dirty="0">
              <a:latin typeface="+mn-lt"/>
              <a:cs typeface="Arial" charset="0"/>
            </a:endParaRPr>
          </a:p>
        </p:txBody>
      </p:sp>
      <p:sp>
        <p:nvSpPr>
          <p:cNvPr id="99" name="AutoShape 234"/>
          <p:cNvSpPr>
            <a:spLocks noChangeArrowheads="1"/>
          </p:cNvSpPr>
          <p:nvPr/>
        </p:nvSpPr>
        <p:spPr bwMode="auto">
          <a:xfrm>
            <a:off x="5927726" y="1946265"/>
            <a:ext cx="857256" cy="428628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s-CL" sz="1000" dirty="0">
                <a:solidFill>
                  <a:schemeClr val="tx1"/>
                </a:solidFill>
              </a:rPr>
              <a:t>Incentivos</a:t>
            </a:r>
            <a:endParaRPr lang="es-CL" sz="1000" dirty="0">
              <a:solidFill>
                <a:schemeClr val="tx1"/>
              </a:solidFill>
            </a:endParaRPr>
          </a:p>
        </p:txBody>
      </p:sp>
      <p:sp>
        <p:nvSpPr>
          <p:cNvPr id="100" name="AutoShape 234"/>
          <p:cNvSpPr>
            <a:spLocks noChangeArrowheads="1"/>
          </p:cNvSpPr>
          <p:nvPr/>
        </p:nvSpPr>
        <p:spPr bwMode="auto">
          <a:xfrm>
            <a:off x="5927726" y="2517768"/>
            <a:ext cx="857256" cy="428628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s-CL" sz="1000" dirty="0">
                <a:solidFill>
                  <a:schemeClr val="tx1"/>
                </a:solidFill>
              </a:rPr>
              <a:t>Comisiones</a:t>
            </a:r>
            <a:endParaRPr lang="es-CL" sz="1000" dirty="0">
              <a:solidFill>
                <a:schemeClr val="tx1"/>
              </a:solidFill>
            </a:endParaRPr>
          </a:p>
        </p:txBody>
      </p:sp>
      <p:sp>
        <p:nvSpPr>
          <p:cNvPr id="101" name="AutoShape 234"/>
          <p:cNvSpPr>
            <a:spLocks noChangeArrowheads="1"/>
          </p:cNvSpPr>
          <p:nvPr/>
        </p:nvSpPr>
        <p:spPr bwMode="auto">
          <a:xfrm>
            <a:off x="7434271" y="2425693"/>
            <a:ext cx="857256" cy="428628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s-CL" sz="1000" dirty="0">
                <a:solidFill>
                  <a:schemeClr val="tx1"/>
                </a:solidFill>
              </a:rPr>
              <a:t>Seguimiento </a:t>
            </a:r>
          </a:p>
          <a:p>
            <a:pPr algn="ctr">
              <a:defRPr/>
            </a:pPr>
            <a:r>
              <a:rPr lang="es-CL" sz="1000" dirty="0">
                <a:solidFill>
                  <a:schemeClr val="tx1"/>
                </a:solidFill>
              </a:rPr>
              <a:t>y control</a:t>
            </a:r>
            <a:endParaRPr lang="es-CL" sz="1000" dirty="0">
              <a:solidFill>
                <a:schemeClr val="tx1"/>
              </a:solidFill>
            </a:endParaRPr>
          </a:p>
        </p:txBody>
      </p:sp>
      <p:sp>
        <p:nvSpPr>
          <p:cNvPr id="102" name="AutoShape 211"/>
          <p:cNvSpPr>
            <a:spLocks noChangeArrowheads="1"/>
          </p:cNvSpPr>
          <p:nvPr/>
        </p:nvSpPr>
        <p:spPr bwMode="auto">
          <a:xfrm>
            <a:off x="7431613" y="1162034"/>
            <a:ext cx="928694" cy="1071570"/>
          </a:xfrm>
          <a:prstGeom prst="flowChartAlternateProcess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ES_tradnl" sz="1000" dirty="0">
                <a:solidFill>
                  <a:schemeClr val="tx1"/>
                </a:solidFill>
              </a:rPr>
              <a:t>Análisis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ES_tradnl" sz="1000" dirty="0">
                <a:solidFill>
                  <a:schemeClr val="tx1"/>
                </a:solidFill>
              </a:rPr>
              <a:t>Seguimiento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ES_tradnl" sz="1000" dirty="0">
                <a:solidFill>
                  <a:schemeClr val="tx1"/>
                </a:solidFill>
              </a:rPr>
              <a:t> Históricos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ES_tradnl" sz="1000" dirty="0">
                <a:solidFill>
                  <a:schemeClr val="tx1"/>
                </a:solidFill>
              </a:rPr>
              <a:t>Por estado</a:t>
            </a:r>
          </a:p>
        </p:txBody>
      </p:sp>
      <p:sp>
        <p:nvSpPr>
          <p:cNvPr id="120" name="AutoShape 4"/>
          <p:cNvSpPr>
            <a:spLocks noChangeArrowheads="1"/>
          </p:cNvSpPr>
          <p:nvPr/>
        </p:nvSpPr>
        <p:spPr bwMode="auto">
          <a:xfrm>
            <a:off x="115880" y="5000636"/>
            <a:ext cx="8856663" cy="935037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121" name="Text Box 69"/>
          <p:cNvSpPr txBox="1">
            <a:spLocks noChangeArrowheads="1"/>
          </p:cNvSpPr>
          <p:nvPr/>
        </p:nvSpPr>
        <p:spPr bwMode="auto">
          <a:xfrm>
            <a:off x="3571868" y="5000636"/>
            <a:ext cx="2303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Arial" charset="0"/>
              </a:rPr>
              <a:t>ADMINISTRACION</a:t>
            </a:r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22" name="AutoShape 133"/>
          <p:cNvSpPr>
            <a:spLocks noChangeArrowheads="1"/>
          </p:cNvSpPr>
          <p:nvPr/>
        </p:nvSpPr>
        <p:spPr bwMode="auto">
          <a:xfrm>
            <a:off x="187318" y="5359411"/>
            <a:ext cx="719137" cy="4318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6227" name="Text Box 134"/>
          <p:cNvSpPr txBox="1">
            <a:spLocks noChangeArrowheads="1"/>
          </p:cNvSpPr>
          <p:nvPr/>
        </p:nvSpPr>
        <p:spPr bwMode="auto">
          <a:xfrm>
            <a:off x="115888" y="5359400"/>
            <a:ext cx="8636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800" b="1">
                <a:cs typeface="Arial" charset="0"/>
              </a:rPr>
              <a:t>Parámetros Organización de Cobranza</a:t>
            </a:r>
            <a:endParaRPr lang="es-ES" sz="800" b="1">
              <a:cs typeface="Arial" charset="0"/>
            </a:endParaRPr>
          </a:p>
        </p:txBody>
      </p:sp>
      <p:sp>
        <p:nvSpPr>
          <p:cNvPr id="6228" name="Text Box 135"/>
          <p:cNvSpPr txBox="1">
            <a:spLocks noChangeArrowheads="1"/>
          </p:cNvSpPr>
          <p:nvPr/>
        </p:nvSpPr>
        <p:spPr bwMode="auto">
          <a:xfrm>
            <a:off x="906463" y="5359400"/>
            <a:ext cx="79216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800">
                <a:cs typeface="Arial" charset="0"/>
              </a:rPr>
              <a:t>Parámetros Emp.Ext    de Cobranza</a:t>
            </a:r>
            <a:endParaRPr lang="es-ES" sz="800">
              <a:cs typeface="Arial" charset="0"/>
            </a:endParaRPr>
          </a:p>
        </p:txBody>
      </p:sp>
      <p:sp>
        <p:nvSpPr>
          <p:cNvPr id="125" name="AutoShape 137"/>
          <p:cNvSpPr>
            <a:spLocks noChangeArrowheads="1"/>
          </p:cNvSpPr>
          <p:nvPr/>
        </p:nvSpPr>
        <p:spPr bwMode="auto">
          <a:xfrm>
            <a:off x="979480" y="5359411"/>
            <a:ext cx="719138" cy="4318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6232" name="Text Box 145"/>
          <p:cNvSpPr txBox="1">
            <a:spLocks noChangeArrowheads="1"/>
          </p:cNvSpPr>
          <p:nvPr/>
        </p:nvSpPr>
        <p:spPr bwMode="auto">
          <a:xfrm>
            <a:off x="908050" y="5359400"/>
            <a:ext cx="936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800" b="1">
                <a:cs typeface="Arial" charset="0"/>
              </a:rPr>
              <a:t>Parámetros Emp..Ext.  de Cobranza</a:t>
            </a:r>
            <a:endParaRPr lang="es-ES" sz="800" b="1">
              <a:cs typeface="Arial" charset="0"/>
            </a:endParaRPr>
          </a:p>
        </p:txBody>
      </p:sp>
      <p:sp>
        <p:nvSpPr>
          <p:cNvPr id="127" name="AutoShape 138"/>
          <p:cNvSpPr>
            <a:spLocks noChangeArrowheads="1"/>
          </p:cNvSpPr>
          <p:nvPr/>
        </p:nvSpPr>
        <p:spPr bwMode="auto">
          <a:xfrm>
            <a:off x="1771643" y="5359411"/>
            <a:ext cx="719137" cy="4318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6236" name="Text Box 146"/>
          <p:cNvSpPr txBox="1">
            <a:spLocks noChangeArrowheads="1"/>
          </p:cNvSpPr>
          <p:nvPr/>
        </p:nvSpPr>
        <p:spPr bwMode="auto">
          <a:xfrm>
            <a:off x="1771650" y="5359400"/>
            <a:ext cx="7921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800" b="1">
                <a:cs typeface="Arial" charset="0"/>
              </a:rPr>
              <a:t>Parámetros Empresas  Cedentes</a:t>
            </a:r>
            <a:endParaRPr lang="es-ES" sz="800" b="1">
              <a:cs typeface="Arial" charset="0"/>
            </a:endParaRPr>
          </a:p>
        </p:txBody>
      </p:sp>
      <p:sp>
        <p:nvSpPr>
          <p:cNvPr id="129" name="AutoShape 139"/>
          <p:cNvSpPr>
            <a:spLocks noChangeArrowheads="1"/>
          </p:cNvSpPr>
          <p:nvPr/>
        </p:nvSpPr>
        <p:spPr bwMode="auto">
          <a:xfrm>
            <a:off x="2563805" y="5359411"/>
            <a:ext cx="719138" cy="4318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6240" name="Text Box 147"/>
          <p:cNvSpPr txBox="1">
            <a:spLocks noChangeArrowheads="1"/>
          </p:cNvSpPr>
          <p:nvPr/>
        </p:nvSpPr>
        <p:spPr bwMode="auto">
          <a:xfrm>
            <a:off x="2563813" y="5383213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800" b="1">
                <a:cs typeface="Arial" charset="0"/>
              </a:rPr>
              <a:t>Parámetros Productos</a:t>
            </a:r>
            <a:endParaRPr lang="es-ES" sz="800" b="1">
              <a:cs typeface="Arial" charset="0"/>
            </a:endParaRPr>
          </a:p>
        </p:txBody>
      </p:sp>
      <p:sp>
        <p:nvSpPr>
          <p:cNvPr id="131" name="AutoShape 140"/>
          <p:cNvSpPr>
            <a:spLocks noChangeArrowheads="1"/>
          </p:cNvSpPr>
          <p:nvPr/>
        </p:nvSpPr>
        <p:spPr bwMode="auto">
          <a:xfrm>
            <a:off x="3355968" y="5359411"/>
            <a:ext cx="719137" cy="4318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6244" name="Text Box 148"/>
          <p:cNvSpPr txBox="1">
            <a:spLocks noChangeArrowheads="1"/>
          </p:cNvSpPr>
          <p:nvPr/>
        </p:nvSpPr>
        <p:spPr bwMode="auto">
          <a:xfrm>
            <a:off x="3355975" y="5383213"/>
            <a:ext cx="792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800" b="1">
                <a:cs typeface="Arial" charset="0"/>
              </a:rPr>
              <a:t>Parámetros Monedas</a:t>
            </a:r>
            <a:endParaRPr lang="es-ES" sz="800" b="1">
              <a:cs typeface="Arial" charset="0"/>
            </a:endParaRPr>
          </a:p>
        </p:txBody>
      </p:sp>
      <p:sp>
        <p:nvSpPr>
          <p:cNvPr id="133" name="AutoShape 149"/>
          <p:cNvSpPr>
            <a:spLocks noChangeArrowheads="1"/>
          </p:cNvSpPr>
          <p:nvPr/>
        </p:nvSpPr>
        <p:spPr bwMode="auto">
          <a:xfrm>
            <a:off x="4148130" y="5359411"/>
            <a:ext cx="719138" cy="4318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6248" name="Text Box 150"/>
          <p:cNvSpPr txBox="1">
            <a:spLocks noChangeArrowheads="1"/>
          </p:cNvSpPr>
          <p:nvPr/>
        </p:nvSpPr>
        <p:spPr bwMode="auto">
          <a:xfrm>
            <a:off x="4148138" y="5383213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800" b="1">
                <a:cs typeface="Arial" charset="0"/>
              </a:rPr>
              <a:t>Parámetros Tipificación</a:t>
            </a:r>
            <a:endParaRPr lang="es-ES" sz="800" b="1">
              <a:cs typeface="Arial" charset="0"/>
            </a:endParaRPr>
          </a:p>
        </p:txBody>
      </p:sp>
      <p:sp>
        <p:nvSpPr>
          <p:cNvPr id="135" name="AutoShape 141"/>
          <p:cNvSpPr>
            <a:spLocks noChangeArrowheads="1"/>
          </p:cNvSpPr>
          <p:nvPr/>
        </p:nvSpPr>
        <p:spPr bwMode="auto">
          <a:xfrm>
            <a:off x="4940293" y="5360998"/>
            <a:ext cx="719137" cy="4318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6252" name="Text Box 151"/>
          <p:cNvSpPr txBox="1">
            <a:spLocks noChangeArrowheads="1"/>
          </p:cNvSpPr>
          <p:nvPr/>
        </p:nvSpPr>
        <p:spPr bwMode="auto">
          <a:xfrm>
            <a:off x="4859338" y="5384800"/>
            <a:ext cx="855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800" b="1">
                <a:cs typeface="Arial" charset="0"/>
              </a:rPr>
              <a:t>Clasificación Deuda</a:t>
            </a:r>
            <a:endParaRPr lang="es-ES" sz="800" b="1">
              <a:cs typeface="Arial" charset="0"/>
            </a:endParaRPr>
          </a:p>
        </p:txBody>
      </p:sp>
      <p:sp>
        <p:nvSpPr>
          <p:cNvPr id="137" name="AutoShape 142"/>
          <p:cNvSpPr>
            <a:spLocks noChangeArrowheads="1"/>
          </p:cNvSpPr>
          <p:nvPr/>
        </p:nvSpPr>
        <p:spPr bwMode="auto">
          <a:xfrm>
            <a:off x="5732455" y="5360998"/>
            <a:ext cx="719138" cy="4318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6256" name="Text Box 152"/>
          <p:cNvSpPr txBox="1">
            <a:spLocks noChangeArrowheads="1"/>
          </p:cNvSpPr>
          <p:nvPr/>
        </p:nvSpPr>
        <p:spPr bwMode="auto">
          <a:xfrm>
            <a:off x="5659438" y="5432425"/>
            <a:ext cx="9350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800" b="1">
                <a:cs typeface="Arial" charset="0"/>
              </a:rPr>
              <a:t>Asociaciones</a:t>
            </a:r>
            <a:endParaRPr lang="es-ES" sz="800" b="1">
              <a:cs typeface="Arial" charset="0"/>
            </a:endParaRPr>
          </a:p>
        </p:txBody>
      </p:sp>
      <p:sp>
        <p:nvSpPr>
          <p:cNvPr id="6257" name="Text Box 136"/>
          <p:cNvSpPr txBox="1">
            <a:spLocks noChangeArrowheads="1"/>
          </p:cNvSpPr>
          <p:nvPr/>
        </p:nvSpPr>
        <p:spPr bwMode="auto">
          <a:xfrm>
            <a:off x="6451600" y="5432425"/>
            <a:ext cx="792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800">
                <a:cs typeface="Arial" charset="0"/>
              </a:rPr>
              <a:t>Elementos de Gestión</a:t>
            </a:r>
            <a:endParaRPr lang="es-ES" sz="800">
              <a:cs typeface="Arial" charset="0"/>
            </a:endParaRPr>
          </a:p>
        </p:txBody>
      </p:sp>
      <p:sp>
        <p:nvSpPr>
          <p:cNvPr id="140" name="AutoShape 143"/>
          <p:cNvSpPr>
            <a:spLocks noChangeArrowheads="1"/>
          </p:cNvSpPr>
          <p:nvPr/>
        </p:nvSpPr>
        <p:spPr bwMode="auto">
          <a:xfrm>
            <a:off x="6524618" y="5360998"/>
            <a:ext cx="719137" cy="4318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6261" name="Text Box 154"/>
          <p:cNvSpPr txBox="1">
            <a:spLocks noChangeArrowheads="1"/>
          </p:cNvSpPr>
          <p:nvPr/>
        </p:nvSpPr>
        <p:spPr bwMode="auto">
          <a:xfrm>
            <a:off x="6524625" y="5384800"/>
            <a:ext cx="792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800" b="1">
                <a:cs typeface="Arial" charset="0"/>
              </a:rPr>
              <a:t>Elementos de Gestión</a:t>
            </a:r>
            <a:endParaRPr lang="es-ES" sz="800" b="1">
              <a:cs typeface="Arial" charset="0"/>
            </a:endParaRPr>
          </a:p>
        </p:txBody>
      </p:sp>
      <p:sp>
        <p:nvSpPr>
          <p:cNvPr id="142" name="AutoShape 144"/>
          <p:cNvSpPr>
            <a:spLocks noChangeArrowheads="1"/>
          </p:cNvSpPr>
          <p:nvPr/>
        </p:nvSpPr>
        <p:spPr bwMode="auto">
          <a:xfrm>
            <a:off x="7318368" y="5360998"/>
            <a:ext cx="719137" cy="4318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6265" name="Text Box 155"/>
          <p:cNvSpPr txBox="1">
            <a:spLocks noChangeArrowheads="1"/>
          </p:cNvSpPr>
          <p:nvPr/>
        </p:nvSpPr>
        <p:spPr bwMode="auto">
          <a:xfrm>
            <a:off x="7243763" y="5384800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800" b="1">
                <a:cs typeface="Arial" charset="0"/>
              </a:rPr>
              <a:t>Parámetros Particulares</a:t>
            </a:r>
            <a:endParaRPr lang="es-ES" sz="800" b="1">
              <a:cs typeface="Arial" charset="0"/>
            </a:endParaRPr>
          </a:p>
        </p:txBody>
      </p:sp>
      <p:sp>
        <p:nvSpPr>
          <p:cNvPr id="144" name="AutoShape 153"/>
          <p:cNvSpPr>
            <a:spLocks noChangeArrowheads="1"/>
          </p:cNvSpPr>
          <p:nvPr/>
        </p:nvSpPr>
        <p:spPr bwMode="auto">
          <a:xfrm>
            <a:off x="8110530" y="5360998"/>
            <a:ext cx="719138" cy="4318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CL"/>
          </a:p>
        </p:txBody>
      </p:sp>
      <p:sp>
        <p:nvSpPr>
          <p:cNvPr id="6269" name="Text Box 156"/>
          <p:cNvSpPr txBox="1">
            <a:spLocks noChangeArrowheads="1"/>
          </p:cNvSpPr>
          <p:nvPr/>
        </p:nvSpPr>
        <p:spPr bwMode="auto">
          <a:xfrm>
            <a:off x="8035925" y="5384800"/>
            <a:ext cx="792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800" b="1">
                <a:cs typeface="Arial" charset="0"/>
              </a:rPr>
              <a:t>Parámetros Carga Datos</a:t>
            </a:r>
            <a:endParaRPr lang="es-ES" sz="800" b="1">
              <a:cs typeface="Arial" charset="0"/>
            </a:endParaRPr>
          </a:p>
        </p:txBody>
      </p:sp>
      <p:sp>
        <p:nvSpPr>
          <p:cNvPr id="2275" name="Text Box 227"/>
          <p:cNvSpPr txBox="1">
            <a:spLocks noChangeArrowheads="1"/>
          </p:cNvSpPr>
          <p:nvPr/>
        </p:nvSpPr>
        <p:spPr bwMode="auto">
          <a:xfrm rot="16200000">
            <a:off x="3039289" y="3369461"/>
            <a:ext cx="2517769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Arial" charset="0"/>
              </a:rPr>
              <a:t>GESTION WEB</a:t>
            </a:r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Flujo de Negocio Principal</a:t>
            </a:r>
            <a:endParaRPr lang="es-ES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395288" y="1989138"/>
            <a:ext cx="2592387" cy="1223962"/>
          </a:xfrm>
          <a:prstGeom prst="homePlate">
            <a:avLst>
              <a:gd name="adj" fmla="val 52951"/>
            </a:avLst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s-ES_tradnl"/>
              <a:t>Carga de </a:t>
            </a:r>
          </a:p>
          <a:p>
            <a:pPr algn="ctr"/>
            <a:r>
              <a:rPr lang="es-ES_tradnl"/>
              <a:t>Operaciones</a:t>
            </a:r>
            <a:endParaRPr lang="es-E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2771775" y="1916113"/>
            <a:ext cx="2951163" cy="1296987"/>
          </a:xfrm>
          <a:prstGeom prst="chevron">
            <a:avLst>
              <a:gd name="adj" fmla="val 56885"/>
            </a:avLst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s-ES_tradnl"/>
              <a:t>    Planificación</a:t>
            </a:r>
            <a:endParaRPr lang="es-ES"/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5507038" y="1916113"/>
            <a:ext cx="2951162" cy="1296987"/>
          </a:xfrm>
          <a:prstGeom prst="chevron">
            <a:avLst>
              <a:gd name="adj" fmla="val 56885"/>
            </a:avLst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s-ES_tradnl"/>
              <a:t>    Asignación</a:t>
            </a:r>
            <a:endParaRPr lang="es-ES"/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466725" y="3860800"/>
            <a:ext cx="2951163" cy="1296988"/>
          </a:xfrm>
          <a:prstGeom prst="chevron">
            <a:avLst>
              <a:gd name="adj" fmla="val 56885"/>
            </a:avLst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s-ES_tradnl"/>
              <a:t>    Gestión</a:t>
            </a:r>
            <a:endParaRPr lang="es-ES"/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3348038" y="3860800"/>
            <a:ext cx="2951162" cy="1296988"/>
          </a:xfrm>
          <a:prstGeom prst="chevron">
            <a:avLst>
              <a:gd name="adj" fmla="val 56885"/>
            </a:avLst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s-ES_tradnl"/>
              <a:t>    Supervisión</a:t>
            </a:r>
            <a:endParaRPr lang="es-ES"/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6048375" y="3860800"/>
            <a:ext cx="2951163" cy="1296988"/>
          </a:xfrm>
          <a:prstGeom prst="chevron">
            <a:avLst>
              <a:gd name="adj" fmla="val 56885"/>
            </a:avLst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s-ES_tradnl"/>
              <a:t>    Comisiones</a:t>
            </a:r>
            <a:endParaRPr lang="es-ES"/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3203575" y="5372100"/>
            <a:ext cx="2951163" cy="1296988"/>
          </a:xfrm>
          <a:prstGeom prst="chevron">
            <a:avLst>
              <a:gd name="adj" fmla="val 56885"/>
            </a:avLst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s-ES_tradnl"/>
              <a:t>    Reportes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23</TotalTime>
  <Words>393</Words>
  <Application>Microsoft Office PowerPoint</Application>
  <PresentationFormat>Presentación en pantalla (4:3)</PresentationFormat>
  <Paragraphs>163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Wingdings</vt:lpstr>
      <vt:lpstr>Arial Black</vt:lpstr>
      <vt:lpstr>Calibri</vt:lpstr>
      <vt:lpstr>Pixel</vt:lpstr>
      <vt:lpstr>Plataforma Gestión Documental de Procesos y Servicios</vt:lpstr>
      <vt:lpstr>Diapositiva 2</vt:lpstr>
      <vt:lpstr>Diapositiva 3</vt:lpstr>
      <vt:lpstr>Diapositiva 4</vt:lpstr>
      <vt:lpstr>Diapositiva 5</vt:lpstr>
      <vt:lpstr>Flujo de Negocio Principal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Gestión Web</dc:title>
  <dc:creator>Propietario</dc:creator>
  <cp:lastModifiedBy>Daniel Andrade</cp:lastModifiedBy>
  <cp:revision>7</cp:revision>
  <dcterms:created xsi:type="dcterms:W3CDTF">2011-07-17T03:52:55Z</dcterms:created>
  <dcterms:modified xsi:type="dcterms:W3CDTF">2011-07-26T12:52:39Z</dcterms:modified>
</cp:coreProperties>
</file>