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1" r:id="rId3"/>
    <p:sldId id="275" r:id="rId4"/>
    <p:sldId id="272" r:id="rId5"/>
    <p:sldId id="273" r:id="rId6"/>
    <p:sldId id="258" r:id="rId7"/>
    <p:sldId id="268" r:id="rId8"/>
    <p:sldId id="257" r:id="rId9"/>
    <p:sldId id="269" r:id="rId10"/>
    <p:sldId id="274" r:id="rId11"/>
    <p:sldId id="276" r:id="rId12"/>
    <p:sldId id="267" r:id="rId13"/>
  </p:sldIdLst>
  <p:sldSz cx="9144000" cy="6858000" type="screen4x3"/>
  <p:notesSz cx="6858000" cy="9144000"/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8" d="100"/>
          <a:sy n="78" d="100"/>
        </p:scale>
        <p:origin x="-3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54451-81AF-4E23-835A-1520FE78DB2F}" type="doc">
      <dgm:prSet loTypeId="urn:microsoft.com/office/officeart/2005/8/layout/vList2" loCatId="list" qsTypeId="urn:microsoft.com/office/officeart/2005/8/quickstyle/3d4" qsCatId="3D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5D169C53-ADD4-441E-AF1E-DCA8A3F19B7F}">
      <dgm:prSet custT="1"/>
      <dgm:spPr>
        <a:solidFill>
          <a:schemeClr val="tx2"/>
        </a:solidFill>
        <a:effectLst/>
      </dgm:spPr>
      <dgm:t>
        <a:bodyPr/>
        <a:lstStyle/>
        <a:p>
          <a:pPr algn="ctr" rtl="0"/>
          <a:r>
            <a:rPr lang="es-CL" sz="3200" b="1" noProof="0" dirty="0" smtClean="0">
              <a:solidFill>
                <a:schemeClr val="bg1"/>
              </a:solidFill>
            </a:rPr>
            <a:t>Propuesta de una solución integral de apoyo al cumplimiento del marco regulatorio de sustentabilidad y calidad</a:t>
          </a:r>
          <a:endParaRPr lang="es-CL" sz="3200" b="1" noProof="0" dirty="0">
            <a:solidFill>
              <a:schemeClr val="bg1"/>
            </a:solidFill>
          </a:endParaRPr>
        </a:p>
      </dgm:t>
    </dgm:pt>
    <dgm:pt modelId="{452E7408-6C9E-4544-8D5A-5C49AA4134F4}" type="parTrans" cxnId="{992D34A7-6EEC-4CA4-9795-FB05E98F9390}">
      <dgm:prSet/>
      <dgm:spPr/>
      <dgm:t>
        <a:bodyPr/>
        <a:lstStyle/>
        <a:p>
          <a:endParaRPr lang="en-US" sz="12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6FD51E1-903A-4C1C-8A28-4904DCF0880B}" type="sibTrans" cxnId="{992D34A7-6EEC-4CA4-9795-FB05E98F9390}">
      <dgm:prSet/>
      <dgm:spPr/>
      <dgm:t>
        <a:bodyPr/>
        <a:lstStyle/>
        <a:p>
          <a:endParaRPr lang="en-US" sz="12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DC6311B-B8F8-4C5F-A1A7-C01CA258B50B}" type="pres">
      <dgm:prSet presAssocID="{A7C54451-81AF-4E23-835A-1520FE78DB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2C65DD-F951-4B8F-BD26-A6C394F14830}" type="pres">
      <dgm:prSet presAssocID="{5D169C53-ADD4-441E-AF1E-DCA8A3F19B7F}" presName="parentText" presStyleLbl="node1" presStyleIdx="0" presStyleCnt="1" custScaleY="379553" custLinFactNeighborX="140" custLinFactNeighborY="-436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75C183-CF8A-473C-9983-354FE1095B9D}" type="presOf" srcId="{5D169C53-ADD4-441E-AF1E-DCA8A3F19B7F}" destId="{B42C65DD-F951-4B8F-BD26-A6C394F14830}" srcOrd="0" destOrd="0" presId="urn:microsoft.com/office/officeart/2005/8/layout/vList2"/>
    <dgm:cxn modelId="{992D34A7-6EEC-4CA4-9795-FB05E98F9390}" srcId="{A7C54451-81AF-4E23-835A-1520FE78DB2F}" destId="{5D169C53-ADD4-441E-AF1E-DCA8A3F19B7F}" srcOrd="0" destOrd="0" parTransId="{452E7408-6C9E-4544-8D5A-5C49AA4134F4}" sibTransId="{16FD51E1-903A-4C1C-8A28-4904DCF0880B}"/>
    <dgm:cxn modelId="{497A6908-ED38-4AF5-B742-574C5917467F}" type="presOf" srcId="{A7C54451-81AF-4E23-835A-1520FE78DB2F}" destId="{6DC6311B-B8F8-4C5F-A1A7-C01CA258B50B}" srcOrd="0" destOrd="0" presId="urn:microsoft.com/office/officeart/2005/8/layout/vList2"/>
    <dgm:cxn modelId="{2042BEC1-DD82-4925-8730-AEF234CF65CF}" type="presParOf" srcId="{6DC6311B-B8F8-4C5F-A1A7-C01CA258B50B}" destId="{B42C65DD-F951-4B8F-BD26-A6C394F148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2C65DD-F951-4B8F-BD26-A6C394F14830}">
      <dsp:nvSpPr>
        <dsp:cNvPr id="0" name=""/>
        <dsp:cNvSpPr/>
      </dsp:nvSpPr>
      <dsp:spPr>
        <a:xfrm>
          <a:off x="0" y="0"/>
          <a:ext cx="8044658" cy="1563151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3200" b="1" kern="1200" noProof="0" dirty="0" smtClean="0">
              <a:solidFill>
                <a:schemeClr val="bg1"/>
              </a:solidFill>
            </a:rPr>
            <a:t>Propuesta de una solución integral de apoyo al cumplimiento del marco regulatorio de sustentabilidad y calidad</a:t>
          </a:r>
          <a:endParaRPr lang="es-CL" sz="3200" b="1" kern="1200" noProof="0" dirty="0">
            <a:solidFill>
              <a:schemeClr val="bg1"/>
            </a:solidFill>
          </a:endParaRPr>
        </a:p>
      </dsp:txBody>
      <dsp:txXfrm>
        <a:off x="0" y="0"/>
        <a:ext cx="8044658" cy="1563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2B568-2A29-4B70-82E1-EAEC19487BCA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A5D74-D4DE-4897-A440-FC78718FE8A1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E13C6-738A-47E2-88BD-BB217DBC2CAB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959B4-6697-4B65-B7A0-157A228B029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16178-7941-4FA7-9A5F-133A125FEA2A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D1524-F48E-49F7-BD5D-F78F35DC77E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37B0D-48AD-40FA-A256-AC9E6C3B0E54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F686-ACCB-489C-984F-1BB75F09A520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A6B82-7ED9-4438-A6CB-D2FA906FA158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06E8A-E1F6-4473-949D-EAF300FDD44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DE35-C620-4B66-9535-B79F4CFD2261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52DE-535F-459C-BDBD-AFEB50B83FB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80F8B-88D9-434E-898A-DEFEE3C54398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4A596-2CB2-471F-B0A3-809FB854BA0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56F78-1FEB-47A4-A0AD-2514B1FAD930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38213-BE9D-450D-BB4F-328676B13D5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42E69-6F58-473A-9880-DF55C90333BE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381E7-34EB-4CD7-8760-89A56E83E835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E0D02-8013-43E6-83FC-10432862CDBF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3E56D-0A1C-4C54-B5A1-546A3DCE634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29F06-3F2C-42BE-92D3-9E9DE6F87A75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29AF-0D78-42F8-ADC7-795A210E4805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6140450"/>
            <a:ext cx="24765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7 Imagen" descr="pacHydro_logo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48375"/>
            <a:ext cx="13525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0305B-28B2-4D02-A82B-894F8D79F540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C3278-8BCF-4B73-B258-5DB585A8B105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09856-F435-49C9-B85E-FBC46F565F66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A0BE8-1B25-4C75-BFB3-7487CF823FAE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53BF4-6571-4A44-BB2A-37858D68BDD4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A82F3-287A-45A4-B42D-465BBDA9AF68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A0E2-15A3-486A-9C46-B5AE33D61B8C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F96F7-CC5A-4A2D-8154-D6D301658384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9E330-F351-4F1E-86F0-E55FA54836D5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75508-1D5D-4F94-B589-C8133762C42E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3258E-7C08-4C23-B779-118235A632C2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27A5-4338-4697-956A-AD775DF550DA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CC5C7-F508-447D-9287-B11DBB636287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F256B-9880-489B-BA69-C0CD6826BB4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CE3B-8552-4479-B328-578652EE8B65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91D12-44AD-472E-8DF8-4DDEE5550EC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739E3-C02F-4D19-944E-B189DF053D8C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D25F5-1FF4-4DB5-8467-45038EF5F35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0A1CD-00A4-4067-82CA-D20C83D9F2EB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A29F9-643A-48E0-BF5C-91E671D26F9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L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6ADF8B-24BB-4D60-AA68-ECD20AA76E4D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3522C9-F594-41B4-BE2D-472941A60537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9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500063" y="12144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L" smtClean="0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2714625"/>
            <a:ext cx="8229600" cy="341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107802-859E-4477-859A-DDBA2711A860}" type="datetimeFigureOut">
              <a:rPr lang="es-CL"/>
              <a:pPr>
                <a:defRPr/>
              </a:pPr>
              <a:t>15-08-2011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CL"/>
              <a:t>Interexpress S.A.  -  InterRes 3.0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4D287D-0459-42DA-8A09-262EEFEB045F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  <p:pic>
        <p:nvPicPr>
          <p:cNvPr id="2055" name="14 Imagen" descr="image0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entury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entury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entury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entury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entury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entury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entury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/>
          </p:cNvGraphicFramePr>
          <p:nvPr/>
        </p:nvGraphicFramePr>
        <p:xfrm>
          <a:off x="611560" y="1979548"/>
          <a:ext cx="8044658" cy="163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Rectángulo"/>
          <p:cNvSpPr/>
          <p:nvPr/>
        </p:nvSpPr>
        <p:spPr>
          <a:xfrm>
            <a:off x="2339752" y="38517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CL" b="1" noProof="0" dirty="0" smtClean="0">
                <a:solidFill>
                  <a:schemeClr val="tx2"/>
                </a:solidFill>
              </a:rPr>
              <a:t>Agosto de 2011</a:t>
            </a:r>
            <a:endParaRPr lang="es-CL" b="1" noProof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5 Imagen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24744"/>
            <a:ext cx="64008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/>
          </p:cNvSpPr>
          <p:nvPr/>
        </p:nvSpPr>
        <p:spPr bwMode="auto">
          <a:xfrm>
            <a:off x="1371600" y="3284984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Soluciones efectivas apoyando a las Empresas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900113" y="115888"/>
            <a:ext cx="7632700" cy="863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CL" sz="3600" dirty="0">
                <a:latin typeface="+mj-lt"/>
                <a:ea typeface="+mj-ea"/>
                <a:cs typeface="+mj-cs"/>
              </a:rPr>
              <a:t>Siguientes Pasos</a:t>
            </a:r>
          </a:p>
        </p:txBody>
      </p:sp>
      <p:sp>
        <p:nvSpPr>
          <p:cNvPr id="23555" name="6 CuadroTexto"/>
          <p:cNvSpPr txBox="1">
            <a:spLocks noChangeArrowheads="1"/>
          </p:cNvSpPr>
          <p:nvPr/>
        </p:nvSpPr>
        <p:spPr bwMode="auto">
          <a:xfrm>
            <a:off x="857250" y="1125538"/>
            <a:ext cx="76771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Levantamiento de la Situación Actual 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Desarrollar en conjunto y aprobar el documento de Visión y Alcance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Establecer funciones prioritarias y establecer el plan y costo de desarrollo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Aprobar el plan y costo de desarrollo y hacer contrato en términos a acordar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Consensuar el diseño gráfico del sistema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Desarrollar y aprobar el prototipo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Desarrollar y aprobar especificaciones de reglas del negocio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Desarrollar especificaciones funcionales (Solo de las funciones más relevantes)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Desarrollar y probar las aplicaciones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Capacitar y documentar el sistema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Inicializar el sistema y migrar los datos y/o digitar los que corresponda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Poner en marcha considerando al menos un mes de marcha blanca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Solucionar incidencias durante la etapa de garantía</a:t>
            </a:r>
          </a:p>
          <a:p>
            <a:pPr>
              <a:buFont typeface="Arial" charset="0"/>
              <a:buChar char="•"/>
            </a:pPr>
            <a:r>
              <a:rPr lang="es-CL">
                <a:latin typeface="Calibri" pitchFamily="34" charset="0"/>
              </a:rPr>
              <a:t> Acordar contrato de mantenimiento evolutivo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eaLnBrk="1" hangingPunct="1"/>
            <a:r>
              <a:rPr lang="es-CL" sz="3600" smtClean="0"/>
              <a:t>Descripción del Problema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Cumplir con el Marco Regulatorio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CL" dirty="0" smtClean="0"/>
              <a:t>SSO  (Seguridad y Salud Ocupacional)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CL" dirty="0" smtClean="0"/>
              <a:t>Q (Calidad)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CL" dirty="0" smtClean="0"/>
              <a:t>C (Comunidad)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CL" dirty="0" smtClean="0"/>
              <a:t>MA (Medio Ambiente)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Por lo general las empresas cuentan con un responsable con poco apoyo de TI, usan EXCEL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Se preocupan de evidenciar cumplimientos una vez al año para prepararse para la auditoría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Habitualmente no hay un programa global de gestión y si existe no hay un seguimiento estricto y mensual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Mucho manejo de papeles y carpetas físicas de documentos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CL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s-CL" sz="3600" smtClean="0"/>
              <a:t>Visión de Nuestra Solución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Contar con un repositorio único y centralizado de documentos.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Registrar, Mantener y Publicar documentos sobre una plataforma siempre disponible donde se necesite.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Apoyar mediante esta solución el cumplimiento del marco regulatorio legal. Interno y externo.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Registrar las evidencias de cumplimiento.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Contar con Indicadores de Cumplimiento del marco regulatorio.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C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s-CL" sz="3600" smtClean="0"/>
              <a:t>Beneficios de Nuestra Solución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Brindar un apoyo tecnológico integrado a los responsables internos  de evidenciar el cumplimiento del marco regulatorio.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Fácil acceso al sistema de publicación de documentos, planes y registro de las evidencias de cumplimiento.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Difusión oportuna de las políticas, procedimientos, formularios y otros documentos relacionados con el marco regulatorio.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Contar con un Panel de Control en línea que evidencie el cumplimiento de cada una de las actividades del programa.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Publicación automática de las evidencias de cumplimiento de cada requisito de las normas.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Bitácora de ejecución de cada una de las tareas.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dirty="0" smtClean="0"/>
              <a:t>Disminución del uso de espacios dedicados al almacenamiento de documentos ya que estos se encontrarán digitalizados.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C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 anchor="t"/>
          <a:lstStyle/>
          <a:p>
            <a:pPr eaLnBrk="1" hangingPunct="1"/>
            <a:r>
              <a:rPr lang="en-US" sz="3600" smtClean="0"/>
              <a:t>Arquitectura de la Solución Propuesta</a:t>
            </a:r>
          </a:p>
        </p:txBody>
      </p:sp>
      <p:grpSp>
        <p:nvGrpSpPr>
          <p:cNvPr id="19459" name="16 Grupo"/>
          <p:cNvGrpSpPr>
            <a:grpSpLocks/>
          </p:cNvGrpSpPr>
          <p:nvPr/>
        </p:nvGrpSpPr>
        <p:grpSpPr bwMode="auto">
          <a:xfrm>
            <a:off x="971550" y="1125538"/>
            <a:ext cx="7416800" cy="5399087"/>
            <a:chOff x="1331640" y="1739356"/>
            <a:chExt cx="6768752" cy="4904354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1331640" y="1739356"/>
              <a:ext cx="6768752" cy="537878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B6DCD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Interfaz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para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plataforma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Web en HTML</a:t>
              </a:r>
            </a:p>
          </p:txBody>
        </p:sp>
        <p:sp>
          <p:nvSpPr>
            <p:cNvPr id="21" name="Flowchart: Magnetic Disk 82"/>
            <p:cNvSpPr>
              <a:spLocks noChangeArrowheads="1"/>
            </p:cNvSpPr>
            <p:nvPr/>
          </p:nvSpPr>
          <p:spPr bwMode="auto">
            <a:xfrm>
              <a:off x="3733736" y="6029404"/>
              <a:ext cx="685279" cy="614306"/>
            </a:xfrm>
            <a:prstGeom prst="flowChartMagneticDisk">
              <a:avLst/>
            </a:prstGeom>
            <a:solidFill>
              <a:srgbClr val="CCFFFF"/>
            </a:solidFill>
            <a:ln w="9525" algn="ctr">
              <a:solidFill>
                <a:srgbClr val="2F2F98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Calibri" pitchFamily="34" charset="0"/>
                  <a:cs typeface="Calibri" pitchFamily="34" charset="0"/>
                </a:rPr>
                <a:t>SGI Database</a:t>
              </a:r>
            </a:p>
          </p:txBody>
        </p:sp>
        <p:cxnSp>
          <p:nvCxnSpPr>
            <p:cNvPr id="19462" name="Elbow Connector 88"/>
            <p:cNvCxnSpPr>
              <a:cxnSpLocks noChangeShapeType="1"/>
              <a:stCxn id="34" idx="2"/>
              <a:endCxn id="21" idx="1"/>
            </p:cNvCxnSpPr>
            <p:nvPr/>
          </p:nvCxnSpPr>
          <p:spPr bwMode="auto">
            <a:xfrm rot="5400000">
              <a:off x="3979890" y="5818681"/>
              <a:ext cx="307152" cy="1143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331640" y="2277234"/>
              <a:ext cx="6768752" cy="423958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B6DCD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Modulo de Control de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Accesos</a:t>
              </a:r>
              <a:endParaRPr lang="en-US" sz="1600" b="1" i="1" dirty="0">
                <a:solidFill>
                  <a:srgbClr val="008000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331640" y="2708402"/>
              <a:ext cx="2376017" cy="135839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B6DCD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u="sng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Portal Documental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i="1" dirty="0">
                <a:solidFill>
                  <a:srgbClr val="008000"/>
                </a:solidFill>
                <a:latin typeface="Calibri" pitchFamily="34" charset="0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Antecedentes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,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Políticas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, Marco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Regulatorio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,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Procedimientos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,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Formularios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i="1" dirty="0">
                <a:solidFill>
                  <a:srgbClr val="008000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331640" y="4437399"/>
              <a:ext cx="6768752" cy="359067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B6DCD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Modulo de Control y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Seguimiento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de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Tareas</a:t>
              </a:r>
              <a:endParaRPr lang="en-US" sz="1600" b="1" i="1" dirty="0">
                <a:solidFill>
                  <a:srgbClr val="008000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3581613" y="5184373"/>
              <a:ext cx="1218433" cy="537879"/>
            </a:xfrm>
            <a:prstGeom prst="rect">
              <a:avLst/>
            </a:prstGeom>
            <a:gradFill rotWithShape="1">
              <a:gsLst>
                <a:gs pos="0">
                  <a:srgbClr val="CFFFFF"/>
                </a:gs>
                <a:gs pos="35001">
                  <a:srgbClr val="DDFEFF"/>
                </a:gs>
                <a:gs pos="100000">
                  <a:srgbClr val="F0FFFF"/>
                </a:gs>
              </a:gsLst>
              <a:lin ang="16200000" scaled="1"/>
            </a:gradFill>
            <a:ln w="9525" algn="ctr">
              <a:solidFill>
                <a:srgbClr val="B6DCD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err="1">
                  <a:latin typeface="Calibri" pitchFamily="34" charset="0"/>
                  <a:cs typeface="Calibri" pitchFamily="34" charset="0"/>
                </a:rPr>
                <a:t>Acceso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 a SQL Server </a:t>
              </a:r>
            </a:p>
          </p:txBody>
        </p:sp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3707657" y="2708402"/>
              <a:ext cx="2617966" cy="135839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B6DCD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u="sng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Programa</a:t>
              </a:r>
              <a:r>
                <a:rPr lang="en-US" sz="1600" b="1" i="1" u="sng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Global de </a:t>
              </a:r>
              <a:r>
                <a:rPr lang="en-US" sz="1600" b="1" i="1" u="sng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Gestión</a:t>
              </a:r>
              <a:endParaRPr lang="en-US" sz="1600" b="1" i="1" u="sng" dirty="0">
                <a:solidFill>
                  <a:srgbClr val="008000"/>
                </a:solidFill>
                <a:latin typeface="Calibri" pitchFamily="34" charset="0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i="1" dirty="0">
                <a:solidFill>
                  <a:srgbClr val="008000"/>
                </a:solidFill>
                <a:latin typeface="Calibri" pitchFamily="34" charset="0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Programas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,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Acciones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,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Tareas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,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Registros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e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Indicadores</a:t>
              </a:r>
              <a:endParaRPr lang="en-US" sz="1600" b="1" i="1" dirty="0">
                <a:solidFill>
                  <a:srgbClr val="008000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6325623" y="2708402"/>
              <a:ext cx="1774769" cy="135839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B6DCD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u="sng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Tablero</a:t>
              </a:r>
              <a:r>
                <a:rPr lang="en-US" sz="1600" b="1" i="1" u="sng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de Control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i="1" dirty="0">
                <a:solidFill>
                  <a:srgbClr val="008000"/>
                </a:solidFill>
                <a:latin typeface="Calibri" pitchFamily="34" charset="0"/>
                <a:cs typeface="+mn-cs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Indicadores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de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Cumplimiento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del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Programa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, KPI</a:t>
              </a:r>
            </a:p>
          </p:txBody>
        </p:sp>
        <p:cxnSp>
          <p:nvCxnSpPr>
            <p:cNvPr id="19469" name="Elbow Connector 84"/>
            <p:cNvCxnSpPr>
              <a:cxnSpLocks noChangeShapeType="1"/>
              <a:stCxn id="34" idx="0"/>
              <a:endCxn id="32" idx="2"/>
            </p:cNvCxnSpPr>
            <p:nvPr/>
          </p:nvCxnSpPr>
          <p:spPr bwMode="auto">
            <a:xfrm rot="5400000" flipH="1" flipV="1">
              <a:off x="4259523" y="4728246"/>
              <a:ext cx="387587" cy="5254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331640" y="4076891"/>
              <a:ext cx="6768752" cy="360508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B6DCD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Modulo de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Administración</a:t>
              </a:r>
              <a:r>
                <a:rPr lang="en-US" sz="1600" b="1" i="1" dirty="0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 de </a:t>
              </a:r>
              <a:r>
                <a:rPr lang="en-US" sz="1600" b="1" i="1" dirty="0" err="1">
                  <a:solidFill>
                    <a:srgbClr val="008000"/>
                  </a:solidFill>
                  <a:latin typeface="Calibri" pitchFamily="34" charset="0"/>
                  <a:cs typeface="+mn-cs"/>
                </a:rPr>
                <a:t>Parámetros</a:t>
              </a:r>
              <a:endParaRPr lang="en-US" sz="1600" b="1" i="1" dirty="0">
                <a:solidFill>
                  <a:srgbClr val="008000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876832" y="5184373"/>
              <a:ext cx="1066310" cy="537879"/>
            </a:xfrm>
            <a:prstGeom prst="rect">
              <a:avLst/>
            </a:prstGeom>
            <a:gradFill rotWithShape="1">
              <a:gsLst>
                <a:gs pos="0">
                  <a:srgbClr val="CFFFFF"/>
                </a:gs>
                <a:gs pos="35001">
                  <a:srgbClr val="DDFEFF"/>
                </a:gs>
                <a:gs pos="100000">
                  <a:srgbClr val="F0FFFF"/>
                </a:gs>
              </a:gsLst>
              <a:lin ang="16200000" scaled="1"/>
            </a:gradFill>
            <a:ln w="9525" algn="ctr">
              <a:solidFill>
                <a:srgbClr val="B6DCDF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err="1">
                  <a:latin typeface="Calibri" pitchFamily="34" charset="0"/>
                  <a:cs typeface="Calibri" pitchFamily="34" charset="0"/>
                </a:rPr>
                <a:t>Acceso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 a File Server</a:t>
              </a:r>
            </a:p>
          </p:txBody>
        </p:sp>
        <p:cxnSp>
          <p:nvCxnSpPr>
            <p:cNvPr id="19472" name="Elbow Connector 84"/>
            <p:cNvCxnSpPr>
              <a:cxnSpLocks noChangeShapeType="1"/>
              <a:stCxn id="7" idx="0"/>
              <a:endCxn id="32" idx="2"/>
            </p:cNvCxnSpPr>
            <p:nvPr/>
          </p:nvCxnSpPr>
          <p:spPr bwMode="auto">
            <a:xfrm rot="16200000" flipV="1">
              <a:off x="4869123" y="4644046"/>
              <a:ext cx="387587" cy="693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 anchor="t"/>
          <a:lstStyle/>
          <a:p>
            <a:pPr eaLnBrk="1" hangingPunct="1"/>
            <a:r>
              <a:rPr lang="en-US" sz="3600" smtClean="0"/>
              <a:t>Proceso de Administración de Documentos</a:t>
            </a:r>
          </a:p>
        </p:txBody>
      </p:sp>
      <p:pic>
        <p:nvPicPr>
          <p:cNvPr id="20483" name="2 Imagen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9375"/>
            <a:ext cx="91440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84213" y="44450"/>
            <a:ext cx="7848600" cy="5238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CL" sz="3600" dirty="0">
                <a:latin typeface="+mj-lt"/>
                <a:ea typeface="+mj-ea"/>
                <a:cs typeface="+mj-cs"/>
              </a:rPr>
              <a:t>Demostración Portal Documental </a:t>
            </a:r>
            <a:endParaRPr lang="es-CL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21507" name="3 Imagen" descr="Vista List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613"/>
            <a:ext cx="926623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 anchor="t"/>
          <a:lstStyle/>
          <a:p>
            <a:pPr eaLnBrk="1" hangingPunct="1"/>
            <a:r>
              <a:rPr lang="en-US" sz="3600" smtClean="0"/>
              <a:t>Planificación, Ejecución y Control del Programa Global de Gestión</a:t>
            </a:r>
          </a:p>
        </p:txBody>
      </p:sp>
      <p:pic>
        <p:nvPicPr>
          <p:cNvPr id="22531" name="2 Imagen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538"/>
            <a:ext cx="91440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Título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s-CL" sz="3600" smtClean="0"/>
              <a:t>Demostración Programa Global de Gestión </a:t>
            </a:r>
            <a:r>
              <a:rPr lang="es-CL" sz="3600" b="1" i="1" smtClean="0"/>
              <a:t/>
            </a:r>
            <a:br>
              <a:rPr lang="es-CL" sz="3600" b="1" i="1" smtClean="0"/>
            </a:br>
            <a:endParaRPr lang="es-CL" sz="3600" smtClean="0"/>
          </a:p>
        </p:txBody>
      </p:sp>
      <p:pic>
        <p:nvPicPr>
          <p:cNvPr id="23555" name="3 Imagen" descr="Vista PG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1438"/>
            <a:ext cx="9139238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517</Words>
  <Application>Microsoft Office PowerPoint</Application>
  <PresentationFormat>Presentación en pantalla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</vt:lpstr>
      <vt:lpstr>Tema de Office</vt:lpstr>
      <vt:lpstr>Diseño personalizado</vt:lpstr>
      <vt:lpstr>Diapositiva 1</vt:lpstr>
      <vt:lpstr>Descripción del Problema</vt:lpstr>
      <vt:lpstr>Visión de Nuestra Solución</vt:lpstr>
      <vt:lpstr>Beneficios de Nuestra Solución</vt:lpstr>
      <vt:lpstr>Arquitectura de la Solución Propuesta</vt:lpstr>
      <vt:lpstr>Proceso de Administración de Documentos</vt:lpstr>
      <vt:lpstr>Diapositiva 7</vt:lpstr>
      <vt:lpstr>Planificación, Ejecución y Control del Programa Global de Gestión</vt:lpstr>
      <vt:lpstr>Demostración Programa Global de Gestión  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 Andrade</dc:creator>
  <cp:lastModifiedBy>Daniel Andrade</cp:lastModifiedBy>
  <cp:revision>78</cp:revision>
  <dcterms:created xsi:type="dcterms:W3CDTF">2010-04-13T12:48:32Z</dcterms:created>
  <dcterms:modified xsi:type="dcterms:W3CDTF">2011-08-15T19:11:35Z</dcterms:modified>
</cp:coreProperties>
</file>